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22"/>
  </p:notesMasterIdLst>
  <p:handoutMasterIdLst>
    <p:handoutMasterId r:id="rId23"/>
  </p:handoutMasterIdLst>
  <p:sldIdLst>
    <p:sldId id="256" r:id="rId5"/>
    <p:sldId id="258" r:id="rId6"/>
    <p:sldId id="279" r:id="rId7"/>
    <p:sldId id="275" r:id="rId8"/>
    <p:sldId id="280" r:id="rId9"/>
    <p:sldId id="281" r:id="rId10"/>
    <p:sldId id="284" r:id="rId11"/>
    <p:sldId id="285" r:id="rId12"/>
    <p:sldId id="276" r:id="rId13"/>
    <p:sldId id="278" r:id="rId14"/>
    <p:sldId id="283" r:id="rId15"/>
    <p:sldId id="277" r:id="rId16"/>
    <p:sldId id="286" r:id="rId17"/>
    <p:sldId id="287" r:id="rId18"/>
    <p:sldId id="288" r:id="rId19"/>
    <p:sldId id="289"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033" autoAdjust="0"/>
  </p:normalViewPr>
  <p:slideViewPr>
    <p:cSldViewPr snapToGrid="0" snapToObjects="1">
      <p:cViewPr varScale="1">
        <p:scale>
          <a:sx n="109" d="100"/>
          <a:sy n="109" d="100"/>
        </p:scale>
        <p:origin x="108" y="22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8/7/2019</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8/7/2019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17</a:t>
            </a:fld>
            <a:endParaRPr lang="en-US" dirty="0"/>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8/7/2019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2489200" y="2554817"/>
            <a:ext cx="8670925" cy="2421464"/>
          </a:xfrm>
        </p:spPr>
        <p:txBody>
          <a:bodyPr>
            <a:normAutofit/>
          </a:bodyPr>
          <a:lstStyle/>
          <a:p>
            <a:r>
              <a:rPr lang="en-US" dirty="0"/>
              <a:t>Heart Centered Metaphysics</a:t>
            </a:r>
            <a:endParaRPr lang="en-US" b="1" dirty="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a:bodyPr>
          <a:lstStyle/>
          <a:p>
            <a:r>
              <a:rPr lang="en-US" dirty="0">
                <a:solidFill>
                  <a:schemeClr val="accent1">
                    <a:lumMod val="40000"/>
                    <a:lumOff val="60000"/>
                  </a:schemeClr>
                </a:solidFill>
              </a:rPr>
              <a:t>Metaphysics I - Week II</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C010F0-C5BE-44BB-93EE-85B4FF493C1C}"/>
              </a:ext>
            </a:extLst>
          </p:cNvPr>
          <p:cNvSpPr/>
          <p:nvPr/>
        </p:nvSpPr>
        <p:spPr>
          <a:xfrm>
            <a:off x="241300" y="2013228"/>
            <a:ext cx="10845800" cy="1415772"/>
          </a:xfrm>
          <a:prstGeom prst="rect">
            <a:avLst/>
          </a:prstGeom>
        </p:spPr>
        <p:txBody>
          <a:bodyPr wrap="square">
            <a:spAutoFit/>
          </a:bodyPr>
          <a:lstStyle/>
          <a:p>
            <a:pPr algn="r"/>
            <a:r>
              <a:rPr lang="en-US" sz="4000" dirty="0"/>
              <a:t>CHAPTER FOUR</a:t>
            </a:r>
          </a:p>
          <a:p>
            <a:pPr algn="r"/>
            <a:r>
              <a:rPr lang="en-US" sz="2800" dirty="0"/>
              <a:t> EVOLVING SPIRITUAL AWARENESS, BUILDING CHRIST CONSCIOUSNESS</a:t>
            </a:r>
          </a:p>
          <a:p>
            <a:endParaRPr lang="en-US" dirty="0"/>
          </a:p>
        </p:txBody>
      </p:sp>
      <p:sp>
        <p:nvSpPr>
          <p:cNvPr id="3" name="TextBox 2">
            <a:extLst>
              <a:ext uri="{FF2B5EF4-FFF2-40B4-BE49-F238E27FC236}">
                <a16:creationId xmlns:a16="http://schemas.microsoft.com/office/drawing/2014/main" id="{9242886F-5785-4623-BB6B-B5EA893739B2}"/>
              </a:ext>
            </a:extLst>
          </p:cNvPr>
          <p:cNvSpPr txBox="1"/>
          <p:nvPr/>
        </p:nvSpPr>
        <p:spPr>
          <a:xfrm>
            <a:off x="850900" y="4241800"/>
            <a:ext cx="10236200" cy="1384995"/>
          </a:xfrm>
          <a:prstGeom prst="rect">
            <a:avLst/>
          </a:prstGeom>
          <a:noFill/>
        </p:spPr>
        <p:txBody>
          <a:bodyPr wrap="square" rtlCol="0">
            <a:spAutoFit/>
          </a:bodyPr>
          <a:lstStyle/>
          <a:p>
            <a:pPr lvl="0" algn="r"/>
            <a:r>
              <a:rPr lang="en-US" sz="2800" dirty="0">
                <a:solidFill>
                  <a:prstClr val="white"/>
                </a:solidFill>
              </a:rPr>
              <a:t>Our Process and Goal:</a:t>
            </a:r>
          </a:p>
          <a:p>
            <a:pPr lvl="0" algn="r"/>
            <a:r>
              <a:rPr lang="en-US" sz="2800" dirty="0">
                <a:solidFill>
                  <a:prstClr val="white"/>
                </a:solidFill>
              </a:rPr>
              <a:t>If you would bring forth the very best that is in you, </a:t>
            </a:r>
            <a:br>
              <a:rPr lang="en-US" sz="2800" dirty="0">
                <a:solidFill>
                  <a:prstClr val="white"/>
                </a:solidFill>
              </a:rPr>
            </a:br>
            <a:r>
              <a:rPr lang="en-US" sz="2800" dirty="0">
                <a:solidFill>
                  <a:prstClr val="white"/>
                </a:solidFill>
              </a:rPr>
              <a:t>study the methods of Jesus.</a:t>
            </a:r>
          </a:p>
        </p:txBody>
      </p:sp>
    </p:spTree>
    <p:extLst>
      <p:ext uri="{BB962C8B-B14F-4D97-AF65-F5344CB8AC3E}">
        <p14:creationId xmlns:p14="http://schemas.microsoft.com/office/powerpoint/2010/main" val="291265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5E57A-DE9B-4764-8CB6-BA660F870318}"/>
              </a:ext>
            </a:extLst>
          </p:cNvPr>
          <p:cNvSpPr txBox="1"/>
          <p:nvPr/>
        </p:nvSpPr>
        <p:spPr>
          <a:xfrm>
            <a:off x="660400" y="342900"/>
            <a:ext cx="10477500" cy="5693866"/>
          </a:xfrm>
          <a:prstGeom prst="rect">
            <a:avLst/>
          </a:prstGeom>
          <a:noFill/>
        </p:spPr>
        <p:txBody>
          <a:bodyPr wrap="square" rtlCol="0">
            <a:spAutoFit/>
          </a:bodyPr>
          <a:lstStyle/>
          <a:p>
            <a:endParaRPr lang="en-US" sz="2800" dirty="0"/>
          </a:p>
          <a:p>
            <a:r>
              <a:rPr lang="en-US" sz="2800" dirty="0"/>
              <a:t>Evolution of Spiritual Awareness:</a:t>
            </a:r>
            <a:br>
              <a:rPr lang="en-US" sz="2800" dirty="0"/>
            </a:br>
            <a:br>
              <a:rPr lang="en-US" sz="2800" dirty="0"/>
            </a:br>
            <a:r>
              <a:rPr lang="en-US" sz="2800" dirty="0"/>
              <a:t>Step by step, thought added to thought, spiritual emotion added to spiritual emotion—eventually the transformation is complete. It does not come in a day, but every high impulse, every pure thought, every upward desire adds to the exaltation and gradual personification of the divine in humankind and to the transformation of the human. The “old person” is constantly brought into subjection, and his or her deeds forever put off, as the “new person” appears arrayed in the vestments of divine consciousness. (Charles Fillmore, Atom-Smashing Power of Mind, Unity Books, Unity Village, Mo., 1949, p. 124)</a:t>
            </a:r>
          </a:p>
          <a:p>
            <a:endParaRPr lang="en-US" sz="2800" dirty="0"/>
          </a:p>
        </p:txBody>
      </p:sp>
    </p:spTree>
    <p:extLst>
      <p:ext uri="{BB962C8B-B14F-4D97-AF65-F5344CB8AC3E}">
        <p14:creationId xmlns:p14="http://schemas.microsoft.com/office/powerpoint/2010/main" val="65110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CDC124-47DC-4F98-B8F1-82422AEB4F38}"/>
              </a:ext>
            </a:extLst>
          </p:cNvPr>
          <p:cNvSpPr/>
          <p:nvPr/>
        </p:nvSpPr>
        <p:spPr>
          <a:xfrm>
            <a:off x="1206500" y="1015137"/>
            <a:ext cx="10121900" cy="5262979"/>
          </a:xfrm>
          <a:prstGeom prst="rect">
            <a:avLst/>
          </a:prstGeom>
        </p:spPr>
        <p:txBody>
          <a:bodyPr wrap="square">
            <a:spAutoFit/>
          </a:bodyPr>
          <a:lstStyle/>
          <a:p>
            <a:r>
              <a:rPr lang="en-US" sz="2800" dirty="0"/>
              <a:t>Evolution of Consciousness: He used the power of the spoken word to penetrate deeper and deeper into the awareness of Omnipresence, Divine Mind, thereby removing the mask of personality while realizing Oneness. He then lived from that Oneness.</a:t>
            </a:r>
          </a:p>
          <a:p>
            <a:endParaRPr lang="en-US" sz="2800" dirty="0"/>
          </a:p>
          <a:p>
            <a:r>
              <a:rPr lang="en-US" sz="2800" dirty="0"/>
              <a:t>Some persons never take time for sincere and calm self-observation and consequently find it difficult, even impossible, to change their consciousness.</a:t>
            </a:r>
          </a:p>
          <a:p>
            <a:endParaRPr lang="en-US" sz="2800" dirty="0"/>
          </a:p>
          <a:p>
            <a:r>
              <a:rPr lang="en-US" sz="2800" dirty="0"/>
              <a:t>We want to remember that an important part of self-knowledge is self-acceptance.</a:t>
            </a:r>
          </a:p>
        </p:txBody>
      </p:sp>
    </p:spTree>
    <p:extLst>
      <p:ext uri="{BB962C8B-B14F-4D97-AF65-F5344CB8AC3E}">
        <p14:creationId xmlns:p14="http://schemas.microsoft.com/office/powerpoint/2010/main" val="106819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BAA1B-964E-4CE8-BA3F-342419ED9324}"/>
              </a:ext>
            </a:extLst>
          </p:cNvPr>
          <p:cNvSpPr txBox="1"/>
          <p:nvPr/>
        </p:nvSpPr>
        <p:spPr>
          <a:xfrm>
            <a:off x="1055077" y="756138"/>
            <a:ext cx="9636369" cy="5262979"/>
          </a:xfrm>
          <a:prstGeom prst="rect">
            <a:avLst/>
          </a:prstGeom>
          <a:noFill/>
        </p:spPr>
        <p:txBody>
          <a:bodyPr wrap="square" rtlCol="0">
            <a:spAutoFit/>
          </a:bodyPr>
          <a:lstStyle/>
          <a:p>
            <a:r>
              <a:rPr lang="en-US" sz="2800" dirty="0"/>
              <a:t>The First and Second Birth: The first birth is the human—the self-consciousness of a person as an intellectual and physical being; the second birth, the being “born anew,” is the transformation and translation of the human to a higher plane of consciousness as the Child of God. The second birth is that in which we “put on Christ.”</a:t>
            </a:r>
          </a:p>
          <a:p>
            <a:endParaRPr lang="en-US" sz="2800" dirty="0"/>
          </a:p>
          <a:p>
            <a:r>
              <a:rPr lang="en-US" sz="2800" dirty="0" err="1"/>
              <a:t>Chemicalization</a:t>
            </a:r>
            <a:r>
              <a:rPr lang="en-US" sz="2800" dirty="0"/>
              <a:t> is the experience of inner conflict and upheaval that often occurs when aspects of our consciousness resist the transformation process. This happens when a high spiritual realization conflicts with a belief that is contrary to the new realization.</a:t>
            </a:r>
          </a:p>
        </p:txBody>
      </p:sp>
    </p:spTree>
    <p:extLst>
      <p:ext uri="{BB962C8B-B14F-4D97-AF65-F5344CB8AC3E}">
        <p14:creationId xmlns:p14="http://schemas.microsoft.com/office/powerpoint/2010/main" val="106313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0FB1DD-BC08-48E8-B440-C946E0E04EFA}"/>
              </a:ext>
            </a:extLst>
          </p:cNvPr>
          <p:cNvSpPr txBox="1"/>
          <p:nvPr/>
        </p:nvSpPr>
        <p:spPr>
          <a:xfrm>
            <a:off x="671146" y="325315"/>
            <a:ext cx="9829800" cy="6401753"/>
          </a:xfrm>
          <a:prstGeom prst="rect">
            <a:avLst/>
          </a:prstGeom>
          <a:noFill/>
        </p:spPr>
        <p:txBody>
          <a:bodyPr wrap="square" rtlCol="0">
            <a:spAutoFit/>
          </a:bodyPr>
          <a:lstStyle/>
          <a:p>
            <a:r>
              <a:rPr lang="en-US" sz="2800" dirty="0"/>
              <a:t>NONRESISTANCE: “Things may happen around you, and things may happen to you, but the only things that really count are the things that happen in you.”</a:t>
            </a:r>
          </a:p>
          <a:p>
            <a:endParaRPr lang="en-US" sz="2800" dirty="0"/>
          </a:p>
          <a:p>
            <a:r>
              <a:rPr lang="en-US" sz="2800" dirty="0"/>
              <a:t>CRUCIFIXION: The crossing out in consciousness of errors that have become fixed states of mind …. (The Revealing Word, p. 46)</a:t>
            </a:r>
          </a:p>
          <a:p>
            <a:r>
              <a:rPr lang="en-US" sz="2800" dirty="0"/>
              <a:t>When the crucifixion comes and you are suffering the pangs of dying error, you may cry out, “My God, my God, why hast thou forsaken me?”</a:t>
            </a:r>
          </a:p>
          <a:p>
            <a:endParaRPr lang="en-US" sz="2800" dirty="0"/>
          </a:p>
          <a:p>
            <a:r>
              <a:rPr lang="en-US" sz="2800" dirty="0"/>
              <a:t>Resurrection: is a rising into new vigor, new prosperity; a restoration to some higher state. It is absurd to suppose that it applies only to the resuscitation of a dead body. (Atom-Smashing Power of Mind, pp. 119-20)</a:t>
            </a:r>
          </a:p>
          <a:p>
            <a:endParaRPr lang="en-US" dirty="0"/>
          </a:p>
        </p:txBody>
      </p:sp>
    </p:spTree>
    <p:extLst>
      <p:ext uri="{BB962C8B-B14F-4D97-AF65-F5344CB8AC3E}">
        <p14:creationId xmlns:p14="http://schemas.microsoft.com/office/powerpoint/2010/main" val="29345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EA268-3915-4721-AFBE-2B3AF04A106C}"/>
              </a:ext>
            </a:extLst>
          </p:cNvPr>
          <p:cNvSpPr txBox="1"/>
          <p:nvPr/>
        </p:nvSpPr>
        <p:spPr>
          <a:xfrm>
            <a:off x="1134208" y="685800"/>
            <a:ext cx="9372600" cy="5109091"/>
          </a:xfrm>
          <a:prstGeom prst="rect">
            <a:avLst/>
          </a:prstGeom>
          <a:noFill/>
        </p:spPr>
        <p:txBody>
          <a:bodyPr wrap="square" rtlCol="0">
            <a:spAutoFit/>
          </a:bodyPr>
          <a:lstStyle/>
          <a:p>
            <a:r>
              <a:rPr lang="en-US" sz="2800" dirty="0"/>
              <a:t>REGENERATION: The person calls his or her faculties out of their materiality into their spirituality. This process is symbolized by Jesus’ calling His apostles. (Charles and Cora Fillmore, The Twelve Powers)</a:t>
            </a:r>
          </a:p>
          <a:p>
            <a:endParaRPr lang="en-US" sz="2800" dirty="0"/>
          </a:p>
          <a:p>
            <a:r>
              <a:rPr lang="en-US" sz="2800" dirty="0"/>
              <a:t>ETERNAL LIFE: God is life, and humankind [humankind’s Divine Nature] is life. But life in its essence and life as seen in the living are not identical. The sense man [the personal person] looks on living, moving things and says, “This is life.” It is not life, but only the evidence of life.</a:t>
            </a:r>
          </a:p>
          <a:p>
            <a:endParaRPr lang="en-US" sz="2800" dirty="0"/>
          </a:p>
          <a:p>
            <a:endParaRPr lang="en-US" dirty="0"/>
          </a:p>
        </p:txBody>
      </p:sp>
    </p:spTree>
    <p:extLst>
      <p:ext uri="{BB962C8B-B14F-4D97-AF65-F5344CB8AC3E}">
        <p14:creationId xmlns:p14="http://schemas.microsoft.com/office/powerpoint/2010/main" val="97649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18A4E0-DE23-466E-A095-29EAE9175B0E}"/>
              </a:ext>
            </a:extLst>
          </p:cNvPr>
          <p:cNvSpPr txBox="1"/>
          <p:nvPr/>
        </p:nvSpPr>
        <p:spPr>
          <a:xfrm>
            <a:off x="4914900" y="5345723"/>
            <a:ext cx="6655777" cy="1231106"/>
          </a:xfrm>
          <a:prstGeom prst="rect">
            <a:avLst/>
          </a:prstGeom>
          <a:noFill/>
        </p:spPr>
        <p:txBody>
          <a:bodyPr wrap="square" rtlCol="0">
            <a:spAutoFit/>
          </a:bodyPr>
          <a:lstStyle/>
          <a:p>
            <a:r>
              <a:rPr lang="en-US" sz="2800" dirty="0"/>
              <a:t>Reincarnation: Soul is the sum of conscious mind and subconscious mind. (On the test)</a:t>
            </a:r>
          </a:p>
          <a:p>
            <a:endParaRPr lang="en-US" dirty="0"/>
          </a:p>
        </p:txBody>
      </p:sp>
      <p:pic>
        <p:nvPicPr>
          <p:cNvPr id="1026" name="Picture 2" descr="Rumi Quote: “I am not this hair. I am not this skin. I am ...">
            <a:extLst>
              <a:ext uri="{FF2B5EF4-FFF2-40B4-BE49-F238E27FC236}">
                <a16:creationId xmlns:a16="http://schemas.microsoft.com/office/drawing/2014/main" id="{FD4915B6-9C93-4A28-9661-E2BA1E1CE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40" y="404446"/>
            <a:ext cx="8332177" cy="468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someone@example.com</a:t>
            </a:r>
          </a:p>
        </p:txBody>
      </p:sp>
    </p:spTree>
    <p:extLst>
      <p:ext uri="{BB962C8B-B14F-4D97-AF65-F5344CB8AC3E}">
        <p14:creationId xmlns:p14="http://schemas.microsoft.com/office/powerpoint/2010/main" val="29399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a:normAutofit/>
          </a:bodyPr>
          <a:lstStyle/>
          <a:p>
            <a:r>
              <a:rPr lang="en-US" sz="7200" dirty="0"/>
              <a:t>Check in </a:t>
            </a:r>
            <a:endParaRPr lang="ru-RU" sz="7200" dirty="0"/>
          </a:p>
        </p:txBody>
      </p:sp>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29138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5555A-DB95-4ED0-97A7-A6AB3608CEEA}"/>
              </a:ext>
            </a:extLst>
          </p:cNvPr>
          <p:cNvSpPr/>
          <p:nvPr/>
        </p:nvSpPr>
        <p:spPr>
          <a:xfrm>
            <a:off x="5041900" y="4429036"/>
            <a:ext cx="6096000" cy="1446550"/>
          </a:xfrm>
          <a:prstGeom prst="rect">
            <a:avLst/>
          </a:prstGeom>
        </p:spPr>
        <p:txBody>
          <a:bodyPr>
            <a:spAutoFit/>
          </a:bodyPr>
          <a:lstStyle/>
          <a:p>
            <a:pPr algn="r"/>
            <a:r>
              <a:rPr lang="en-US" sz="4400" dirty="0"/>
              <a:t>Chapter Three </a:t>
            </a:r>
            <a:br>
              <a:rPr lang="en-US" sz="4400" dirty="0"/>
            </a:br>
            <a:r>
              <a:rPr lang="en-US" sz="4400" dirty="0"/>
              <a:t>Self Knowledge</a:t>
            </a:r>
          </a:p>
        </p:txBody>
      </p:sp>
      <p:pic>
        <p:nvPicPr>
          <p:cNvPr id="4" name="Picture 3">
            <a:extLst>
              <a:ext uri="{FF2B5EF4-FFF2-40B4-BE49-F238E27FC236}">
                <a16:creationId xmlns:a16="http://schemas.microsoft.com/office/drawing/2014/main" id="{480C715F-D9C7-45F7-8E7E-6B6ABDD1E627}"/>
              </a:ext>
            </a:extLst>
          </p:cNvPr>
          <p:cNvPicPr>
            <a:picLocks noChangeAspect="1"/>
          </p:cNvPicPr>
          <p:nvPr/>
        </p:nvPicPr>
        <p:blipFill>
          <a:blip r:embed="rId2"/>
          <a:stretch>
            <a:fillRect/>
          </a:stretch>
        </p:blipFill>
        <p:spPr>
          <a:xfrm>
            <a:off x="897206" y="723274"/>
            <a:ext cx="6096000" cy="5372099"/>
          </a:xfrm>
          <a:prstGeom prst="rect">
            <a:avLst/>
          </a:prstGeom>
        </p:spPr>
      </p:pic>
    </p:spTree>
    <p:extLst>
      <p:ext uri="{BB962C8B-B14F-4D97-AF65-F5344CB8AC3E}">
        <p14:creationId xmlns:p14="http://schemas.microsoft.com/office/powerpoint/2010/main" val="18278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5AAA4D-0A47-4D7D-A240-8E769E3D4EBA}"/>
              </a:ext>
            </a:extLst>
          </p:cNvPr>
          <p:cNvSpPr txBox="1"/>
          <p:nvPr/>
        </p:nvSpPr>
        <p:spPr>
          <a:xfrm>
            <a:off x="5292968" y="303823"/>
            <a:ext cx="6604977" cy="6124754"/>
          </a:xfrm>
          <a:prstGeom prst="rect">
            <a:avLst/>
          </a:prstGeom>
          <a:noFill/>
        </p:spPr>
        <p:txBody>
          <a:bodyPr wrap="square" rtlCol="0">
            <a:spAutoFit/>
          </a:bodyPr>
          <a:lstStyle/>
          <a:p>
            <a:r>
              <a:rPr lang="en-US" sz="2800" dirty="0"/>
              <a:t>Know Thyself: One of the most effective ways to cultivate self-knowledge and Self-knowledge is through the process of self-observation. Only by watching our thought patterns can we distinguish between what is desirable and undesirable in our consciousness.</a:t>
            </a:r>
          </a:p>
          <a:p>
            <a:endParaRPr lang="en-US" sz="2800" dirty="0"/>
          </a:p>
          <a:p>
            <a:r>
              <a:rPr lang="en-US" sz="2800" dirty="0"/>
              <a:t>Knowledge is Within: We must be careful not to turn self-observation into self-condemnation. The key to successful self-observation is self-acceptance.</a:t>
            </a:r>
          </a:p>
          <a:p>
            <a:endParaRPr lang="en-US" sz="2800" dirty="0"/>
          </a:p>
          <a:p>
            <a:r>
              <a:rPr lang="en-US" sz="2800" dirty="0"/>
              <a:t>More than our Mind</a:t>
            </a:r>
          </a:p>
        </p:txBody>
      </p:sp>
      <p:pic>
        <p:nvPicPr>
          <p:cNvPr id="2052" name="Picture 4" descr="wisdom | Inspirational Quotes - Pictures - Motivational ...">
            <a:extLst>
              <a:ext uri="{FF2B5EF4-FFF2-40B4-BE49-F238E27FC236}">
                <a16:creationId xmlns:a16="http://schemas.microsoft.com/office/drawing/2014/main" id="{32363712-A4B8-4917-9DB1-080A91C25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09" y="1541706"/>
            <a:ext cx="4761522" cy="377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5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19CC9A-40B4-4EC9-B662-B80B5F02C90F}"/>
              </a:ext>
            </a:extLst>
          </p:cNvPr>
          <p:cNvSpPr txBox="1"/>
          <p:nvPr/>
        </p:nvSpPr>
        <p:spPr>
          <a:xfrm>
            <a:off x="1436077" y="564662"/>
            <a:ext cx="5794131" cy="5447645"/>
          </a:xfrm>
          <a:prstGeom prst="rect">
            <a:avLst/>
          </a:prstGeom>
          <a:noFill/>
        </p:spPr>
        <p:txBody>
          <a:bodyPr wrap="square" rtlCol="0">
            <a:spAutoFit/>
          </a:bodyPr>
          <a:lstStyle/>
          <a:p>
            <a:r>
              <a:rPr lang="en-US" sz="2400" dirty="0"/>
              <a:t>Our Many Selves</a:t>
            </a:r>
          </a:p>
          <a:p>
            <a:endParaRPr lang="en-US" sz="2400" dirty="0"/>
          </a:p>
          <a:p>
            <a:r>
              <a:rPr lang="en-US" sz="2800" dirty="0"/>
              <a:t>Pivotal Consciousness: The conscious can look in two directions—to the outer world where the thoughts that rise within it give sensation and feeling, which ultimate in a moving panorama of visibility; or to the world within, whence all its life, power and intelligence are derived. (Talks on Truth, p. 10)</a:t>
            </a:r>
          </a:p>
          <a:p>
            <a:endParaRPr lang="en-US" sz="2400" dirty="0"/>
          </a:p>
          <a:p>
            <a:r>
              <a:rPr lang="en-US" sz="2400" dirty="0"/>
              <a:t>The Great Work</a:t>
            </a:r>
          </a:p>
        </p:txBody>
      </p:sp>
      <p:pic>
        <p:nvPicPr>
          <p:cNvPr id="3076" name="Picture 4" descr="&quot;Breathing happens; sensations, feelings, and emotions come and go; thoughts pass through the ...">
            <a:extLst>
              <a:ext uri="{FF2B5EF4-FFF2-40B4-BE49-F238E27FC236}">
                <a16:creationId xmlns:a16="http://schemas.microsoft.com/office/drawing/2014/main" id="{E06A1C20-892E-4AB2-8DE1-321D404F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774" y="221762"/>
            <a:ext cx="4044279" cy="625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2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100AAB-CC64-4746-8849-E4E06F24EC4C}"/>
              </a:ext>
            </a:extLst>
          </p:cNvPr>
          <p:cNvSpPr txBox="1"/>
          <p:nvPr/>
        </p:nvSpPr>
        <p:spPr>
          <a:xfrm>
            <a:off x="4976445" y="505042"/>
            <a:ext cx="6744677" cy="5693866"/>
          </a:xfrm>
          <a:prstGeom prst="rect">
            <a:avLst/>
          </a:prstGeom>
          <a:noFill/>
        </p:spPr>
        <p:txBody>
          <a:bodyPr wrap="square" rtlCol="0">
            <a:spAutoFit/>
          </a:bodyPr>
          <a:lstStyle/>
          <a:p>
            <a:r>
              <a:rPr lang="en-US" sz="2800" dirty="0"/>
              <a:t>Self Observation: Some persons never take time for sincere and calm self-observation and consequently find it difficult, even impossible, to change their consciousness.</a:t>
            </a:r>
          </a:p>
          <a:p>
            <a:r>
              <a:rPr lang="en-US" sz="2800" dirty="0">
                <a:solidFill>
                  <a:srgbClr val="92D050"/>
                </a:solidFill>
              </a:rPr>
              <a:t>Self-observation must not become self-condemnation.</a:t>
            </a:r>
          </a:p>
          <a:p>
            <a:endParaRPr lang="en-US" sz="2800" dirty="0"/>
          </a:p>
          <a:p>
            <a:r>
              <a:rPr lang="en-US" sz="2800" dirty="0"/>
              <a:t>Our Goal</a:t>
            </a:r>
          </a:p>
          <a:p>
            <a:endParaRPr lang="en-US" sz="2800" dirty="0"/>
          </a:p>
          <a:p>
            <a:r>
              <a:rPr lang="en-US" sz="2800" dirty="0"/>
              <a:t>Security and Self Confidence: True success and self-confidence come from the knowledge and realization that Christ is the What of us.</a:t>
            </a:r>
          </a:p>
        </p:txBody>
      </p:sp>
      <p:pic>
        <p:nvPicPr>
          <p:cNvPr id="4098" name="Picture 2" descr="Pin by Esoteric Quotes on Esoteric Quotes | Pinterest">
            <a:extLst>
              <a:ext uri="{FF2B5EF4-FFF2-40B4-BE49-F238E27FC236}">
                <a16:creationId xmlns:a16="http://schemas.microsoft.com/office/drawing/2014/main" id="{D8D20948-4D45-438D-ACF7-0F254BA16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95" y="505042"/>
            <a:ext cx="4191367" cy="598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4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3FA53-5A54-4094-A20F-AB40E9EF9600}"/>
              </a:ext>
            </a:extLst>
          </p:cNvPr>
          <p:cNvSpPr txBox="1"/>
          <p:nvPr/>
        </p:nvSpPr>
        <p:spPr>
          <a:xfrm>
            <a:off x="1460500" y="889000"/>
            <a:ext cx="9398000" cy="4247317"/>
          </a:xfrm>
          <a:prstGeom prst="rect">
            <a:avLst/>
          </a:prstGeom>
          <a:noFill/>
        </p:spPr>
        <p:txBody>
          <a:bodyPr wrap="square" rtlCol="0">
            <a:spAutoFit/>
          </a:bodyPr>
          <a:lstStyle/>
          <a:p>
            <a:r>
              <a:rPr lang="en-US" dirty="0"/>
              <a:t>The First and Second Birth</a:t>
            </a:r>
          </a:p>
          <a:p>
            <a:endParaRPr lang="en-US" dirty="0"/>
          </a:p>
          <a:p>
            <a:r>
              <a:rPr lang="en-US" dirty="0" err="1"/>
              <a:t>Chemicalization</a:t>
            </a:r>
            <a:endParaRPr lang="en-US" dirty="0"/>
          </a:p>
          <a:p>
            <a:endParaRPr lang="en-US" dirty="0"/>
          </a:p>
          <a:p>
            <a:r>
              <a:rPr lang="en-US" dirty="0"/>
              <a:t>Nonresistance</a:t>
            </a:r>
          </a:p>
          <a:p>
            <a:endParaRPr lang="en-US" dirty="0"/>
          </a:p>
          <a:p>
            <a:r>
              <a:rPr lang="en-US" dirty="0"/>
              <a:t>Crucifixion</a:t>
            </a:r>
          </a:p>
          <a:p>
            <a:endParaRPr lang="en-US" dirty="0"/>
          </a:p>
          <a:p>
            <a:r>
              <a:rPr lang="en-US" dirty="0"/>
              <a:t>Resurrection</a:t>
            </a:r>
          </a:p>
          <a:p>
            <a:endParaRPr lang="en-US" dirty="0"/>
          </a:p>
          <a:p>
            <a:r>
              <a:rPr lang="en-US" dirty="0"/>
              <a:t>Regeneration</a:t>
            </a:r>
          </a:p>
          <a:p>
            <a:endParaRPr lang="en-US" dirty="0"/>
          </a:p>
          <a:p>
            <a:r>
              <a:rPr lang="en-US" dirty="0"/>
              <a:t>Eternal Life</a:t>
            </a:r>
          </a:p>
          <a:p>
            <a:endParaRPr lang="en-US" dirty="0"/>
          </a:p>
          <a:p>
            <a:r>
              <a:rPr lang="en-US" dirty="0"/>
              <a:t>Reincarnation</a:t>
            </a:r>
          </a:p>
        </p:txBody>
      </p:sp>
    </p:spTree>
    <p:extLst>
      <p:ext uri="{BB962C8B-B14F-4D97-AF65-F5344CB8AC3E}">
        <p14:creationId xmlns:p14="http://schemas.microsoft.com/office/powerpoint/2010/main" val="287170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3640C3-709A-42F1-BE30-56E3438DB648}"/>
              </a:ext>
            </a:extLst>
          </p:cNvPr>
          <p:cNvSpPr txBox="1"/>
          <p:nvPr/>
        </p:nvSpPr>
        <p:spPr>
          <a:xfrm>
            <a:off x="876300" y="495300"/>
            <a:ext cx="9575800" cy="369332"/>
          </a:xfrm>
          <a:prstGeom prst="rect">
            <a:avLst/>
          </a:prstGeom>
          <a:noFill/>
        </p:spPr>
        <p:txBody>
          <a:bodyPr wrap="square" rtlCol="0">
            <a:spAutoFit/>
          </a:bodyPr>
          <a:lstStyle/>
          <a:p>
            <a:r>
              <a:rPr lang="en-US" dirty="0"/>
              <a:t>Let’s talk about it.</a:t>
            </a:r>
          </a:p>
        </p:txBody>
      </p:sp>
      <p:pic>
        <p:nvPicPr>
          <p:cNvPr id="5122" name="Picture 2" descr="Offering Possibilities Beyond The 3D Matrix, Reincarnation ...">
            <a:extLst>
              <a:ext uri="{FF2B5EF4-FFF2-40B4-BE49-F238E27FC236}">
                <a16:creationId xmlns:a16="http://schemas.microsoft.com/office/drawing/2014/main" id="{90C8A844-D8C6-4E64-9BD6-69441C22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679966"/>
            <a:ext cx="66675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96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5AF83-804F-433D-97EC-1C101071BD87}"/>
              </a:ext>
            </a:extLst>
          </p:cNvPr>
          <p:cNvSpPr/>
          <p:nvPr/>
        </p:nvSpPr>
        <p:spPr>
          <a:xfrm>
            <a:off x="2286000" y="736600"/>
            <a:ext cx="9144000" cy="5909310"/>
          </a:xfrm>
          <a:prstGeom prst="rect">
            <a:avLst/>
          </a:prstGeom>
        </p:spPr>
        <p:txBody>
          <a:bodyPr wrap="square">
            <a:spAutoFit/>
          </a:bodyPr>
          <a:lstStyle/>
          <a:p>
            <a:r>
              <a:rPr lang="en-US" sz="3600" dirty="0"/>
              <a:t>PIVOTAL CONSCIOUSNESS </a:t>
            </a:r>
            <a:br>
              <a:rPr lang="en-US" sz="3600" dirty="0"/>
            </a:br>
            <a:br>
              <a:rPr lang="en-US" sz="3600" dirty="0"/>
            </a:br>
            <a:r>
              <a:rPr lang="en-US" sz="3600" dirty="0"/>
              <a:t>The conscious can look in two directions—to the outer world where the thoughts that rise within it give sensation and feeling, which ultimate in a moving panorama of visibility; or to the world within, whence all its life, power and intelligence are derived. (Talks on Truth, p. 10) </a:t>
            </a:r>
          </a:p>
          <a:p>
            <a:endParaRPr lang="en-US" sz="3600" dirty="0"/>
          </a:p>
          <a:p>
            <a:endParaRPr lang="en-US" dirty="0"/>
          </a:p>
        </p:txBody>
      </p:sp>
    </p:spTree>
    <p:extLst>
      <p:ext uri="{BB962C8B-B14F-4D97-AF65-F5344CB8AC3E}">
        <p14:creationId xmlns:p14="http://schemas.microsoft.com/office/powerpoint/2010/main" val="2905125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TM22566005_Future Celestial Design_SL_V1.potx" id="{4D7EEECD-5075-4B82-9105-368DEFA7AB13}" vid="{D41F9EA6-E4AB-41CF-B6AA-BCB3B7F924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5B3C4-7FB6-414C-8C24-8862C0E6C9F3}">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CE12C2FA-3740-4055-BA8A-74A1458F4A51}">
  <ds:schemaRefs>
    <ds:schemaRef ds:uri="http://schemas.microsoft.com/sharepoint/v3/contenttype/forms"/>
  </ds:schemaRefs>
</ds:datastoreItem>
</file>

<file path=customXml/itemProps3.xml><?xml version="1.0" encoding="utf-8"?>
<ds:datastoreItem xmlns:ds="http://schemas.openxmlformats.org/officeDocument/2006/customXml" ds:itemID="{C94D8E57-4A0C-4C18-9517-59F50323F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Celestial design</Template>
  <TotalTime>0</TotalTime>
  <Words>716</Words>
  <Application>Microsoft Office PowerPoint</Application>
  <PresentationFormat>Widescreen</PresentationFormat>
  <Paragraphs>66</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Celestial</vt:lpstr>
      <vt:lpstr>Heart Centered Metaphysics</vt:lpstr>
      <vt:lpstr>Check 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2019-08-08T00:07:38Z</dcterms:created>
  <dcterms:modified xsi:type="dcterms:W3CDTF">2019-08-12T20:24:35Z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