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57" r:id="rId3"/>
    <p:sldId id="258" r:id="rId4"/>
    <p:sldId id="259" r:id="rId5"/>
    <p:sldId id="260" r:id="rId6"/>
    <p:sldId id="270" r:id="rId7"/>
    <p:sldId id="271" r:id="rId8"/>
    <p:sldId id="261" r:id="rId9"/>
    <p:sldId id="262" r:id="rId10"/>
    <p:sldId id="263" r:id="rId11"/>
    <p:sldId id="264" r:id="rId12"/>
    <p:sldId id="265" r:id="rId13"/>
    <p:sldId id="266" r:id="rId14"/>
    <p:sldId id="267" r:id="rId15"/>
    <p:sldId id="268" r:id="rId16"/>
    <p:sldId id="269"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98B8C3-3A06-4A85-B61B-43248139A6C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6F20871-7A79-4452-8355-8EE83E511D96}">
      <dgm:prSet/>
      <dgm:spPr/>
      <dgm:t>
        <a:bodyPr/>
        <a:lstStyle/>
        <a:p>
          <a:pPr algn="just"/>
          <a:r>
            <a:rPr lang="en-US" dirty="0"/>
            <a:t>Pray in</a:t>
          </a:r>
        </a:p>
      </dgm:t>
    </dgm:pt>
    <dgm:pt modelId="{DA799D66-F290-4758-9AC1-4D7321FC52E9}" type="parTrans" cxnId="{8EEBD410-D889-4CA2-AE2C-EBFAE9C98D09}">
      <dgm:prSet/>
      <dgm:spPr/>
      <dgm:t>
        <a:bodyPr/>
        <a:lstStyle/>
        <a:p>
          <a:endParaRPr lang="en-US"/>
        </a:p>
      </dgm:t>
    </dgm:pt>
    <dgm:pt modelId="{98646D9C-5B9B-4617-BF2D-E18C8A7FDA58}" type="sibTrans" cxnId="{8EEBD410-D889-4CA2-AE2C-EBFAE9C98D09}">
      <dgm:prSet/>
      <dgm:spPr/>
      <dgm:t>
        <a:bodyPr/>
        <a:lstStyle/>
        <a:p>
          <a:endParaRPr lang="en-US"/>
        </a:p>
      </dgm:t>
    </dgm:pt>
    <dgm:pt modelId="{D5CD8045-E7CA-4232-9040-7D9044E9FC6D}">
      <dgm:prSet/>
      <dgm:spPr/>
      <dgm:t>
        <a:bodyPr/>
        <a:lstStyle/>
        <a:p>
          <a:r>
            <a:rPr lang="en-US"/>
            <a:t>Check in</a:t>
          </a:r>
          <a:endParaRPr lang="en-US" dirty="0"/>
        </a:p>
      </dgm:t>
    </dgm:pt>
    <dgm:pt modelId="{B11F4EBC-CF22-407A-B41B-8C696B209907}" type="parTrans" cxnId="{0848E3C7-9D80-4AF1-BF38-FDC9E5F46B22}">
      <dgm:prSet/>
      <dgm:spPr/>
      <dgm:t>
        <a:bodyPr/>
        <a:lstStyle/>
        <a:p>
          <a:endParaRPr lang="en-US"/>
        </a:p>
      </dgm:t>
    </dgm:pt>
    <dgm:pt modelId="{52CE320B-1FEF-4D2B-AF70-98CBDAF1C57F}" type="sibTrans" cxnId="{0848E3C7-9D80-4AF1-BF38-FDC9E5F46B22}">
      <dgm:prSet/>
      <dgm:spPr/>
      <dgm:t>
        <a:bodyPr/>
        <a:lstStyle/>
        <a:p>
          <a:endParaRPr lang="en-US"/>
        </a:p>
      </dgm:t>
    </dgm:pt>
    <dgm:pt modelId="{D4D6735E-24A9-403E-8385-7027D965B66A}">
      <dgm:prSet/>
      <dgm:spPr/>
      <dgm:t>
        <a:bodyPr/>
        <a:lstStyle/>
        <a:p>
          <a:r>
            <a:rPr lang="en-US" dirty="0"/>
            <a:t>Experiences in the Silence</a:t>
          </a:r>
        </a:p>
      </dgm:t>
    </dgm:pt>
    <dgm:pt modelId="{FA03BAE3-D2CF-4802-9D1A-16448AD6A1B9}" type="parTrans" cxnId="{F6609706-9005-48A9-9AA3-842554E7884B}">
      <dgm:prSet/>
      <dgm:spPr/>
      <dgm:t>
        <a:bodyPr/>
        <a:lstStyle/>
        <a:p>
          <a:endParaRPr lang="en-US"/>
        </a:p>
      </dgm:t>
    </dgm:pt>
    <dgm:pt modelId="{2B01870F-9474-416E-AEB4-3E45305F3F9B}" type="sibTrans" cxnId="{F6609706-9005-48A9-9AA3-842554E7884B}">
      <dgm:prSet/>
      <dgm:spPr/>
      <dgm:t>
        <a:bodyPr/>
        <a:lstStyle/>
        <a:p>
          <a:endParaRPr lang="en-US"/>
        </a:p>
      </dgm:t>
    </dgm:pt>
    <dgm:pt modelId="{294B974B-90F1-4D55-9B00-3791493DE56A}" type="pres">
      <dgm:prSet presAssocID="{A798B8C3-3A06-4A85-B61B-43248139A6C0}" presName="linear" presStyleCnt="0">
        <dgm:presLayoutVars>
          <dgm:dir/>
          <dgm:animLvl val="lvl"/>
          <dgm:resizeHandles val="exact"/>
        </dgm:presLayoutVars>
      </dgm:prSet>
      <dgm:spPr/>
    </dgm:pt>
    <dgm:pt modelId="{5F172CDC-3C7C-4AEE-87C9-381E39765DA9}" type="pres">
      <dgm:prSet presAssocID="{C6F20871-7A79-4452-8355-8EE83E511D96}" presName="parentLin" presStyleCnt="0"/>
      <dgm:spPr/>
    </dgm:pt>
    <dgm:pt modelId="{C23296D2-0BB2-40CB-A379-BF9251E09AFE}" type="pres">
      <dgm:prSet presAssocID="{C6F20871-7A79-4452-8355-8EE83E511D96}" presName="parentLeftMargin" presStyleLbl="node1" presStyleIdx="0" presStyleCnt="3"/>
      <dgm:spPr/>
    </dgm:pt>
    <dgm:pt modelId="{9B2E6F19-E9F5-499F-899A-A4147EA24952}" type="pres">
      <dgm:prSet presAssocID="{C6F20871-7A79-4452-8355-8EE83E511D96}" presName="parentText" presStyleLbl="node1" presStyleIdx="0" presStyleCnt="3" custLinFactNeighborX="-62992" custLinFactNeighborY="23113">
        <dgm:presLayoutVars>
          <dgm:chMax val="0"/>
          <dgm:bulletEnabled val="1"/>
        </dgm:presLayoutVars>
      </dgm:prSet>
      <dgm:spPr/>
    </dgm:pt>
    <dgm:pt modelId="{3116F1FE-46AB-4BC0-8C02-DB4D4E3F84FE}" type="pres">
      <dgm:prSet presAssocID="{C6F20871-7A79-4452-8355-8EE83E511D96}" presName="negativeSpace" presStyleCnt="0"/>
      <dgm:spPr/>
    </dgm:pt>
    <dgm:pt modelId="{E74A0E3B-8582-42B9-BF50-B84A555D41B0}" type="pres">
      <dgm:prSet presAssocID="{C6F20871-7A79-4452-8355-8EE83E511D96}" presName="childText" presStyleLbl="conFgAcc1" presStyleIdx="0" presStyleCnt="3">
        <dgm:presLayoutVars>
          <dgm:bulletEnabled val="1"/>
        </dgm:presLayoutVars>
      </dgm:prSet>
      <dgm:spPr/>
    </dgm:pt>
    <dgm:pt modelId="{01DBC3E4-9A74-4BC3-AD18-0C51BF42AD76}" type="pres">
      <dgm:prSet presAssocID="{98646D9C-5B9B-4617-BF2D-E18C8A7FDA58}" presName="spaceBetweenRectangles" presStyleCnt="0"/>
      <dgm:spPr/>
    </dgm:pt>
    <dgm:pt modelId="{C8F711D3-85DA-47B7-9E31-911DCB9A67CB}" type="pres">
      <dgm:prSet presAssocID="{D5CD8045-E7CA-4232-9040-7D9044E9FC6D}" presName="parentLin" presStyleCnt="0"/>
      <dgm:spPr/>
    </dgm:pt>
    <dgm:pt modelId="{EA7A645C-5EFE-457C-8448-D00218E75AD4}" type="pres">
      <dgm:prSet presAssocID="{D5CD8045-E7CA-4232-9040-7D9044E9FC6D}" presName="parentLeftMargin" presStyleLbl="node1" presStyleIdx="0" presStyleCnt="3"/>
      <dgm:spPr/>
    </dgm:pt>
    <dgm:pt modelId="{0F047FD8-D489-4411-8B19-6C74FBC44BD2}" type="pres">
      <dgm:prSet presAssocID="{D5CD8045-E7CA-4232-9040-7D9044E9FC6D}" presName="parentText" presStyleLbl="node1" presStyleIdx="1" presStyleCnt="3" custLinFactNeighborX="96063" custLinFactNeighborY="8716">
        <dgm:presLayoutVars>
          <dgm:chMax val="0"/>
          <dgm:bulletEnabled val="1"/>
        </dgm:presLayoutVars>
      </dgm:prSet>
      <dgm:spPr/>
    </dgm:pt>
    <dgm:pt modelId="{0C73E284-D7F8-493A-999E-586DCA62F21A}" type="pres">
      <dgm:prSet presAssocID="{D5CD8045-E7CA-4232-9040-7D9044E9FC6D}" presName="negativeSpace" presStyleCnt="0"/>
      <dgm:spPr/>
    </dgm:pt>
    <dgm:pt modelId="{D009B69F-613E-4787-9B8D-A4EE57BAF81C}" type="pres">
      <dgm:prSet presAssocID="{D5CD8045-E7CA-4232-9040-7D9044E9FC6D}" presName="childText" presStyleLbl="conFgAcc1" presStyleIdx="1" presStyleCnt="3" custLinFactNeighborX="1378" custLinFactNeighborY="-80249">
        <dgm:presLayoutVars>
          <dgm:bulletEnabled val="1"/>
        </dgm:presLayoutVars>
      </dgm:prSet>
      <dgm:spPr/>
    </dgm:pt>
    <dgm:pt modelId="{3088C930-7D6E-4FF9-9EC3-7FC15688B201}" type="pres">
      <dgm:prSet presAssocID="{52CE320B-1FEF-4D2B-AF70-98CBDAF1C57F}" presName="spaceBetweenRectangles" presStyleCnt="0"/>
      <dgm:spPr/>
    </dgm:pt>
    <dgm:pt modelId="{20281EBD-6DF6-4FD9-961A-3D98E697CB4A}" type="pres">
      <dgm:prSet presAssocID="{D4D6735E-24A9-403E-8385-7027D965B66A}" presName="parentLin" presStyleCnt="0"/>
      <dgm:spPr/>
    </dgm:pt>
    <dgm:pt modelId="{14088D3F-36FA-48E8-A7C1-3F017B6D1EAA}" type="pres">
      <dgm:prSet presAssocID="{D4D6735E-24A9-403E-8385-7027D965B66A}" presName="parentLeftMargin" presStyleLbl="node1" presStyleIdx="1" presStyleCnt="3"/>
      <dgm:spPr/>
    </dgm:pt>
    <dgm:pt modelId="{33CBD2CD-3BFD-4188-B177-FAD3C73BC494}" type="pres">
      <dgm:prSet presAssocID="{D4D6735E-24A9-403E-8385-7027D965B66A}" presName="parentText" presStyleLbl="node1" presStyleIdx="2" presStyleCnt="3" custLinFactX="14511" custLinFactNeighborX="100000" custLinFactNeighborY="-613">
        <dgm:presLayoutVars>
          <dgm:chMax val="0"/>
          <dgm:bulletEnabled val="1"/>
        </dgm:presLayoutVars>
      </dgm:prSet>
      <dgm:spPr/>
    </dgm:pt>
    <dgm:pt modelId="{CABED896-77F6-4EA4-9D29-1D6A7E701A77}" type="pres">
      <dgm:prSet presAssocID="{D4D6735E-24A9-403E-8385-7027D965B66A}" presName="negativeSpace" presStyleCnt="0"/>
      <dgm:spPr/>
    </dgm:pt>
    <dgm:pt modelId="{4ADC35BE-72EB-4323-9A35-FC7D50DAC4A8}" type="pres">
      <dgm:prSet presAssocID="{D4D6735E-24A9-403E-8385-7027D965B66A}" presName="childText" presStyleLbl="conFgAcc1" presStyleIdx="2" presStyleCnt="3" custLinFactNeighborX="-1886" custLinFactNeighborY="-9114">
        <dgm:presLayoutVars>
          <dgm:bulletEnabled val="1"/>
        </dgm:presLayoutVars>
      </dgm:prSet>
      <dgm:spPr/>
    </dgm:pt>
  </dgm:ptLst>
  <dgm:cxnLst>
    <dgm:cxn modelId="{F6609706-9005-48A9-9AA3-842554E7884B}" srcId="{A798B8C3-3A06-4A85-B61B-43248139A6C0}" destId="{D4D6735E-24A9-403E-8385-7027D965B66A}" srcOrd="2" destOrd="0" parTransId="{FA03BAE3-D2CF-4802-9D1A-16448AD6A1B9}" sibTransId="{2B01870F-9474-416E-AEB4-3E45305F3F9B}"/>
    <dgm:cxn modelId="{964BA107-D376-4877-8F10-8D646F546681}" type="presOf" srcId="{D4D6735E-24A9-403E-8385-7027D965B66A}" destId="{14088D3F-36FA-48E8-A7C1-3F017B6D1EAA}" srcOrd="0" destOrd="0" presId="urn:microsoft.com/office/officeart/2005/8/layout/list1"/>
    <dgm:cxn modelId="{28E2DD0B-9BFD-4D52-B54C-BCEA8658F933}" type="presOf" srcId="{C6F20871-7A79-4452-8355-8EE83E511D96}" destId="{C23296D2-0BB2-40CB-A379-BF9251E09AFE}" srcOrd="0" destOrd="0" presId="urn:microsoft.com/office/officeart/2005/8/layout/list1"/>
    <dgm:cxn modelId="{8EEBD410-D889-4CA2-AE2C-EBFAE9C98D09}" srcId="{A798B8C3-3A06-4A85-B61B-43248139A6C0}" destId="{C6F20871-7A79-4452-8355-8EE83E511D96}" srcOrd="0" destOrd="0" parTransId="{DA799D66-F290-4758-9AC1-4D7321FC52E9}" sibTransId="{98646D9C-5B9B-4617-BF2D-E18C8A7FDA58}"/>
    <dgm:cxn modelId="{5DA98614-8491-411E-8604-65329F078FF6}" type="presOf" srcId="{D5CD8045-E7CA-4232-9040-7D9044E9FC6D}" destId="{EA7A645C-5EFE-457C-8448-D00218E75AD4}" srcOrd="0" destOrd="0" presId="urn:microsoft.com/office/officeart/2005/8/layout/list1"/>
    <dgm:cxn modelId="{06CE6C2E-EC80-4F7A-AA52-6677C8C46823}" type="presOf" srcId="{C6F20871-7A79-4452-8355-8EE83E511D96}" destId="{9B2E6F19-E9F5-499F-899A-A4147EA24952}" srcOrd="1" destOrd="0" presId="urn:microsoft.com/office/officeart/2005/8/layout/list1"/>
    <dgm:cxn modelId="{F595D22F-89FC-433E-998F-A4AAE4790688}" type="presOf" srcId="{D5CD8045-E7CA-4232-9040-7D9044E9FC6D}" destId="{0F047FD8-D489-4411-8B19-6C74FBC44BD2}" srcOrd="1" destOrd="0" presId="urn:microsoft.com/office/officeart/2005/8/layout/list1"/>
    <dgm:cxn modelId="{46A1D399-D460-49A8-9FF8-59D8EADD0FA0}" type="presOf" srcId="{D4D6735E-24A9-403E-8385-7027D965B66A}" destId="{33CBD2CD-3BFD-4188-B177-FAD3C73BC494}" srcOrd="1" destOrd="0" presId="urn:microsoft.com/office/officeart/2005/8/layout/list1"/>
    <dgm:cxn modelId="{0848E3C7-9D80-4AF1-BF38-FDC9E5F46B22}" srcId="{A798B8C3-3A06-4A85-B61B-43248139A6C0}" destId="{D5CD8045-E7CA-4232-9040-7D9044E9FC6D}" srcOrd="1" destOrd="0" parTransId="{B11F4EBC-CF22-407A-B41B-8C696B209907}" sibTransId="{52CE320B-1FEF-4D2B-AF70-98CBDAF1C57F}"/>
    <dgm:cxn modelId="{5D1605EA-EDA4-4EA2-A40C-04B6FD6503D3}" type="presOf" srcId="{A798B8C3-3A06-4A85-B61B-43248139A6C0}" destId="{294B974B-90F1-4D55-9B00-3791493DE56A}" srcOrd="0" destOrd="0" presId="urn:microsoft.com/office/officeart/2005/8/layout/list1"/>
    <dgm:cxn modelId="{F1009B1D-2261-469C-88D1-58183DD6CEE1}" type="presParOf" srcId="{294B974B-90F1-4D55-9B00-3791493DE56A}" destId="{5F172CDC-3C7C-4AEE-87C9-381E39765DA9}" srcOrd="0" destOrd="0" presId="urn:microsoft.com/office/officeart/2005/8/layout/list1"/>
    <dgm:cxn modelId="{2D6AC491-3F41-45CE-B7D2-5B543C430B1D}" type="presParOf" srcId="{5F172CDC-3C7C-4AEE-87C9-381E39765DA9}" destId="{C23296D2-0BB2-40CB-A379-BF9251E09AFE}" srcOrd="0" destOrd="0" presId="urn:microsoft.com/office/officeart/2005/8/layout/list1"/>
    <dgm:cxn modelId="{2C32F025-E805-4886-9546-087AC00BCBF4}" type="presParOf" srcId="{5F172CDC-3C7C-4AEE-87C9-381E39765DA9}" destId="{9B2E6F19-E9F5-499F-899A-A4147EA24952}" srcOrd="1" destOrd="0" presId="urn:microsoft.com/office/officeart/2005/8/layout/list1"/>
    <dgm:cxn modelId="{BE59A35D-6867-415B-92CB-C745D609BFE6}" type="presParOf" srcId="{294B974B-90F1-4D55-9B00-3791493DE56A}" destId="{3116F1FE-46AB-4BC0-8C02-DB4D4E3F84FE}" srcOrd="1" destOrd="0" presId="urn:microsoft.com/office/officeart/2005/8/layout/list1"/>
    <dgm:cxn modelId="{C329737A-1664-4E59-9379-19B827F5B668}" type="presParOf" srcId="{294B974B-90F1-4D55-9B00-3791493DE56A}" destId="{E74A0E3B-8582-42B9-BF50-B84A555D41B0}" srcOrd="2" destOrd="0" presId="urn:microsoft.com/office/officeart/2005/8/layout/list1"/>
    <dgm:cxn modelId="{79FFC0AC-AD01-4A5F-A51B-990AA372625F}" type="presParOf" srcId="{294B974B-90F1-4D55-9B00-3791493DE56A}" destId="{01DBC3E4-9A74-4BC3-AD18-0C51BF42AD76}" srcOrd="3" destOrd="0" presId="urn:microsoft.com/office/officeart/2005/8/layout/list1"/>
    <dgm:cxn modelId="{E37D458E-1241-4353-8937-EF4CD212120B}" type="presParOf" srcId="{294B974B-90F1-4D55-9B00-3791493DE56A}" destId="{C8F711D3-85DA-47B7-9E31-911DCB9A67CB}" srcOrd="4" destOrd="0" presId="urn:microsoft.com/office/officeart/2005/8/layout/list1"/>
    <dgm:cxn modelId="{01C06CE7-04F8-44A5-9455-23DA3507358A}" type="presParOf" srcId="{C8F711D3-85DA-47B7-9E31-911DCB9A67CB}" destId="{EA7A645C-5EFE-457C-8448-D00218E75AD4}" srcOrd="0" destOrd="0" presId="urn:microsoft.com/office/officeart/2005/8/layout/list1"/>
    <dgm:cxn modelId="{ACE09EFE-8AA0-447C-8A54-05CCAF82F8CE}" type="presParOf" srcId="{C8F711D3-85DA-47B7-9E31-911DCB9A67CB}" destId="{0F047FD8-D489-4411-8B19-6C74FBC44BD2}" srcOrd="1" destOrd="0" presId="urn:microsoft.com/office/officeart/2005/8/layout/list1"/>
    <dgm:cxn modelId="{F42EAC4C-F9BB-4938-A4D4-0003BEFAF22C}" type="presParOf" srcId="{294B974B-90F1-4D55-9B00-3791493DE56A}" destId="{0C73E284-D7F8-493A-999E-586DCA62F21A}" srcOrd="5" destOrd="0" presId="urn:microsoft.com/office/officeart/2005/8/layout/list1"/>
    <dgm:cxn modelId="{6ACAD271-5A29-4B16-A2DF-082BE41F5840}" type="presParOf" srcId="{294B974B-90F1-4D55-9B00-3791493DE56A}" destId="{D009B69F-613E-4787-9B8D-A4EE57BAF81C}" srcOrd="6" destOrd="0" presId="urn:microsoft.com/office/officeart/2005/8/layout/list1"/>
    <dgm:cxn modelId="{D2192DBF-E1DE-483A-A6C8-06563280E4D2}" type="presParOf" srcId="{294B974B-90F1-4D55-9B00-3791493DE56A}" destId="{3088C930-7D6E-4FF9-9EC3-7FC15688B201}" srcOrd="7" destOrd="0" presId="urn:microsoft.com/office/officeart/2005/8/layout/list1"/>
    <dgm:cxn modelId="{E8B06587-CC47-478F-8546-A7ED64ACEB23}" type="presParOf" srcId="{294B974B-90F1-4D55-9B00-3791493DE56A}" destId="{20281EBD-6DF6-4FD9-961A-3D98E697CB4A}" srcOrd="8" destOrd="0" presId="urn:microsoft.com/office/officeart/2005/8/layout/list1"/>
    <dgm:cxn modelId="{9EF4A68A-5FD7-421B-895A-A14A5FFA1D9D}" type="presParOf" srcId="{20281EBD-6DF6-4FD9-961A-3D98E697CB4A}" destId="{14088D3F-36FA-48E8-A7C1-3F017B6D1EAA}" srcOrd="0" destOrd="0" presId="urn:microsoft.com/office/officeart/2005/8/layout/list1"/>
    <dgm:cxn modelId="{C32E211A-473E-4C15-99C2-5773D7E6D4BF}" type="presParOf" srcId="{20281EBD-6DF6-4FD9-961A-3D98E697CB4A}" destId="{33CBD2CD-3BFD-4188-B177-FAD3C73BC494}" srcOrd="1" destOrd="0" presId="urn:microsoft.com/office/officeart/2005/8/layout/list1"/>
    <dgm:cxn modelId="{1DFA9DFF-7ABB-4801-BC2A-06BBAD3D8D9D}" type="presParOf" srcId="{294B974B-90F1-4D55-9B00-3791493DE56A}" destId="{CABED896-77F6-4EA4-9D29-1D6A7E701A77}" srcOrd="9" destOrd="0" presId="urn:microsoft.com/office/officeart/2005/8/layout/list1"/>
    <dgm:cxn modelId="{2270EF5F-73F6-4EAD-971D-08743C48A664}" type="presParOf" srcId="{294B974B-90F1-4D55-9B00-3791493DE56A}" destId="{4ADC35BE-72EB-4323-9A35-FC7D50DAC4A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28B2D1-86E7-4D33-9C26-1E761E0262A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4E234DF-377D-4650-8AEA-D50251CAF9EC}">
      <dgm:prSet phldrT="[Text]" custT="1"/>
      <dgm:spPr/>
      <dgm:t>
        <a:bodyPr/>
        <a:lstStyle/>
        <a:p>
          <a:r>
            <a:rPr lang="en-US" sz="2800" dirty="0"/>
            <a:t>If you have the belief that the silence is mysterious or difficult, </a:t>
          </a:r>
          <a:br>
            <a:rPr lang="en-US" sz="2800" dirty="0"/>
          </a:br>
          <a:r>
            <a:rPr lang="en-US" sz="2800" dirty="0"/>
            <a:t>just forget your experience for a time. </a:t>
          </a:r>
        </a:p>
      </dgm:t>
    </dgm:pt>
    <dgm:pt modelId="{3F12F1FC-219F-41E1-9B11-B2E611B4D3C2}" type="parTrans" cxnId="{43F10964-F030-4247-AC1A-4F893C0A0E83}">
      <dgm:prSet/>
      <dgm:spPr/>
      <dgm:t>
        <a:bodyPr/>
        <a:lstStyle/>
        <a:p>
          <a:endParaRPr lang="en-US"/>
        </a:p>
      </dgm:t>
    </dgm:pt>
    <dgm:pt modelId="{FD5C0ACD-D0E7-4216-87B7-901A75657C7F}" type="sibTrans" cxnId="{43F10964-F030-4247-AC1A-4F893C0A0E83}">
      <dgm:prSet/>
      <dgm:spPr/>
      <dgm:t>
        <a:bodyPr/>
        <a:lstStyle/>
        <a:p>
          <a:endParaRPr lang="en-US"/>
        </a:p>
      </dgm:t>
    </dgm:pt>
    <dgm:pt modelId="{26357211-52A0-41BE-B8EC-71B862B4074D}">
      <dgm:prSet custT="1"/>
      <dgm:spPr/>
      <dgm:t>
        <a:bodyPr/>
        <a:lstStyle/>
        <a:p>
          <a:r>
            <a:rPr lang="en-US" sz="2800" dirty="0"/>
            <a:t>Let us study together the simple means by which we may commune with God and the ways by which we may most effectively appropriate the blessing of the ancient, sacred practice</a:t>
          </a:r>
        </a:p>
      </dgm:t>
    </dgm:pt>
    <dgm:pt modelId="{E10048C0-BB0E-4C14-B81D-7CCBC7D3D951}" type="parTrans" cxnId="{15DBB24D-7F66-42D7-86BA-C446C3E5FBEC}">
      <dgm:prSet/>
      <dgm:spPr/>
      <dgm:t>
        <a:bodyPr/>
        <a:lstStyle/>
        <a:p>
          <a:endParaRPr lang="en-US"/>
        </a:p>
      </dgm:t>
    </dgm:pt>
    <dgm:pt modelId="{FD5F0A90-AC81-4D6A-927F-5D52B66F8759}" type="sibTrans" cxnId="{15DBB24D-7F66-42D7-86BA-C446C3E5FBEC}">
      <dgm:prSet/>
      <dgm:spPr/>
      <dgm:t>
        <a:bodyPr/>
        <a:lstStyle/>
        <a:p>
          <a:endParaRPr lang="en-US"/>
        </a:p>
      </dgm:t>
    </dgm:pt>
    <dgm:pt modelId="{E732213A-9F25-4A4A-B464-4D669B38925E}" type="pres">
      <dgm:prSet presAssocID="{F128B2D1-86E7-4D33-9C26-1E761E0262AD}" presName="linear" presStyleCnt="0">
        <dgm:presLayoutVars>
          <dgm:animLvl val="lvl"/>
          <dgm:resizeHandles val="exact"/>
        </dgm:presLayoutVars>
      </dgm:prSet>
      <dgm:spPr/>
    </dgm:pt>
    <dgm:pt modelId="{586C81EE-11A5-435F-B261-558FC40941C7}" type="pres">
      <dgm:prSet presAssocID="{64E234DF-377D-4650-8AEA-D50251CAF9EC}" presName="parentText" presStyleLbl="node1" presStyleIdx="0" presStyleCnt="2" custScaleY="61601" custLinFactNeighborY="1212">
        <dgm:presLayoutVars>
          <dgm:chMax val="0"/>
          <dgm:bulletEnabled val="1"/>
        </dgm:presLayoutVars>
      </dgm:prSet>
      <dgm:spPr/>
    </dgm:pt>
    <dgm:pt modelId="{E07E7081-1DD3-4BAB-B0F1-6C4255DE0A53}" type="pres">
      <dgm:prSet presAssocID="{FD5C0ACD-D0E7-4216-87B7-901A75657C7F}" presName="spacer" presStyleCnt="0"/>
      <dgm:spPr/>
    </dgm:pt>
    <dgm:pt modelId="{CAB1664D-503B-40F7-80DC-8C2E0CE26B21}" type="pres">
      <dgm:prSet presAssocID="{26357211-52A0-41BE-B8EC-71B862B4074D}" presName="parentText" presStyleLbl="node1" presStyleIdx="1" presStyleCnt="2">
        <dgm:presLayoutVars>
          <dgm:chMax val="0"/>
          <dgm:bulletEnabled val="1"/>
        </dgm:presLayoutVars>
      </dgm:prSet>
      <dgm:spPr/>
    </dgm:pt>
  </dgm:ptLst>
  <dgm:cxnLst>
    <dgm:cxn modelId="{C7200318-D6E3-42A6-8CAA-FF58784BB9BA}" type="presOf" srcId="{64E234DF-377D-4650-8AEA-D50251CAF9EC}" destId="{586C81EE-11A5-435F-B261-558FC40941C7}" srcOrd="0" destOrd="0" presId="urn:microsoft.com/office/officeart/2005/8/layout/vList2"/>
    <dgm:cxn modelId="{43F10964-F030-4247-AC1A-4F893C0A0E83}" srcId="{F128B2D1-86E7-4D33-9C26-1E761E0262AD}" destId="{64E234DF-377D-4650-8AEA-D50251CAF9EC}" srcOrd="0" destOrd="0" parTransId="{3F12F1FC-219F-41E1-9B11-B2E611B4D3C2}" sibTransId="{FD5C0ACD-D0E7-4216-87B7-901A75657C7F}"/>
    <dgm:cxn modelId="{15DBB24D-7F66-42D7-86BA-C446C3E5FBEC}" srcId="{F128B2D1-86E7-4D33-9C26-1E761E0262AD}" destId="{26357211-52A0-41BE-B8EC-71B862B4074D}" srcOrd="1" destOrd="0" parTransId="{E10048C0-BB0E-4C14-B81D-7CCBC7D3D951}" sibTransId="{FD5F0A90-AC81-4D6A-927F-5D52B66F8759}"/>
    <dgm:cxn modelId="{06B685A2-E08D-42CF-B681-DC14BECF58A0}" type="presOf" srcId="{26357211-52A0-41BE-B8EC-71B862B4074D}" destId="{CAB1664D-503B-40F7-80DC-8C2E0CE26B21}" srcOrd="0" destOrd="0" presId="urn:microsoft.com/office/officeart/2005/8/layout/vList2"/>
    <dgm:cxn modelId="{DF14FEA2-08DC-4C4B-AB26-35E9379FE76D}" type="presOf" srcId="{F128B2D1-86E7-4D33-9C26-1E761E0262AD}" destId="{E732213A-9F25-4A4A-B464-4D669B38925E}" srcOrd="0" destOrd="0" presId="urn:microsoft.com/office/officeart/2005/8/layout/vList2"/>
    <dgm:cxn modelId="{6C2A3D5C-962D-4453-B634-BDDF6D6A9F8F}" type="presParOf" srcId="{E732213A-9F25-4A4A-B464-4D669B38925E}" destId="{586C81EE-11A5-435F-B261-558FC40941C7}" srcOrd="0" destOrd="0" presId="urn:microsoft.com/office/officeart/2005/8/layout/vList2"/>
    <dgm:cxn modelId="{A8EEF712-10C8-48F2-A079-FAF025ED1EB5}" type="presParOf" srcId="{E732213A-9F25-4A4A-B464-4D669B38925E}" destId="{E07E7081-1DD3-4BAB-B0F1-6C4255DE0A53}" srcOrd="1" destOrd="0" presId="urn:microsoft.com/office/officeart/2005/8/layout/vList2"/>
    <dgm:cxn modelId="{41203578-B6C7-431C-805B-4093CF49F1EA}" type="presParOf" srcId="{E732213A-9F25-4A4A-B464-4D669B38925E}" destId="{CAB1664D-503B-40F7-80DC-8C2E0CE26B2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A0E3B-8582-42B9-BF50-B84A555D41B0}">
      <dsp:nvSpPr>
        <dsp:cNvPr id="0" name=""/>
        <dsp:cNvSpPr/>
      </dsp:nvSpPr>
      <dsp:spPr>
        <a:xfrm>
          <a:off x="0" y="874326"/>
          <a:ext cx="6451600" cy="756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2E6F19-E9F5-499F-899A-A4147EA24952}">
      <dsp:nvSpPr>
        <dsp:cNvPr id="0" name=""/>
        <dsp:cNvSpPr/>
      </dsp:nvSpPr>
      <dsp:spPr>
        <a:xfrm>
          <a:off x="119380" y="636215"/>
          <a:ext cx="4516120" cy="885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99" tIns="0" rIns="170699" bIns="0" numCol="1" spcCol="1270" anchor="ctr" anchorCtr="0">
          <a:noAutofit/>
        </a:bodyPr>
        <a:lstStyle/>
        <a:p>
          <a:pPr marL="0" lvl="0" indent="0" algn="just" defTabSz="1333500">
            <a:lnSpc>
              <a:spcPct val="90000"/>
            </a:lnSpc>
            <a:spcBef>
              <a:spcPct val="0"/>
            </a:spcBef>
            <a:spcAft>
              <a:spcPct val="35000"/>
            </a:spcAft>
            <a:buNone/>
          </a:pPr>
          <a:r>
            <a:rPr lang="en-US" sz="3000" kern="1200" dirty="0"/>
            <a:t>Pray in</a:t>
          </a:r>
        </a:p>
      </dsp:txBody>
      <dsp:txXfrm>
        <a:off x="162611" y="679446"/>
        <a:ext cx="4429658" cy="799138"/>
      </dsp:txXfrm>
    </dsp:sp>
    <dsp:sp modelId="{D009B69F-613E-4787-9B8D-A4EE57BAF81C}">
      <dsp:nvSpPr>
        <dsp:cNvPr id="0" name=""/>
        <dsp:cNvSpPr/>
      </dsp:nvSpPr>
      <dsp:spPr>
        <a:xfrm>
          <a:off x="0" y="2105123"/>
          <a:ext cx="6451600" cy="756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047FD8-D489-4411-8B19-6C74FBC44BD2}">
      <dsp:nvSpPr>
        <dsp:cNvPr id="0" name=""/>
        <dsp:cNvSpPr/>
      </dsp:nvSpPr>
      <dsp:spPr>
        <a:xfrm>
          <a:off x="632460" y="1869515"/>
          <a:ext cx="4516120" cy="885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99" tIns="0" rIns="170699" bIns="0" numCol="1" spcCol="1270" anchor="ctr" anchorCtr="0">
          <a:noAutofit/>
        </a:bodyPr>
        <a:lstStyle/>
        <a:p>
          <a:pPr marL="0" lvl="0" indent="0" algn="l" defTabSz="1333500">
            <a:lnSpc>
              <a:spcPct val="90000"/>
            </a:lnSpc>
            <a:spcBef>
              <a:spcPct val="0"/>
            </a:spcBef>
            <a:spcAft>
              <a:spcPct val="35000"/>
            </a:spcAft>
            <a:buNone/>
          </a:pPr>
          <a:r>
            <a:rPr lang="en-US" sz="3000" kern="1200"/>
            <a:t>Check in</a:t>
          </a:r>
          <a:endParaRPr lang="en-US" sz="3000" kern="1200" dirty="0"/>
        </a:p>
      </dsp:txBody>
      <dsp:txXfrm>
        <a:off x="675691" y="1912746"/>
        <a:ext cx="4429658" cy="799138"/>
      </dsp:txXfrm>
    </dsp:sp>
    <dsp:sp modelId="{4ADC35BE-72EB-4323-9A35-FC7D50DAC4A8}">
      <dsp:nvSpPr>
        <dsp:cNvPr id="0" name=""/>
        <dsp:cNvSpPr/>
      </dsp:nvSpPr>
      <dsp:spPr>
        <a:xfrm>
          <a:off x="0" y="3555569"/>
          <a:ext cx="6451600" cy="756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CBD2CD-3BFD-4188-B177-FAD3C73BC494}">
      <dsp:nvSpPr>
        <dsp:cNvPr id="0" name=""/>
        <dsp:cNvSpPr/>
      </dsp:nvSpPr>
      <dsp:spPr>
        <a:xfrm>
          <a:off x="1300494" y="3147697"/>
          <a:ext cx="4516120" cy="885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99" tIns="0" rIns="170699" bIns="0" numCol="1" spcCol="1270" anchor="ctr" anchorCtr="0">
          <a:noAutofit/>
        </a:bodyPr>
        <a:lstStyle/>
        <a:p>
          <a:pPr marL="0" lvl="0" indent="0" algn="l" defTabSz="1333500">
            <a:lnSpc>
              <a:spcPct val="90000"/>
            </a:lnSpc>
            <a:spcBef>
              <a:spcPct val="0"/>
            </a:spcBef>
            <a:spcAft>
              <a:spcPct val="35000"/>
            </a:spcAft>
            <a:buNone/>
          </a:pPr>
          <a:r>
            <a:rPr lang="en-US" sz="3000" kern="1200" dirty="0"/>
            <a:t>Experiences in the Silence</a:t>
          </a:r>
        </a:p>
      </dsp:txBody>
      <dsp:txXfrm>
        <a:off x="1343725" y="3190928"/>
        <a:ext cx="4429658" cy="799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C81EE-11A5-435F-B261-558FC40941C7}">
      <dsp:nvSpPr>
        <dsp:cNvPr id="0" name=""/>
        <dsp:cNvSpPr/>
      </dsp:nvSpPr>
      <dsp:spPr>
        <a:xfrm>
          <a:off x="0" y="334952"/>
          <a:ext cx="10960099" cy="96866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If you have the belief that the silence is mysterious or difficult, </a:t>
          </a:r>
          <a:br>
            <a:rPr lang="en-US" sz="2800" kern="1200" dirty="0"/>
          </a:br>
          <a:r>
            <a:rPr lang="en-US" sz="2800" kern="1200" dirty="0"/>
            <a:t>just forget your experience for a time. </a:t>
          </a:r>
        </a:p>
      </dsp:txBody>
      <dsp:txXfrm>
        <a:off x="47286" y="382238"/>
        <a:ext cx="10865527" cy="874091"/>
      </dsp:txXfrm>
    </dsp:sp>
    <dsp:sp modelId="{CAB1664D-503B-40F7-80DC-8C2E0CE26B21}">
      <dsp:nvSpPr>
        <dsp:cNvPr id="0" name=""/>
        <dsp:cNvSpPr/>
      </dsp:nvSpPr>
      <dsp:spPr>
        <a:xfrm>
          <a:off x="0" y="1485701"/>
          <a:ext cx="10960099" cy="15724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Let us study together the simple means by which we may commune with God and the ways by which we may most effectively appropriate the blessing of the ancient, sacred practice</a:t>
          </a:r>
        </a:p>
      </dsp:txBody>
      <dsp:txXfrm>
        <a:off x="76762" y="1562463"/>
        <a:ext cx="10806575" cy="141895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8/26/2019</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46179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8/26/2019</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48039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8/26/2019</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15479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8/26/2019</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86356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8/26/2019</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99923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8/26/2019</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8516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8/26/2019</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6431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8/26/2019</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95363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8/26/2019</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25229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8/26/2019</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825647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8/26/2019</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65577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8/26/2019</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87703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11" r:id="rId5"/>
    <p:sldLayoutId id="2147483705" r:id="rId6"/>
    <p:sldLayoutId id="2147483706" r:id="rId7"/>
    <p:sldLayoutId id="2147483707" r:id="rId8"/>
    <p:sldLayoutId id="2147483710" r:id="rId9"/>
    <p:sldLayoutId id="2147483708" r:id="rId10"/>
    <p:sldLayoutId id="2147483709" r:id="rId11"/>
  </p:sldLayoutIdLst>
  <p:hf sldNum="0" hdr="0" ft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F97F70-D608-4EC9-95E1-89FDEB944860}"/>
              </a:ext>
            </a:extLst>
          </p:cNvPr>
          <p:cNvPicPr>
            <a:picLocks noChangeAspect="1"/>
          </p:cNvPicPr>
          <p:nvPr/>
        </p:nvPicPr>
        <p:blipFill rotWithShape="1">
          <a:blip r:embed="rId2"/>
          <a:srcRect t="15730"/>
          <a:stretch/>
        </p:blipFill>
        <p:spPr>
          <a:xfrm>
            <a:off x="-1" y="10"/>
            <a:ext cx="12191999" cy="6857990"/>
          </a:xfrm>
          <a:prstGeom prst="rect">
            <a:avLst/>
          </a:prstGeom>
        </p:spPr>
      </p:pic>
      <p:sp>
        <p:nvSpPr>
          <p:cNvPr id="9" name="Rectangle 8">
            <a:extLst>
              <a:ext uri="{FF2B5EF4-FFF2-40B4-BE49-F238E27FC236}">
                <a16:creationId xmlns:a16="http://schemas.microsoft.com/office/drawing/2014/main" id="{7319A1DD-F557-4EC6-8A8C-F7617B4CD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118982"/>
            <a:ext cx="7537704" cy="246266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51CE1F-6008-49AF-9ED9-57F47987A88F}"/>
              </a:ext>
            </a:extLst>
          </p:cNvPr>
          <p:cNvSpPr>
            <a:spLocks noGrp="1"/>
          </p:cNvSpPr>
          <p:nvPr>
            <p:ph type="ctrTitle"/>
          </p:nvPr>
        </p:nvSpPr>
        <p:spPr>
          <a:xfrm>
            <a:off x="735791" y="3331444"/>
            <a:ext cx="6470692" cy="1229306"/>
          </a:xfrm>
        </p:spPr>
        <p:txBody>
          <a:bodyPr>
            <a:normAutofit/>
          </a:bodyPr>
          <a:lstStyle/>
          <a:p>
            <a:pPr algn="r"/>
            <a:r>
              <a:rPr lang="en-US" sz="5400" dirty="0">
                <a:solidFill>
                  <a:schemeClr val="tx1"/>
                </a:solidFill>
              </a:rPr>
              <a:t>Metaphysics 1</a:t>
            </a:r>
          </a:p>
        </p:txBody>
      </p:sp>
      <p:sp>
        <p:nvSpPr>
          <p:cNvPr id="3" name="Subtitle 2">
            <a:extLst>
              <a:ext uri="{FF2B5EF4-FFF2-40B4-BE49-F238E27FC236}">
                <a16:creationId xmlns:a16="http://schemas.microsoft.com/office/drawing/2014/main" id="{8BB1EF5B-96EF-4098-9574-27D8B61B587F}"/>
              </a:ext>
            </a:extLst>
          </p:cNvPr>
          <p:cNvSpPr>
            <a:spLocks noGrp="1"/>
          </p:cNvSpPr>
          <p:nvPr>
            <p:ph type="subTitle" idx="1"/>
          </p:nvPr>
        </p:nvSpPr>
        <p:spPr>
          <a:xfrm>
            <a:off x="735791" y="4735799"/>
            <a:ext cx="6470693" cy="605256"/>
          </a:xfrm>
        </p:spPr>
        <p:txBody>
          <a:bodyPr>
            <a:normAutofit/>
          </a:bodyPr>
          <a:lstStyle/>
          <a:p>
            <a:pPr algn="r"/>
            <a:r>
              <a:rPr lang="en-US" dirty="0"/>
              <a:t>Week four</a:t>
            </a:r>
          </a:p>
        </p:txBody>
      </p:sp>
      <p:cxnSp>
        <p:nvCxnSpPr>
          <p:cNvPr id="11" name="Straight Connector 10">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2429" y="4641183"/>
            <a:ext cx="6309360" cy="0"/>
          </a:xfrm>
          <a:prstGeom prst="line">
            <a:avLst/>
          </a:prstGeom>
          <a:ln w="19050">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390A367-0330-4E03-9D5F-40308A7975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4996980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FA042D-298B-4546-B223-69D1AC7C2B13}"/>
              </a:ext>
            </a:extLst>
          </p:cNvPr>
          <p:cNvSpPr txBox="1"/>
          <p:nvPr/>
        </p:nvSpPr>
        <p:spPr>
          <a:xfrm>
            <a:off x="5232400" y="292100"/>
            <a:ext cx="6781800" cy="5755422"/>
          </a:xfrm>
          <a:prstGeom prst="rect">
            <a:avLst/>
          </a:prstGeom>
          <a:noFill/>
        </p:spPr>
        <p:txBody>
          <a:bodyPr wrap="square" rtlCol="0">
            <a:spAutoFit/>
          </a:bodyPr>
          <a:lstStyle/>
          <a:p>
            <a:r>
              <a:rPr lang="en-US" sz="2800" dirty="0"/>
              <a:t>Attention</a:t>
            </a:r>
          </a:p>
          <a:p>
            <a:endParaRPr lang="en-US" sz="800" dirty="0"/>
          </a:p>
          <a:p>
            <a:r>
              <a:rPr lang="en-US" sz="2800" dirty="0"/>
              <a:t>The matter of centering the attention on an invisible force is not a difficult thing. </a:t>
            </a:r>
          </a:p>
          <a:p>
            <a:endParaRPr lang="en-US" sz="800" dirty="0"/>
          </a:p>
          <a:p>
            <a:r>
              <a:rPr lang="en-US" sz="2800" dirty="0"/>
              <a:t>Just sit quietly for a moment and give your attention to the air. </a:t>
            </a:r>
          </a:p>
          <a:p>
            <a:endParaRPr lang="en-US" sz="800" dirty="0"/>
          </a:p>
          <a:p>
            <a:r>
              <a:rPr lang="en-US" sz="2800" dirty="0"/>
              <a:t>You cannot see it, hear it, smell it, taste it, or feel it though you may have heard and felt its action. </a:t>
            </a:r>
          </a:p>
          <a:p>
            <a:endParaRPr lang="en-US" sz="800" dirty="0"/>
          </a:p>
          <a:p>
            <a:r>
              <a:rPr lang="en-US" sz="2800" dirty="0"/>
              <a:t>Likewise you can contemplate the fact that there is an electrical ether, finer than the air, existing in you, through you, and around you, just as the air is. </a:t>
            </a:r>
          </a:p>
        </p:txBody>
      </p:sp>
      <p:pic>
        <p:nvPicPr>
          <p:cNvPr id="4" name="Picture 3">
            <a:extLst>
              <a:ext uri="{FF2B5EF4-FFF2-40B4-BE49-F238E27FC236}">
                <a16:creationId xmlns:a16="http://schemas.microsoft.com/office/drawing/2014/main" id="{4B7DAE46-D321-43D7-A42B-FFCF0CFDCA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248" y="1826495"/>
            <a:ext cx="4273345" cy="3205009"/>
          </a:xfrm>
          <a:prstGeom prst="rect">
            <a:avLst/>
          </a:prstGeom>
        </p:spPr>
      </p:pic>
    </p:spTree>
    <p:extLst>
      <p:ext uri="{BB962C8B-B14F-4D97-AF65-F5344CB8AC3E}">
        <p14:creationId xmlns:p14="http://schemas.microsoft.com/office/powerpoint/2010/main" val="445113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F71C2F-1C8D-40EB-8242-4E5C0B4DB371}"/>
              </a:ext>
            </a:extLst>
          </p:cNvPr>
          <p:cNvSpPr txBox="1"/>
          <p:nvPr/>
        </p:nvSpPr>
        <p:spPr>
          <a:xfrm>
            <a:off x="457200" y="406400"/>
            <a:ext cx="5384800" cy="5693866"/>
          </a:xfrm>
          <a:prstGeom prst="rect">
            <a:avLst/>
          </a:prstGeom>
          <a:noFill/>
        </p:spPr>
        <p:txBody>
          <a:bodyPr wrap="square" rtlCol="0">
            <a:spAutoFit/>
          </a:bodyPr>
          <a:lstStyle/>
          <a:p>
            <a:r>
              <a:rPr lang="en-US" sz="2800" dirty="0"/>
              <a:t>Meditation</a:t>
            </a:r>
          </a:p>
          <a:p>
            <a:endParaRPr lang="en-US" sz="2800" dirty="0"/>
          </a:p>
          <a:p>
            <a:r>
              <a:rPr lang="en-US" sz="2800" dirty="0"/>
              <a:t>Meditation is a process of association with the divine presence, a method of forming an acquaintance with it.</a:t>
            </a:r>
          </a:p>
          <a:p>
            <a:endParaRPr lang="en-US" sz="2800" dirty="0"/>
          </a:p>
          <a:p>
            <a:r>
              <a:rPr lang="en-US" sz="2800" dirty="0"/>
              <a:t>Does not your mind grow and expand through your association with nature? Much more ought the mind to grow in comprehension through its association with the presence of the All-Good.</a:t>
            </a:r>
          </a:p>
        </p:txBody>
      </p:sp>
      <p:pic>
        <p:nvPicPr>
          <p:cNvPr id="4" name="Picture 3">
            <a:extLst>
              <a:ext uri="{FF2B5EF4-FFF2-40B4-BE49-F238E27FC236}">
                <a16:creationId xmlns:a16="http://schemas.microsoft.com/office/drawing/2014/main" id="{C9810B6A-C4C7-4A8B-9200-C36E7B8559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2000" y="1526133"/>
            <a:ext cx="6141156" cy="3454400"/>
          </a:xfrm>
          <a:prstGeom prst="rect">
            <a:avLst/>
          </a:prstGeom>
        </p:spPr>
      </p:pic>
    </p:spTree>
    <p:extLst>
      <p:ext uri="{BB962C8B-B14F-4D97-AF65-F5344CB8AC3E}">
        <p14:creationId xmlns:p14="http://schemas.microsoft.com/office/powerpoint/2010/main" val="4226168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7EB895-2DA2-41D0-8CF5-F41B5DED8392}"/>
              </a:ext>
            </a:extLst>
          </p:cNvPr>
          <p:cNvSpPr txBox="1"/>
          <p:nvPr/>
        </p:nvSpPr>
        <p:spPr>
          <a:xfrm>
            <a:off x="279400" y="533400"/>
            <a:ext cx="5295900" cy="5262979"/>
          </a:xfrm>
          <a:prstGeom prst="rect">
            <a:avLst/>
          </a:prstGeom>
          <a:noFill/>
        </p:spPr>
        <p:txBody>
          <a:bodyPr wrap="square" rtlCol="0">
            <a:spAutoFit/>
          </a:bodyPr>
          <a:lstStyle/>
          <a:p>
            <a:r>
              <a:rPr lang="en-US" sz="2800" dirty="0"/>
              <a:t>Concentration</a:t>
            </a:r>
          </a:p>
          <a:p>
            <a:endParaRPr lang="en-US" sz="2800" dirty="0"/>
          </a:p>
          <a:p>
            <a:r>
              <a:rPr lang="en-US" sz="2800" dirty="0"/>
              <a:t>Concentration, like relaxation, is attained not through strenuous effort but through quiet means, reasonable processes, by which the mind's interest is awakened and complete attention is attained. </a:t>
            </a:r>
          </a:p>
          <a:p>
            <a:endParaRPr lang="en-US" sz="2800" dirty="0"/>
          </a:p>
          <a:p>
            <a:r>
              <a:rPr lang="en-US" sz="2800" dirty="0"/>
              <a:t>Above all, make the approach to the silence pleasant, interesting, joyous. </a:t>
            </a:r>
          </a:p>
        </p:txBody>
      </p:sp>
      <p:pic>
        <p:nvPicPr>
          <p:cNvPr id="4" name="Picture 3">
            <a:extLst>
              <a:ext uri="{FF2B5EF4-FFF2-40B4-BE49-F238E27FC236}">
                <a16:creationId xmlns:a16="http://schemas.microsoft.com/office/drawing/2014/main" id="{EC6E8932-B6B4-4616-97AB-E84A507D2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1444" y="1562100"/>
            <a:ext cx="6141156" cy="3454400"/>
          </a:xfrm>
          <a:prstGeom prst="rect">
            <a:avLst/>
          </a:prstGeom>
        </p:spPr>
      </p:pic>
    </p:spTree>
    <p:extLst>
      <p:ext uri="{BB962C8B-B14F-4D97-AF65-F5344CB8AC3E}">
        <p14:creationId xmlns:p14="http://schemas.microsoft.com/office/powerpoint/2010/main" val="3310600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833C23-D4B5-4AAA-BA21-619F06204938}"/>
              </a:ext>
            </a:extLst>
          </p:cNvPr>
          <p:cNvSpPr txBox="1"/>
          <p:nvPr/>
        </p:nvSpPr>
        <p:spPr>
          <a:xfrm>
            <a:off x="6807200" y="1874728"/>
            <a:ext cx="4914900" cy="3108543"/>
          </a:xfrm>
          <a:prstGeom prst="rect">
            <a:avLst/>
          </a:prstGeom>
          <a:noFill/>
        </p:spPr>
        <p:txBody>
          <a:bodyPr wrap="square" rtlCol="0">
            <a:spAutoFit/>
          </a:bodyPr>
          <a:lstStyle/>
          <a:p>
            <a:r>
              <a:rPr lang="en-US" sz="2800" dirty="0"/>
              <a:t>Inspiration </a:t>
            </a:r>
          </a:p>
          <a:p>
            <a:endParaRPr lang="en-US" sz="2800" dirty="0"/>
          </a:p>
          <a:p>
            <a:r>
              <a:rPr lang="en-US" sz="2800" dirty="0"/>
              <a:t>One that associates much in thought with our divine environment receives impressions from it, and his nature is altered accordingly</a:t>
            </a:r>
            <a:r>
              <a:rPr lang="en-US" dirty="0"/>
              <a:t>. </a:t>
            </a:r>
          </a:p>
        </p:txBody>
      </p:sp>
      <p:pic>
        <p:nvPicPr>
          <p:cNvPr id="5" name="Picture 4">
            <a:extLst>
              <a:ext uri="{FF2B5EF4-FFF2-40B4-BE49-F238E27FC236}">
                <a16:creationId xmlns:a16="http://schemas.microsoft.com/office/drawing/2014/main" id="{1D6DF330-CABF-47F4-B4E1-26087B5E0C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00" y="107950"/>
            <a:ext cx="6350000" cy="5753100"/>
          </a:xfrm>
          <a:prstGeom prst="rect">
            <a:avLst/>
          </a:prstGeom>
        </p:spPr>
      </p:pic>
    </p:spTree>
    <p:extLst>
      <p:ext uri="{BB962C8B-B14F-4D97-AF65-F5344CB8AC3E}">
        <p14:creationId xmlns:p14="http://schemas.microsoft.com/office/powerpoint/2010/main" val="2362300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5790A8-0459-4EAA-A24B-6F51765F86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254000"/>
            <a:ext cx="11887200" cy="6845300"/>
          </a:xfrm>
          <a:prstGeom prst="rect">
            <a:avLst/>
          </a:prstGeom>
        </p:spPr>
      </p:pic>
    </p:spTree>
    <p:extLst>
      <p:ext uri="{BB962C8B-B14F-4D97-AF65-F5344CB8AC3E}">
        <p14:creationId xmlns:p14="http://schemas.microsoft.com/office/powerpoint/2010/main" val="3443793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974D17-5A98-4E0F-AB25-25D2120D03C5}"/>
              </a:ext>
            </a:extLst>
          </p:cNvPr>
          <p:cNvSpPr txBox="1"/>
          <p:nvPr/>
        </p:nvSpPr>
        <p:spPr>
          <a:xfrm>
            <a:off x="5295900" y="190500"/>
            <a:ext cx="6756400" cy="5509200"/>
          </a:xfrm>
          <a:prstGeom prst="rect">
            <a:avLst/>
          </a:prstGeom>
          <a:noFill/>
        </p:spPr>
        <p:txBody>
          <a:bodyPr wrap="square" rtlCol="0">
            <a:spAutoFit/>
          </a:bodyPr>
          <a:lstStyle/>
          <a:p>
            <a:r>
              <a:rPr lang="en-US" sz="2800" dirty="0"/>
              <a:t>Length of Silence</a:t>
            </a:r>
          </a:p>
          <a:p>
            <a:endParaRPr lang="en-US" sz="2800" dirty="0"/>
          </a:p>
          <a:p>
            <a:r>
              <a:rPr lang="en-US" sz="2800" dirty="0"/>
              <a:t>“There is no time in Spirit.” Eric Butterworth</a:t>
            </a:r>
          </a:p>
          <a:p>
            <a:endParaRPr lang="en-US" sz="800" dirty="0"/>
          </a:p>
          <a:p>
            <a:r>
              <a:rPr lang="en-US" sz="2800" dirty="0"/>
              <a:t>"Come now, and let us reason together, saith Jehovah." In this passage is revealed one of the most important secrets of life. "Let us reason together" does not apply only to a relationship between persons. It applies likewise to the various departments of your own being. </a:t>
            </a:r>
          </a:p>
          <a:p>
            <a:endParaRPr lang="en-US" sz="800" dirty="0"/>
          </a:p>
          <a:p>
            <a:r>
              <a:rPr lang="en-US" sz="2800" dirty="0"/>
              <a:t>The silence is to soul and mind what food is to the body.</a:t>
            </a:r>
          </a:p>
        </p:txBody>
      </p:sp>
      <p:pic>
        <p:nvPicPr>
          <p:cNvPr id="4" name="Picture 3">
            <a:extLst>
              <a:ext uri="{FF2B5EF4-FFF2-40B4-BE49-F238E27FC236}">
                <a16:creationId xmlns:a16="http://schemas.microsoft.com/office/drawing/2014/main" id="{51ADCF9D-19A0-45ED-95E5-8F64E10368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199" y="581530"/>
            <a:ext cx="4727139" cy="4727139"/>
          </a:xfrm>
          <a:prstGeom prst="rect">
            <a:avLst/>
          </a:prstGeom>
        </p:spPr>
      </p:pic>
    </p:spTree>
    <p:extLst>
      <p:ext uri="{BB962C8B-B14F-4D97-AF65-F5344CB8AC3E}">
        <p14:creationId xmlns:p14="http://schemas.microsoft.com/office/powerpoint/2010/main" val="4281050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8C3429-B1F3-4089-A577-50B623354139}"/>
              </a:ext>
            </a:extLst>
          </p:cNvPr>
          <p:cNvSpPr txBox="1"/>
          <p:nvPr/>
        </p:nvSpPr>
        <p:spPr>
          <a:xfrm>
            <a:off x="660400" y="342900"/>
            <a:ext cx="5803900" cy="5262979"/>
          </a:xfrm>
          <a:prstGeom prst="rect">
            <a:avLst/>
          </a:prstGeom>
          <a:noFill/>
        </p:spPr>
        <p:txBody>
          <a:bodyPr wrap="square" rtlCol="0">
            <a:spAutoFit/>
          </a:bodyPr>
          <a:lstStyle/>
          <a:p>
            <a:r>
              <a:rPr lang="en-US" sz="2800" dirty="0"/>
              <a:t>The Light</a:t>
            </a:r>
          </a:p>
          <a:p>
            <a:endParaRPr lang="en-US" sz="2800" dirty="0"/>
          </a:p>
          <a:p>
            <a:r>
              <a:rPr lang="en-US" sz="2800" dirty="0"/>
              <a:t>Every time we turn our thoughts toward the indwelling Spirit of God to contemplate its power and presence, we turn our face toward the light, "the light which </a:t>
            </a:r>
            <a:r>
              <a:rPr lang="en-US" sz="2800" dirty="0" err="1"/>
              <a:t>lighteth</a:t>
            </a:r>
            <a:r>
              <a:rPr lang="en-US" sz="2800" dirty="0"/>
              <a:t> every man, coming into the world." </a:t>
            </a:r>
          </a:p>
          <a:p>
            <a:endParaRPr lang="en-US" sz="2800" dirty="0"/>
          </a:p>
          <a:p>
            <a:r>
              <a:rPr lang="en-US" sz="2800" dirty="0"/>
              <a:t>Keep your attention turned toward it, that you may not lose a single ray of its radiance.</a:t>
            </a:r>
          </a:p>
        </p:txBody>
      </p:sp>
      <p:pic>
        <p:nvPicPr>
          <p:cNvPr id="4" name="Picture 3">
            <a:extLst>
              <a:ext uri="{FF2B5EF4-FFF2-40B4-BE49-F238E27FC236}">
                <a16:creationId xmlns:a16="http://schemas.microsoft.com/office/drawing/2014/main" id="{7523A7EE-E889-4753-85FA-9D26E80F0C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0634" y="1485900"/>
            <a:ext cx="5181600" cy="3886200"/>
          </a:xfrm>
          <a:prstGeom prst="rect">
            <a:avLst/>
          </a:prstGeom>
        </p:spPr>
      </p:pic>
    </p:spTree>
    <p:extLst>
      <p:ext uri="{BB962C8B-B14F-4D97-AF65-F5344CB8AC3E}">
        <p14:creationId xmlns:p14="http://schemas.microsoft.com/office/powerpoint/2010/main" val="2138373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62E295-9D82-44FF-88D5-9304375721FB}"/>
              </a:ext>
            </a:extLst>
          </p:cNvPr>
          <p:cNvSpPr/>
          <p:nvPr/>
        </p:nvSpPr>
        <p:spPr>
          <a:xfrm>
            <a:off x="5357530" y="1089897"/>
            <a:ext cx="6669369" cy="4308872"/>
          </a:xfrm>
          <a:prstGeom prst="rect">
            <a:avLst/>
          </a:prstGeom>
        </p:spPr>
        <p:txBody>
          <a:bodyPr wrap="square">
            <a:spAutoFit/>
          </a:bodyPr>
          <a:lstStyle/>
          <a:p>
            <a:r>
              <a:rPr lang="en-US" sz="3200" dirty="0">
                <a:solidFill>
                  <a:srgbClr val="000000"/>
                </a:solidFill>
                <a:latin typeface="DejaVu Sans"/>
              </a:rPr>
              <a:t>What the Silence Really Is</a:t>
            </a:r>
          </a:p>
          <a:p>
            <a:endParaRPr lang="en-US" dirty="0">
              <a:solidFill>
                <a:srgbClr val="000000"/>
              </a:solidFill>
              <a:latin typeface="DejaVu Sans"/>
            </a:endParaRPr>
          </a:p>
          <a:p>
            <a:r>
              <a:rPr lang="en-US" sz="2800" dirty="0"/>
              <a:t>Knowledge is to man what light is to the plant.</a:t>
            </a:r>
          </a:p>
          <a:p>
            <a:endParaRPr lang="en-US" sz="2800" dirty="0"/>
          </a:p>
          <a:p>
            <a:r>
              <a:rPr lang="en-US" sz="2800" dirty="0"/>
              <a:t>every time we open our mind to receive a new idea, a new impression, or a new inspiration, we practice consciously or unconsciously, all the processes of the silence</a:t>
            </a:r>
          </a:p>
        </p:txBody>
      </p:sp>
      <p:pic>
        <p:nvPicPr>
          <p:cNvPr id="4" name="Picture 3">
            <a:extLst>
              <a:ext uri="{FF2B5EF4-FFF2-40B4-BE49-F238E27FC236}">
                <a16:creationId xmlns:a16="http://schemas.microsoft.com/office/drawing/2014/main" id="{F205070B-FFD8-4CA1-A6EE-0252695178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030" y="1089897"/>
            <a:ext cx="4421470" cy="4048125"/>
          </a:xfrm>
          <a:prstGeom prst="rect">
            <a:avLst/>
          </a:prstGeom>
        </p:spPr>
      </p:pic>
    </p:spTree>
    <p:extLst>
      <p:ext uri="{BB962C8B-B14F-4D97-AF65-F5344CB8AC3E}">
        <p14:creationId xmlns:p14="http://schemas.microsoft.com/office/powerpoint/2010/main" val="920628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0966C4-30FB-4F4E-8A8E-14C29D0EFFEB}"/>
              </a:ext>
            </a:extLst>
          </p:cNvPr>
          <p:cNvSpPr/>
          <p:nvPr/>
        </p:nvSpPr>
        <p:spPr>
          <a:xfrm>
            <a:off x="5397500" y="1546136"/>
            <a:ext cx="6096000" cy="3108543"/>
          </a:xfrm>
          <a:prstGeom prst="rect">
            <a:avLst/>
          </a:prstGeom>
        </p:spPr>
        <p:txBody>
          <a:bodyPr>
            <a:spAutoFit/>
          </a:bodyPr>
          <a:lstStyle/>
          <a:p>
            <a:r>
              <a:rPr lang="en-US" sz="2800" dirty="0">
                <a:solidFill>
                  <a:srgbClr val="000000"/>
                </a:solidFill>
                <a:latin typeface="DejaVu Serif"/>
              </a:rPr>
              <a:t>Affirmation – Quickening Energy</a:t>
            </a:r>
          </a:p>
          <a:p>
            <a:endParaRPr lang="en-US" sz="2800" dirty="0">
              <a:solidFill>
                <a:srgbClr val="000000"/>
              </a:solidFill>
              <a:latin typeface="DejaVu Serif"/>
            </a:endParaRPr>
          </a:p>
          <a:p>
            <a:r>
              <a:rPr lang="en-US" sz="2800" dirty="0">
                <a:solidFill>
                  <a:srgbClr val="000000"/>
                </a:solidFill>
                <a:latin typeface="DejaVu Serif"/>
              </a:rPr>
              <a:t>You can say "I am happy," affirming a desired condition, and such a statement will be helpful; but when you say “I AM HAPPY!" expressing an inward joy, it carries the power of your conviction.</a:t>
            </a:r>
            <a:endParaRPr lang="en-US" sz="2800" dirty="0"/>
          </a:p>
        </p:txBody>
      </p:sp>
      <p:pic>
        <p:nvPicPr>
          <p:cNvPr id="4" name="Picture 3">
            <a:extLst>
              <a:ext uri="{FF2B5EF4-FFF2-40B4-BE49-F238E27FC236}">
                <a16:creationId xmlns:a16="http://schemas.microsoft.com/office/drawing/2014/main" id="{F2F2E087-6DB6-4302-8AA3-0C8A98F27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616" y="308356"/>
            <a:ext cx="4353328" cy="5749544"/>
          </a:xfrm>
          <a:prstGeom prst="rect">
            <a:avLst/>
          </a:prstGeom>
        </p:spPr>
      </p:pic>
    </p:spTree>
    <p:extLst>
      <p:ext uri="{BB962C8B-B14F-4D97-AF65-F5344CB8AC3E}">
        <p14:creationId xmlns:p14="http://schemas.microsoft.com/office/powerpoint/2010/main" val="2715316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23ED70-0D46-4A6E-8256-B54AB6FAB5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0" y="1194038"/>
            <a:ext cx="4013200" cy="4013200"/>
          </a:xfrm>
          <a:prstGeom prst="rect">
            <a:avLst/>
          </a:prstGeom>
        </p:spPr>
      </p:pic>
      <p:sp>
        <p:nvSpPr>
          <p:cNvPr id="4" name="Rectangle 3">
            <a:extLst>
              <a:ext uri="{FF2B5EF4-FFF2-40B4-BE49-F238E27FC236}">
                <a16:creationId xmlns:a16="http://schemas.microsoft.com/office/drawing/2014/main" id="{5DA27006-A83A-4C03-AC31-563BA7FB5B7C}"/>
              </a:ext>
            </a:extLst>
          </p:cNvPr>
          <p:cNvSpPr/>
          <p:nvPr/>
        </p:nvSpPr>
        <p:spPr>
          <a:xfrm>
            <a:off x="4368800" y="1000036"/>
            <a:ext cx="7315200" cy="4524315"/>
          </a:xfrm>
          <a:prstGeom prst="rect">
            <a:avLst/>
          </a:prstGeom>
        </p:spPr>
        <p:txBody>
          <a:bodyPr wrap="square">
            <a:spAutoFit/>
          </a:bodyPr>
          <a:lstStyle/>
          <a:p>
            <a:r>
              <a:rPr lang="en-US" sz="2800" dirty="0">
                <a:solidFill>
                  <a:srgbClr val="000000"/>
                </a:solidFill>
                <a:latin typeface="DejaVu Serif"/>
              </a:rPr>
              <a:t>"In praying use not vain repetitions." Just as with any other process in life, the effectiveness of affirmation lies in its intelligent, understanding use as a process designed to produce a desired result.</a:t>
            </a:r>
          </a:p>
          <a:p>
            <a:endParaRPr lang="en-US" sz="800" dirty="0">
              <a:solidFill>
                <a:srgbClr val="000000"/>
              </a:solidFill>
              <a:latin typeface="DejaVu Serif"/>
            </a:endParaRPr>
          </a:p>
          <a:p>
            <a:r>
              <a:rPr lang="en-US" sz="2800" dirty="0"/>
              <a:t>Do you make the correct declaration to compel something to be so, or is it because it is already so ? The fact is that you make the declaration because it is true, and this truth causes a rearrangement of the figures on the board.</a:t>
            </a:r>
          </a:p>
        </p:txBody>
      </p:sp>
    </p:spTree>
    <p:extLst>
      <p:ext uri="{BB962C8B-B14F-4D97-AF65-F5344CB8AC3E}">
        <p14:creationId xmlns:p14="http://schemas.microsoft.com/office/powerpoint/2010/main" val="4190796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18996-C0D4-4C91-8E56-3F5BC0614AE3}"/>
              </a:ext>
            </a:extLst>
          </p:cNvPr>
          <p:cNvSpPr>
            <a:spLocks noGrp="1"/>
          </p:cNvSpPr>
          <p:nvPr>
            <p:ph type="title"/>
          </p:nvPr>
        </p:nvSpPr>
        <p:spPr/>
        <p:txBody>
          <a:bodyPr/>
          <a:lstStyle/>
          <a:p>
            <a:pPr algn="r"/>
            <a:r>
              <a:rPr lang="en-US" dirty="0"/>
              <a:t>The Silence / Meditation</a:t>
            </a:r>
          </a:p>
        </p:txBody>
      </p:sp>
      <p:pic>
        <p:nvPicPr>
          <p:cNvPr id="5" name="Content Placeholder 4">
            <a:extLst>
              <a:ext uri="{FF2B5EF4-FFF2-40B4-BE49-F238E27FC236}">
                <a16:creationId xmlns:a16="http://schemas.microsoft.com/office/drawing/2014/main" id="{E374BCA6-0CC2-4696-ACBA-E563415240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300" y="2209800"/>
            <a:ext cx="5331355" cy="3998516"/>
          </a:xfrm>
        </p:spPr>
      </p:pic>
      <p:sp>
        <p:nvSpPr>
          <p:cNvPr id="6" name="TextBox 5">
            <a:extLst>
              <a:ext uri="{FF2B5EF4-FFF2-40B4-BE49-F238E27FC236}">
                <a16:creationId xmlns:a16="http://schemas.microsoft.com/office/drawing/2014/main" id="{CF6473C2-63D2-4207-B5CB-5592DB1F341C}"/>
              </a:ext>
            </a:extLst>
          </p:cNvPr>
          <p:cNvSpPr txBox="1"/>
          <p:nvPr/>
        </p:nvSpPr>
        <p:spPr>
          <a:xfrm>
            <a:off x="6604000" y="2209800"/>
            <a:ext cx="5014384" cy="646331"/>
          </a:xfrm>
          <a:prstGeom prst="rect">
            <a:avLst/>
          </a:prstGeom>
          <a:noFill/>
        </p:spPr>
        <p:txBody>
          <a:bodyPr wrap="square" rtlCol="0">
            <a:spAutoFit/>
          </a:bodyPr>
          <a:lstStyle/>
          <a:p>
            <a:endParaRPr lang="en-US" dirty="0"/>
          </a:p>
          <a:p>
            <a:endParaRPr lang="en-US" dirty="0"/>
          </a:p>
        </p:txBody>
      </p:sp>
      <p:graphicFrame>
        <p:nvGraphicFramePr>
          <p:cNvPr id="7" name="Diagram 6">
            <a:extLst>
              <a:ext uri="{FF2B5EF4-FFF2-40B4-BE49-F238E27FC236}">
                <a16:creationId xmlns:a16="http://schemas.microsoft.com/office/drawing/2014/main" id="{4A4D5ADC-26A2-4DF9-B0BA-4B3E1D9706F0}"/>
              </a:ext>
            </a:extLst>
          </p:cNvPr>
          <p:cNvGraphicFramePr/>
          <p:nvPr>
            <p:extLst>
              <p:ext uri="{D42A27DB-BD31-4B8C-83A1-F6EECF244321}">
                <p14:modId xmlns:p14="http://schemas.microsoft.com/office/powerpoint/2010/main" val="4105186988"/>
              </p:ext>
            </p:extLst>
          </p:nvPr>
        </p:nvGraphicFramePr>
        <p:xfrm>
          <a:off x="6007100" y="1896747"/>
          <a:ext cx="6451600" cy="47834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292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E3E74E-C202-4371-B546-554876C2213D}"/>
              </a:ext>
            </a:extLst>
          </p:cNvPr>
          <p:cNvSpPr/>
          <p:nvPr/>
        </p:nvSpPr>
        <p:spPr>
          <a:xfrm>
            <a:off x="5527768" y="323334"/>
            <a:ext cx="6448870" cy="5386090"/>
          </a:xfrm>
          <a:prstGeom prst="rect">
            <a:avLst/>
          </a:prstGeom>
        </p:spPr>
        <p:txBody>
          <a:bodyPr wrap="square">
            <a:spAutoFit/>
          </a:bodyPr>
          <a:lstStyle/>
          <a:p>
            <a:r>
              <a:rPr lang="en-US" sz="2800" dirty="0">
                <a:solidFill>
                  <a:srgbClr val="000000"/>
                </a:solidFill>
                <a:latin typeface="DejaVu Sans"/>
              </a:rPr>
              <a:t>The Hem of His Garment</a:t>
            </a:r>
          </a:p>
          <a:p>
            <a:endParaRPr lang="en-US" sz="2800" dirty="0">
              <a:solidFill>
                <a:srgbClr val="000000"/>
              </a:solidFill>
              <a:latin typeface="DejaVu Sans"/>
            </a:endParaRPr>
          </a:p>
          <a:p>
            <a:r>
              <a:rPr lang="en-US" sz="2800" dirty="0"/>
              <a:t>The moment we come into a sense of stillness we have actually become aware of the very first attribute of God—we have touched the hem of His garment.</a:t>
            </a:r>
          </a:p>
          <a:p>
            <a:endParaRPr lang="en-US" sz="800" dirty="0"/>
          </a:p>
          <a:p>
            <a:r>
              <a:rPr lang="en-US" sz="2800" dirty="0"/>
              <a:t>The ideas of yesterday are inadequate to meet the demands of a growing soul. No matter how great yesterday's experience may have been, we should look forward each day in anticipation of still greater revelations.</a:t>
            </a:r>
          </a:p>
        </p:txBody>
      </p:sp>
      <p:pic>
        <p:nvPicPr>
          <p:cNvPr id="4" name="Picture 3">
            <a:extLst>
              <a:ext uri="{FF2B5EF4-FFF2-40B4-BE49-F238E27FC236}">
                <a16:creationId xmlns:a16="http://schemas.microsoft.com/office/drawing/2014/main" id="{69E7EC1A-1AE4-44F9-8A2B-D127B746CE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604" y="1588308"/>
            <a:ext cx="5019063" cy="3681383"/>
          </a:xfrm>
          <a:prstGeom prst="rect">
            <a:avLst/>
          </a:prstGeom>
        </p:spPr>
      </p:pic>
    </p:spTree>
    <p:extLst>
      <p:ext uri="{BB962C8B-B14F-4D97-AF65-F5344CB8AC3E}">
        <p14:creationId xmlns:p14="http://schemas.microsoft.com/office/powerpoint/2010/main" val="4009455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A28B0C-E7FF-4646-A4F1-FAECF0B37530}"/>
              </a:ext>
            </a:extLst>
          </p:cNvPr>
          <p:cNvSpPr/>
          <p:nvPr/>
        </p:nvSpPr>
        <p:spPr>
          <a:xfrm>
            <a:off x="5256668" y="1659285"/>
            <a:ext cx="6553260" cy="3539430"/>
          </a:xfrm>
          <a:prstGeom prst="rect">
            <a:avLst/>
          </a:prstGeom>
        </p:spPr>
        <p:txBody>
          <a:bodyPr wrap="square">
            <a:spAutoFit/>
          </a:bodyPr>
          <a:lstStyle/>
          <a:p>
            <a:r>
              <a:rPr lang="en-US" sz="2800" dirty="0">
                <a:solidFill>
                  <a:srgbClr val="000000"/>
                </a:solidFill>
                <a:latin typeface="DejaVu Sans"/>
              </a:rPr>
              <a:t>Going Within</a:t>
            </a:r>
          </a:p>
          <a:p>
            <a:endParaRPr lang="en-US" sz="2800" dirty="0">
              <a:solidFill>
                <a:srgbClr val="000000"/>
              </a:solidFill>
              <a:latin typeface="DejaVu Sans"/>
            </a:endParaRPr>
          </a:p>
          <a:p>
            <a:r>
              <a:rPr lang="en-US" sz="2800" dirty="0"/>
              <a:t>The idea of going within originates from the scriptural teaching regarding the kingdom of heaven's being within us, and from the directions regarding prayer given by Jesus in His instruction to "enter into thine inner chamber."</a:t>
            </a:r>
          </a:p>
        </p:txBody>
      </p:sp>
      <p:pic>
        <p:nvPicPr>
          <p:cNvPr id="4" name="Picture 3">
            <a:extLst>
              <a:ext uri="{FF2B5EF4-FFF2-40B4-BE49-F238E27FC236}">
                <a16:creationId xmlns:a16="http://schemas.microsoft.com/office/drawing/2014/main" id="{CA762FBA-B726-4051-BF85-D037CB5D26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072" y="653534"/>
            <a:ext cx="4454465" cy="5181600"/>
          </a:xfrm>
          <a:prstGeom prst="rect">
            <a:avLst/>
          </a:prstGeom>
        </p:spPr>
      </p:pic>
    </p:spTree>
    <p:extLst>
      <p:ext uri="{BB962C8B-B14F-4D97-AF65-F5344CB8AC3E}">
        <p14:creationId xmlns:p14="http://schemas.microsoft.com/office/powerpoint/2010/main" val="2877028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9BCC59-408D-4235-BDEA-C89612236829}"/>
              </a:ext>
            </a:extLst>
          </p:cNvPr>
          <p:cNvSpPr/>
          <p:nvPr/>
        </p:nvSpPr>
        <p:spPr>
          <a:xfrm>
            <a:off x="1184730" y="1443841"/>
            <a:ext cx="6096000" cy="3970318"/>
          </a:xfrm>
          <a:prstGeom prst="rect">
            <a:avLst/>
          </a:prstGeom>
        </p:spPr>
        <p:txBody>
          <a:bodyPr>
            <a:spAutoFit/>
          </a:bodyPr>
          <a:lstStyle/>
          <a:p>
            <a:r>
              <a:rPr lang="en-US" sz="2800" dirty="0">
                <a:solidFill>
                  <a:srgbClr val="000000"/>
                </a:solidFill>
                <a:latin typeface="DejaVu Serif"/>
              </a:rPr>
              <a:t>The stillness of the canyon is identical with the silence as we refer to it, except that in the silence one has paused in the presence of God and has sent forth his call to know the nature of Being. </a:t>
            </a:r>
            <a:br>
              <a:rPr lang="en-US" sz="2800" dirty="0">
                <a:solidFill>
                  <a:srgbClr val="000000"/>
                </a:solidFill>
                <a:latin typeface="DejaVu Serif"/>
              </a:rPr>
            </a:br>
            <a:br>
              <a:rPr lang="en-US" sz="2800" dirty="0">
                <a:solidFill>
                  <a:srgbClr val="000000"/>
                </a:solidFill>
                <a:latin typeface="DejaVu Serif"/>
              </a:rPr>
            </a:br>
            <a:r>
              <a:rPr lang="en-US" sz="2800" dirty="0">
                <a:solidFill>
                  <a:srgbClr val="000000"/>
                </a:solidFill>
                <a:latin typeface="DejaVu Serif"/>
              </a:rPr>
              <a:t>As man waits until the reaction of his own thought processes ceases, he finds himself face to face with the Infinite. </a:t>
            </a:r>
            <a:endParaRPr lang="en-US" sz="2800" dirty="0"/>
          </a:p>
        </p:txBody>
      </p:sp>
      <p:pic>
        <p:nvPicPr>
          <p:cNvPr id="4" name="Picture 3">
            <a:extLst>
              <a:ext uri="{FF2B5EF4-FFF2-40B4-BE49-F238E27FC236}">
                <a16:creationId xmlns:a16="http://schemas.microsoft.com/office/drawing/2014/main" id="{4515C98A-F446-4885-BCE4-789638FD5A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0730" y="857250"/>
            <a:ext cx="3673928" cy="5143500"/>
          </a:xfrm>
          <a:prstGeom prst="rect">
            <a:avLst/>
          </a:prstGeom>
        </p:spPr>
      </p:pic>
    </p:spTree>
    <p:extLst>
      <p:ext uri="{BB962C8B-B14F-4D97-AF65-F5344CB8AC3E}">
        <p14:creationId xmlns:p14="http://schemas.microsoft.com/office/powerpoint/2010/main" val="3111678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E126F7-395D-43D0-BC1A-9B7C7E4719FF}"/>
              </a:ext>
            </a:extLst>
          </p:cNvPr>
          <p:cNvSpPr/>
          <p:nvPr/>
        </p:nvSpPr>
        <p:spPr>
          <a:xfrm>
            <a:off x="394283" y="4443960"/>
            <a:ext cx="10846966" cy="1661993"/>
          </a:xfrm>
          <a:prstGeom prst="rect">
            <a:avLst/>
          </a:prstGeom>
        </p:spPr>
        <p:txBody>
          <a:bodyPr wrap="square">
            <a:spAutoFit/>
          </a:bodyPr>
          <a:lstStyle/>
          <a:p>
            <a:pPr algn="ctr"/>
            <a:endParaRPr lang="en-US" dirty="0">
              <a:solidFill>
                <a:srgbClr val="000000"/>
              </a:solidFill>
              <a:latin typeface="DejaVu Sans"/>
            </a:endParaRPr>
          </a:p>
          <a:p>
            <a:pPr algn="ctr"/>
            <a:r>
              <a:rPr lang="en-US" sz="2800" dirty="0"/>
              <a:t>Beyond the silence is the answer to every question, </a:t>
            </a:r>
            <a:br>
              <a:rPr lang="en-US" sz="2800" dirty="0"/>
            </a:br>
            <a:r>
              <a:rPr lang="en-US" sz="2800" dirty="0"/>
              <a:t>the fulfillment of every desire, </a:t>
            </a:r>
            <a:br>
              <a:rPr lang="en-US" sz="2800" dirty="0"/>
            </a:br>
            <a:r>
              <a:rPr lang="en-US" sz="2800" dirty="0"/>
              <a:t>and the solution to every problem that can arise in the experiences of life.</a:t>
            </a:r>
          </a:p>
        </p:txBody>
      </p:sp>
      <p:pic>
        <p:nvPicPr>
          <p:cNvPr id="4" name="Picture 3">
            <a:extLst>
              <a:ext uri="{FF2B5EF4-FFF2-40B4-BE49-F238E27FC236}">
                <a16:creationId xmlns:a16="http://schemas.microsoft.com/office/drawing/2014/main" id="{68B8E133-6456-47A8-A050-C68E43D42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9618" y="177325"/>
            <a:ext cx="7952764" cy="4473429"/>
          </a:xfrm>
          <a:prstGeom prst="rect">
            <a:avLst/>
          </a:prstGeom>
        </p:spPr>
      </p:pic>
    </p:spTree>
    <p:extLst>
      <p:ext uri="{BB962C8B-B14F-4D97-AF65-F5344CB8AC3E}">
        <p14:creationId xmlns:p14="http://schemas.microsoft.com/office/powerpoint/2010/main" val="3433256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158052-65AB-468E-B976-108B00C97740}"/>
              </a:ext>
            </a:extLst>
          </p:cNvPr>
          <p:cNvSpPr/>
          <p:nvPr/>
        </p:nvSpPr>
        <p:spPr>
          <a:xfrm>
            <a:off x="552362" y="2833365"/>
            <a:ext cx="11087276" cy="3354765"/>
          </a:xfrm>
          <a:prstGeom prst="rect">
            <a:avLst/>
          </a:prstGeom>
        </p:spPr>
        <p:txBody>
          <a:bodyPr wrap="square">
            <a:spAutoFit/>
          </a:bodyPr>
          <a:lstStyle/>
          <a:p>
            <a:r>
              <a:rPr lang="en-US" sz="2800" dirty="0">
                <a:solidFill>
                  <a:srgbClr val="000000"/>
                </a:solidFill>
                <a:latin typeface="DejaVu Serif"/>
              </a:rPr>
              <a:t>The guides into the realm beyond the silence are faith, interest, and a steadfast vision toward the highest. </a:t>
            </a:r>
          </a:p>
          <a:p>
            <a:endParaRPr lang="en-US" sz="800" dirty="0">
              <a:solidFill>
                <a:srgbClr val="000000"/>
              </a:solidFill>
              <a:latin typeface="DejaVu Serif"/>
            </a:endParaRPr>
          </a:p>
          <a:p>
            <a:r>
              <a:rPr lang="en-US" sz="2800" dirty="0"/>
              <a:t>It is said that God has His second best for those who will not have His best. </a:t>
            </a:r>
          </a:p>
          <a:p>
            <a:endParaRPr lang="en-US" sz="800" dirty="0"/>
          </a:p>
          <a:p>
            <a:r>
              <a:rPr lang="en-US" sz="2800" dirty="0"/>
              <a:t>Dare to seek the highest; dare to approach the very heart of the Most High; dare to make direct contact with the all-knowing, all-loving Father of the universe and to let His Spirit fill your consciousness with new light, your body with new life, and your whole being with new substance.</a:t>
            </a:r>
          </a:p>
        </p:txBody>
      </p:sp>
      <p:pic>
        <p:nvPicPr>
          <p:cNvPr id="6" name="Picture 5">
            <a:extLst>
              <a:ext uri="{FF2B5EF4-FFF2-40B4-BE49-F238E27FC236}">
                <a16:creationId xmlns:a16="http://schemas.microsoft.com/office/drawing/2014/main" id="{BBF460EF-E0E7-437A-AF42-D4C751FE2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0740" y="105870"/>
            <a:ext cx="6930520" cy="2727495"/>
          </a:xfrm>
          <a:prstGeom prst="rect">
            <a:avLst/>
          </a:prstGeom>
        </p:spPr>
      </p:pic>
    </p:spTree>
    <p:extLst>
      <p:ext uri="{BB962C8B-B14F-4D97-AF65-F5344CB8AC3E}">
        <p14:creationId xmlns:p14="http://schemas.microsoft.com/office/powerpoint/2010/main" val="23264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9DC6E2-C069-4639-8015-F31818496B52}"/>
              </a:ext>
            </a:extLst>
          </p:cNvPr>
          <p:cNvSpPr/>
          <p:nvPr/>
        </p:nvSpPr>
        <p:spPr>
          <a:xfrm>
            <a:off x="508932" y="190742"/>
            <a:ext cx="11174136" cy="1938992"/>
          </a:xfrm>
          <a:prstGeom prst="rect">
            <a:avLst/>
          </a:prstGeom>
        </p:spPr>
        <p:txBody>
          <a:bodyPr wrap="square">
            <a:spAutoFit/>
          </a:bodyPr>
          <a:lstStyle/>
          <a:p>
            <a:pPr algn="ctr"/>
            <a:r>
              <a:rPr lang="en-US" sz="2800" dirty="0">
                <a:solidFill>
                  <a:srgbClr val="000000"/>
                </a:solidFill>
                <a:latin typeface="DejaVu Sans"/>
              </a:rPr>
              <a:t>Acquaintance</a:t>
            </a:r>
          </a:p>
          <a:p>
            <a:pPr algn="ctr"/>
            <a:endParaRPr lang="en-US" sz="800" dirty="0">
              <a:solidFill>
                <a:srgbClr val="000000"/>
              </a:solidFill>
              <a:latin typeface="DejaVu Sans"/>
            </a:endParaRPr>
          </a:p>
          <a:p>
            <a:pPr algn="ctr"/>
            <a:r>
              <a:rPr lang="en-US" sz="2800" dirty="0"/>
              <a:t>"Acquaint now thyself with him, and be at peace." </a:t>
            </a:r>
            <a:br>
              <a:rPr lang="en-US" sz="2800" dirty="0"/>
            </a:br>
            <a:r>
              <a:rPr lang="en-US" sz="2800" dirty="0"/>
              <a:t>Acquaintance comes through association, and association involves </a:t>
            </a:r>
            <a:br>
              <a:rPr lang="en-US" sz="2800" dirty="0"/>
            </a:br>
            <a:r>
              <a:rPr lang="en-US" sz="2800" dirty="0"/>
              <a:t>a mutual exchange of thought and feeling. </a:t>
            </a:r>
          </a:p>
        </p:txBody>
      </p:sp>
      <p:pic>
        <p:nvPicPr>
          <p:cNvPr id="4" name="Picture 3">
            <a:extLst>
              <a:ext uri="{FF2B5EF4-FFF2-40B4-BE49-F238E27FC236}">
                <a16:creationId xmlns:a16="http://schemas.microsoft.com/office/drawing/2014/main" id="{64E19D13-D460-43BD-AF23-16A4F8A562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1177" y="2129734"/>
            <a:ext cx="7309645" cy="4111675"/>
          </a:xfrm>
          <a:prstGeom prst="rect">
            <a:avLst/>
          </a:prstGeom>
        </p:spPr>
      </p:pic>
    </p:spTree>
    <p:extLst>
      <p:ext uri="{BB962C8B-B14F-4D97-AF65-F5344CB8AC3E}">
        <p14:creationId xmlns:p14="http://schemas.microsoft.com/office/powerpoint/2010/main" val="4130660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B96BF4-18D3-45A9-B8D1-FE603C8499D2}"/>
              </a:ext>
            </a:extLst>
          </p:cNvPr>
          <p:cNvSpPr/>
          <p:nvPr/>
        </p:nvSpPr>
        <p:spPr>
          <a:xfrm>
            <a:off x="679508" y="3499793"/>
            <a:ext cx="10905688" cy="2677656"/>
          </a:xfrm>
          <a:prstGeom prst="rect">
            <a:avLst/>
          </a:prstGeom>
        </p:spPr>
        <p:txBody>
          <a:bodyPr wrap="square">
            <a:spAutoFit/>
          </a:bodyPr>
          <a:lstStyle/>
          <a:p>
            <a:r>
              <a:rPr lang="en-US" sz="2800" dirty="0">
                <a:solidFill>
                  <a:srgbClr val="000000"/>
                </a:solidFill>
                <a:latin typeface="DejaVu Serif"/>
              </a:rPr>
              <a:t>Thoughts coming from the very foundation of one's being, from the very source of life itself, convey a transcendent power. </a:t>
            </a:r>
            <a:br>
              <a:rPr lang="en-US" sz="2800" dirty="0">
                <a:solidFill>
                  <a:srgbClr val="000000"/>
                </a:solidFill>
                <a:latin typeface="DejaVu Serif"/>
              </a:rPr>
            </a:br>
            <a:r>
              <a:rPr lang="en-US" sz="2800" dirty="0">
                <a:solidFill>
                  <a:srgbClr val="000000"/>
                </a:solidFill>
                <a:latin typeface="DejaVu Serif"/>
              </a:rPr>
              <a:t>It should be kept in mind that ideas convey power in accordance with the source from which they arise and the realm in which they function. </a:t>
            </a:r>
            <a:br>
              <a:rPr lang="en-US" sz="2800" dirty="0">
                <a:solidFill>
                  <a:srgbClr val="000000"/>
                </a:solidFill>
                <a:latin typeface="DejaVu Serif"/>
              </a:rPr>
            </a:br>
            <a:r>
              <a:rPr lang="en-US" sz="2800" dirty="0">
                <a:solidFill>
                  <a:srgbClr val="000000"/>
                </a:solidFill>
                <a:latin typeface="DejaVu Serif"/>
              </a:rPr>
              <a:t>It is especially important that this be remembered in connection with the use of affirmation.</a:t>
            </a:r>
            <a:endParaRPr lang="en-US" sz="2800" dirty="0"/>
          </a:p>
        </p:txBody>
      </p:sp>
      <p:pic>
        <p:nvPicPr>
          <p:cNvPr id="4" name="Picture 3">
            <a:extLst>
              <a:ext uri="{FF2B5EF4-FFF2-40B4-BE49-F238E27FC236}">
                <a16:creationId xmlns:a16="http://schemas.microsoft.com/office/drawing/2014/main" id="{23A063A8-03A7-4CB0-8211-BEA8A36691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2004" y="127555"/>
            <a:ext cx="4827873" cy="3230652"/>
          </a:xfrm>
          <a:prstGeom prst="rect">
            <a:avLst/>
          </a:prstGeom>
        </p:spPr>
      </p:pic>
    </p:spTree>
    <p:extLst>
      <p:ext uri="{BB962C8B-B14F-4D97-AF65-F5344CB8AC3E}">
        <p14:creationId xmlns:p14="http://schemas.microsoft.com/office/powerpoint/2010/main" val="3981987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20F69A-F4AB-481D-9CAF-92AD05C47277}"/>
              </a:ext>
            </a:extLst>
          </p:cNvPr>
          <p:cNvSpPr/>
          <p:nvPr/>
        </p:nvSpPr>
        <p:spPr>
          <a:xfrm>
            <a:off x="5348075" y="951398"/>
            <a:ext cx="6329576" cy="4955203"/>
          </a:xfrm>
          <a:prstGeom prst="rect">
            <a:avLst/>
          </a:prstGeom>
        </p:spPr>
        <p:txBody>
          <a:bodyPr wrap="square">
            <a:spAutoFit/>
          </a:bodyPr>
          <a:lstStyle/>
          <a:p>
            <a:r>
              <a:rPr lang="en-US" sz="2800" dirty="0">
                <a:solidFill>
                  <a:srgbClr val="000000"/>
                </a:solidFill>
                <a:latin typeface="DejaVu Sans"/>
              </a:rPr>
              <a:t>Affirmation</a:t>
            </a:r>
            <a:br>
              <a:rPr lang="en-US" sz="2800" dirty="0">
                <a:solidFill>
                  <a:srgbClr val="000000"/>
                </a:solidFill>
                <a:latin typeface="DejaVu Sans"/>
              </a:rPr>
            </a:br>
            <a:br>
              <a:rPr lang="en-US" sz="2800" dirty="0">
                <a:solidFill>
                  <a:srgbClr val="000000"/>
                </a:solidFill>
                <a:latin typeface="DejaVu Sans"/>
              </a:rPr>
            </a:br>
            <a:r>
              <a:rPr lang="en-US" sz="2800" dirty="0"/>
              <a:t>A parrot might be taught to repeat the most intricate mathematical rule, but would it be possible for the parrot to speak with the authority and power of a mathematician who fully comprehended the meaning of the rule? </a:t>
            </a:r>
          </a:p>
          <a:p>
            <a:endParaRPr lang="en-US" sz="800" dirty="0"/>
          </a:p>
          <a:p>
            <a:r>
              <a:rPr lang="en-US" sz="2800" dirty="0"/>
              <a:t>This is the exact difference between "vain repetitions" and speaking from an inner conviction of Truth. </a:t>
            </a:r>
          </a:p>
        </p:txBody>
      </p:sp>
      <p:pic>
        <p:nvPicPr>
          <p:cNvPr id="4" name="Picture 3">
            <a:extLst>
              <a:ext uri="{FF2B5EF4-FFF2-40B4-BE49-F238E27FC236}">
                <a16:creationId xmlns:a16="http://schemas.microsoft.com/office/drawing/2014/main" id="{01B9FC6F-3308-46A4-BF9E-3A0C044BD5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349" y="1143000"/>
            <a:ext cx="4649491" cy="4572000"/>
          </a:xfrm>
          <a:prstGeom prst="rect">
            <a:avLst/>
          </a:prstGeom>
        </p:spPr>
      </p:pic>
    </p:spTree>
    <p:extLst>
      <p:ext uri="{BB962C8B-B14F-4D97-AF65-F5344CB8AC3E}">
        <p14:creationId xmlns:p14="http://schemas.microsoft.com/office/powerpoint/2010/main" val="7337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36D65F-7239-4C28-B3AE-30ABFB988591}"/>
              </a:ext>
            </a:extLst>
          </p:cNvPr>
          <p:cNvSpPr/>
          <p:nvPr/>
        </p:nvSpPr>
        <p:spPr>
          <a:xfrm>
            <a:off x="1837190" y="3219275"/>
            <a:ext cx="8179266" cy="3139321"/>
          </a:xfrm>
          <a:prstGeom prst="rect">
            <a:avLst/>
          </a:prstGeom>
        </p:spPr>
        <p:txBody>
          <a:bodyPr wrap="square">
            <a:spAutoFit/>
          </a:bodyPr>
          <a:lstStyle/>
          <a:p>
            <a:r>
              <a:rPr lang="en-US" dirty="0">
                <a:solidFill>
                  <a:srgbClr val="000000"/>
                </a:solidFill>
                <a:latin typeface="DejaVu Sans"/>
              </a:rPr>
              <a:t>The Answer</a:t>
            </a:r>
          </a:p>
          <a:p>
            <a:endParaRPr lang="en-US" dirty="0">
              <a:solidFill>
                <a:srgbClr val="000000"/>
              </a:solidFill>
              <a:latin typeface="DejaVu Sans"/>
            </a:endParaRPr>
          </a:p>
          <a:p>
            <a:pPr marL="285750" indent="-285750">
              <a:buFont typeface="Courier New" panose="02070309020205020404" pitchFamily="49" charset="0"/>
              <a:buChar char="o"/>
            </a:pPr>
            <a:r>
              <a:rPr lang="en-US" dirty="0"/>
              <a:t>Your work is to prepare your entire consciousness so that you may be most receptive to the inspiration of Spirit.</a:t>
            </a:r>
          </a:p>
          <a:p>
            <a:endParaRPr lang="en-US" dirty="0"/>
          </a:p>
          <a:p>
            <a:pPr marL="285750" indent="-285750">
              <a:buFont typeface="Courier New" panose="02070309020205020404" pitchFamily="49" charset="0"/>
              <a:buChar char="o"/>
            </a:pPr>
            <a:r>
              <a:rPr lang="en-US" dirty="0"/>
              <a:t>God does not reveal Himself to man through any sensational display of force, but through the quietness of His own nature. </a:t>
            </a:r>
          </a:p>
          <a:p>
            <a:endParaRPr lang="en-US" dirty="0"/>
          </a:p>
          <a:p>
            <a:pPr marL="285750" indent="-285750">
              <a:buFont typeface="Courier New" panose="02070309020205020404" pitchFamily="49" charset="0"/>
              <a:buChar char="o"/>
            </a:pPr>
            <a:r>
              <a:rPr lang="en-US" dirty="0"/>
              <a:t>Some persons receive their revelations in symbols, or in mental pictures, or in symbolical dreams. To these is given the additional task of interpreting the symbol and discovering the hidden meaning.  </a:t>
            </a:r>
          </a:p>
        </p:txBody>
      </p:sp>
      <p:pic>
        <p:nvPicPr>
          <p:cNvPr id="4" name="Picture 3">
            <a:extLst>
              <a:ext uri="{FF2B5EF4-FFF2-40B4-BE49-F238E27FC236}">
                <a16:creationId xmlns:a16="http://schemas.microsoft.com/office/drawing/2014/main" id="{10BD0537-7660-4311-9803-27DB59274A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5137" y="419450"/>
            <a:ext cx="3631167" cy="2902591"/>
          </a:xfrm>
          <a:prstGeom prst="rect">
            <a:avLst/>
          </a:prstGeom>
        </p:spPr>
      </p:pic>
    </p:spTree>
    <p:extLst>
      <p:ext uri="{BB962C8B-B14F-4D97-AF65-F5344CB8AC3E}">
        <p14:creationId xmlns:p14="http://schemas.microsoft.com/office/powerpoint/2010/main" val="9272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3DD3A5-C35E-4B5D-AB72-073E901AEAF0}"/>
              </a:ext>
            </a:extLst>
          </p:cNvPr>
          <p:cNvSpPr/>
          <p:nvPr/>
        </p:nvSpPr>
        <p:spPr>
          <a:xfrm>
            <a:off x="5108896" y="290925"/>
            <a:ext cx="6216242" cy="5632311"/>
          </a:xfrm>
          <a:prstGeom prst="rect">
            <a:avLst/>
          </a:prstGeom>
        </p:spPr>
        <p:txBody>
          <a:bodyPr wrap="square">
            <a:spAutoFit/>
          </a:bodyPr>
          <a:lstStyle/>
          <a:p>
            <a:r>
              <a:rPr lang="en-US" sz="2800" dirty="0"/>
              <a:t>“There is but one Presence and one Power in the universe." </a:t>
            </a:r>
          </a:p>
          <a:p>
            <a:endParaRPr lang="en-US" sz="800" dirty="0">
              <a:solidFill>
                <a:srgbClr val="000000"/>
              </a:solidFill>
              <a:latin typeface="DejaVu Serif"/>
            </a:endParaRPr>
          </a:p>
          <a:p>
            <a:r>
              <a:rPr lang="en-US" sz="2800" dirty="0">
                <a:solidFill>
                  <a:srgbClr val="000000"/>
                </a:solidFill>
                <a:latin typeface="DejaVu Serif"/>
              </a:rPr>
              <a:t>We say, "The answer did not come," thereby closing the door of our consciousness so that the answer, awaiting us, cannot come in. The right attitude to assume is this: "Because God knows. I also know, for I am in God and God is in me." </a:t>
            </a:r>
          </a:p>
          <a:p>
            <a:endParaRPr lang="en-US" sz="800" dirty="0">
              <a:solidFill>
                <a:srgbClr val="000000"/>
              </a:solidFill>
              <a:latin typeface="DejaVu Serif"/>
            </a:endParaRPr>
          </a:p>
          <a:p>
            <a:endParaRPr lang="en-US" sz="800" dirty="0"/>
          </a:p>
          <a:p>
            <a:r>
              <a:rPr lang="en-US" sz="2800" dirty="0"/>
              <a:t>One must learn that, first of all, the silence is a definite opening of the mind to the revelations of the Spirit of God.</a:t>
            </a:r>
          </a:p>
        </p:txBody>
      </p:sp>
      <p:pic>
        <p:nvPicPr>
          <p:cNvPr id="4" name="Picture 3">
            <a:extLst>
              <a:ext uri="{FF2B5EF4-FFF2-40B4-BE49-F238E27FC236}">
                <a16:creationId xmlns:a16="http://schemas.microsoft.com/office/drawing/2014/main" id="{CAE00A56-5F21-48E5-941D-95818FABB1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692" y="226366"/>
            <a:ext cx="4275365" cy="5696870"/>
          </a:xfrm>
          <a:prstGeom prst="rect">
            <a:avLst/>
          </a:prstGeom>
        </p:spPr>
      </p:pic>
    </p:spTree>
    <p:extLst>
      <p:ext uri="{BB962C8B-B14F-4D97-AF65-F5344CB8AC3E}">
        <p14:creationId xmlns:p14="http://schemas.microsoft.com/office/powerpoint/2010/main" val="2960712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0C282-F098-41D5-ABB1-5ED4DA1E7056}"/>
              </a:ext>
            </a:extLst>
          </p:cNvPr>
          <p:cNvSpPr>
            <a:spLocks noGrp="1"/>
          </p:cNvSpPr>
          <p:nvPr>
            <p:ph type="title"/>
          </p:nvPr>
        </p:nvSpPr>
        <p:spPr>
          <a:xfrm>
            <a:off x="1066800" y="1001367"/>
            <a:ext cx="10058400" cy="869097"/>
          </a:xfrm>
        </p:spPr>
        <p:txBody>
          <a:bodyPr>
            <a:noAutofit/>
          </a:bodyPr>
          <a:lstStyle/>
          <a:p>
            <a:pPr algn="r"/>
            <a:r>
              <a:rPr lang="en-US" sz="6600" dirty="0"/>
              <a:t>Forward</a:t>
            </a:r>
          </a:p>
        </p:txBody>
      </p:sp>
      <p:graphicFrame>
        <p:nvGraphicFramePr>
          <p:cNvPr id="6" name="Diagram 5">
            <a:extLst>
              <a:ext uri="{FF2B5EF4-FFF2-40B4-BE49-F238E27FC236}">
                <a16:creationId xmlns:a16="http://schemas.microsoft.com/office/drawing/2014/main" id="{BD0B6554-5A80-4201-AC12-B1895AC6B29D}"/>
              </a:ext>
            </a:extLst>
          </p:cNvPr>
          <p:cNvGraphicFramePr/>
          <p:nvPr>
            <p:extLst>
              <p:ext uri="{D42A27DB-BD31-4B8C-83A1-F6EECF244321}">
                <p14:modId xmlns:p14="http://schemas.microsoft.com/office/powerpoint/2010/main" val="914427975"/>
              </p:ext>
            </p:extLst>
          </p:nvPr>
        </p:nvGraphicFramePr>
        <p:xfrm>
          <a:off x="952500" y="2400300"/>
          <a:ext cx="10960100" cy="3390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8753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0AE655-CCC3-4599-9FFD-0DA7D6932856}"/>
              </a:ext>
            </a:extLst>
          </p:cNvPr>
          <p:cNvSpPr/>
          <p:nvPr/>
        </p:nvSpPr>
        <p:spPr>
          <a:xfrm>
            <a:off x="5601051" y="889843"/>
            <a:ext cx="6266576" cy="5078313"/>
          </a:xfrm>
          <a:prstGeom prst="rect">
            <a:avLst/>
          </a:prstGeom>
        </p:spPr>
        <p:txBody>
          <a:bodyPr wrap="square">
            <a:spAutoFit/>
          </a:bodyPr>
          <a:lstStyle/>
          <a:p>
            <a:pPr algn="ctr"/>
            <a:r>
              <a:rPr lang="en-US" sz="2800" dirty="0">
                <a:solidFill>
                  <a:srgbClr val="000000"/>
                </a:solidFill>
                <a:latin typeface="DejaVu Sans"/>
              </a:rPr>
              <a:t>Self-Control</a:t>
            </a:r>
          </a:p>
          <a:p>
            <a:pPr algn="ctr"/>
            <a:endParaRPr lang="en-US" sz="800" dirty="0">
              <a:solidFill>
                <a:srgbClr val="000000"/>
              </a:solidFill>
              <a:latin typeface="DejaVu Sans"/>
            </a:endParaRPr>
          </a:p>
          <a:p>
            <a:pPr algn="ctr"/>
            <a:r>
              <a:rPr lang="en-US" sz="2800" dirty="0"/>
              <a:t>"All the forces of my mind and body are under the direction of divine intelligence; they are lifted up daily, supporting the Christ ideal now forming itself in me." </a:t>
            </a:r>
          </a:p>
          <a:p>
            <a:endParaRPr lang="en-US" sz="800" dirty="0"/>
          </a:p>
          <a:p>
            <a:pPr algn="ctr"/>
            <a:r>
              <a:rPr lang="en-US" sz="2800" dirty="0"/>
              <a:t>Say, "I am the wisdom of God made manifest; I am the love of God brought forth; I am the strength of God expressed; I am the life of God quickening all creation with living energy," as wisdom, love, strength, and life is awakened in me.</a:t>
            </a:r>
          </a:p>
        </p:txBody>
      </p:sp>
      <p:pic>
        <p:nvPicPr>
          <p:cNvPr id="4" name="Picture 3">
            <a:extLst>
              <a:ext uri="{FF2B5EF4-FFF2-40B4-BE49-F238E27FC236}">
                <a16:creationId xmlns:a16="http://schemas.microsoft.com/office/drawing/2014/main" id="{CA08A2F3-0A7B-4F5F-B4D7-C2E12F0C2D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204" y="1445004"/>
            <a:ext cx="5290656" cy="3967992"/>
          </a:xfrm>
          <a:prstGeom prst="rect">
            <a:avLst/>
          </a:prstGeom>
        </p:spPr>
      </p:pic>
    </p:spTree>
    <p:extLst>
      <p:ext uri="{BB962C8B-B14F-4D97-AF65-F5344CB8AC3E}">
        <p14:creationId xmlns:p14="http://schemas.microsoft.com/office/powerpoint/2010/main" val="260586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AFF6A6-B1FE-4B1C-A36A-AB96FFADE87A}"/>
              </a:ext>
            </a:extLst>
          </p:cNvPr>
          <p:cNvSpPr/>
          <p:nvPr/>
        </p:nvSpPr>
        <p:spPr>
          <a:xfrm>
            <a:off x="4929323" y="1252992"/>
            <a:ext cx="6865598" cy="3970318"/>
          </a:xfrm>
          <a:prstGeom prst="rect">
            <a:avLst/>
          </a:prstGeom>
        </p:spPr>
        <p:txBody>
          <a:bodyPr wrap="square">
            <a:spAutoFit/>
          </a:bodyPr>
          <a:lstStyle/>
          <a:p>
            <a:r>
              <a:rPr lang="en-US" sz="2800" dirty="0">
                <a:solidFill>
                  <a:srgbClr val="000000"/>
                </a:solidFill>
                <a:latin typeface="DejaVu Sans"/>
              </a:rPr>
              <a:t>The Awakened Mind</a:t>
            </a:r>
          </a:p>
          <a:p>
            <a:endParaRPr lang="en-US" sz="2800" dirty="0">
              <a:solidFill>
                <a:srgbClr val="000000"/>
              </a:solidFill>
              <a:latin typeface="DejaVu Sans"/>
            </a:endParaRPr>
          </a:p>
          <a:p>
            <a:r>
              <a:rPr lang="en-US" sz="2800" dirty="0"/>
              <a:t>Every bit of additional information that registers in consciousness quickens the mental processes. </a:t>
            </a:r>
          </a:p>
          <a:p>
            <a:endParaRPr lang="en-US" sz="2800" dirty="0">
              <a:solidFill>
                <a:srgbClr val="000000"/>
              </a:solidFill>
              <a:latin typeface="DejaVu Sans"/>
            </a:endParaRPr>
          </a:p>
          <a:p>
            <a:r>
              <a:rPr lang="en-US" sz="2800" dirty="0"/>
              <a:t>Sad news makes one sad, joyous news makes one joyous, and spiritual revelation fills one with the quickening energy of Spirit. </a:t>
            </a:r>
          </a:p>
        </p:txBody>
      </p:sp>
      <p:pic>
        <p:nvPicPr>
          <p:cNvPr id="4" name="Picture 3">
            <a:extLst>
              <a:ext uri="{FF2B5EF4-FFF2-40B4-BE49-F238E27FC236}">
                <a16:creationId xmlns:a16="http://schemas.microsoft.com/office/drawing/2014/main" id="{444DEDC7-60E6-45A6-B4AB-6E65E61E1D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11" y="0"/>
            <a:ext cx="4812813" cy="6210081"/>
          </a:xfrm>
          <a:prstGeom prst="rect">
            <a:avLst/>
          </a:prstGeom>
        </p:spPr>
      </p:pic>
    </p:spTree>
    <p:extLst>
      <p:ext uri="{BB962C8B-B14F-4D97-AF65-F5344CB8AC3E}">
        <p14:creationId xmlns:p14="http://schemas.microsoft.com/office/powerpoint/2010/main" val="3287388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B24815-9E2C-4D3A-BDF5-616802944EBA}"/>
              </a:ext>
            </a:extLst>
          </p:cNvPr>
          <p:cNvSpPr/>
          <p:nvPr/>
        </p:nvSpPr>
        <p:spPr>
          <a:xfrm>
            <a:off x="6254210" y="1489583"/>
            <a:ext cx="5742047" cy="3539430"/>
          </a:xfrm>
          <a:prstGeom prst="rect">
            <a:avLst/>
          </a:prstGeom>
        </p:spPr>
        <p:txBody>
          <a:bodyPr wrap="square">
            <a:spAutoFit/>
          </a:bodyPr>
          <a:lstStyle/>
          <a:p>
            <a:r>
              <a:rPr lang="en-US" sz="2800" dirty="0">
                <a:solidFill>
                  <a:srgbClr val="000000"/>
                </a:solidFill>
                <a:latin typeface="DejaVu Sans"/>
              </a:rPr>
              <a:t>The Avenue</a:t>
            </a:r>
          </a:p>
          <a:p>
            <a:endParaRPr lang="en-US" sz="2800" dirty="0">
              <a:solidFill>
                <a:srgbClr val="000000"/>
              </a:solidFill>
              <a:latin typeface="DejaVu Sans"/>
            </a:endParaRPr>
          </a:p>
          <a:p>
            <a:r>
              <a:rPr lang="en-US" sz="2800" dirty="0"/>
              <a:t>Wherever man earnestly looks for God he will eventually find Him to some degree. </a:t>
            </a:r>
          </a:p>
          <a:p>
            <a:endParaRPr lang="en-US" sz="2800" dirty="0"/>
          </a:p>
          <a:p>
            <a:r>
              <a:rPr lang="en-US" sz="2800" dirty="0"/>
              <a:t>"God is Spirit, and the things of God are spiritually discerned."</a:t>
            </a:r>
          </a:p>
        </p:txBody>
      </p:sp>
      <p:pic>
        <p:nvPicPr>
          <p:cNvPr id="4" name="Picture 3">
            <a:extLst>
              <a:ext uri="{FF2B5EF4-FFF2-40B4-BE49-F238E27FC236}">
                <a16:creationId xmlns:a16="http://schemas.microsoft.com/office/drawing/2014/main" id="{4386C6F7-1BD5-4D38-9CF8-3A8E34895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541" y="1868648"/>
            <a:ext cx="5429250" cy="2781300"/>
          </a:xfrm>
          <a:prstGeom prst="rect">
            <a:avLst/>
          </a:prstGeom>
        </p:spPr>
      </p:pic>
    </p:spTree>
    <p:extLst>
      <p:ext uri="{BB962C8B-B14F-4D97-AF65-F5344CB8AC3E}">
        <p14:creationId xmlns:p14="http://schemas.microsoft.com/office/powerpoint/2010/main" val="1064487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587134-5515-4991-8EDD-DDD850102A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919" y="274739"/>
            <a:ext cx="6282423" cy="3533863"/>
          </a:xfrm>
          <a:prstGeom prst="rect">
            <a:avLst/>
          </a:prstGeom>
        </p:spPr>
      </p:pic>
      <p:sp>
        <p:nvSpPr>
          <p:cNvPr id="4" name="Rectangle 3">
            <a:extLst>
              <a:ext uri="{FF2B5EF4-FFF2-40B4-BE49-F238E27FC236}">
                <a16:creationId xmlns:a16="http://schemas.microsoft.com/office/drawing/2014/main" id="{D5A3F6C3-02D4-4E8E-BFF3-7D6FE4B0CBA1}"/>
              </a:ext>
            </a:extLst>
          </p:cNvPr>
          <p:cNvSpPr/>
          <p:nvPr/>
        </p:nvSpPr>
        <p:spPr>
          <a:xfrm>
            <a:off x="3238150" y="4193463"/>
            <a:ext cx="8380601" cy="1815882"/>
          </a:xfrm>
          <a:prstGeom prst="rect">
            <a:avLst/>
          </a:prstGeom>
        </p:spPr>
        <p:txBody>
          <a:bodyPr wrap="square">
            <a:spAutoFit/>
          </a:bodyPr>
          <a:lstStyle/>
          <a:p>
            <a:pPr algn="just"/>
            <a:r>
              <a:rPr lang="en-US" sz="2800" dirty="0">
                <a:solidFill>
                  <a:srgbClr val="000000"/>
                </a:solidFill>
                <a:latin typeface="DejaVu Serif"/>
              </a:rPr>
              <a:t>The Spirit of truth you have always with you, and it is your eternal and sure guide into the way of all Truth; it will speak to you if you listen for its words. </a:t>
            </a:r>
          </a:p>
          <a:p>
            <a:endParaRPr lang="en-US" sz="2800" dirty="0"/>
          </a:p>
        </p:txBody>
      </p:sp>
    </p:spTree>
    <p:extLst>
      <p:ext uri="{BB962C8B-B14F-4D97-AF65-F5344CB8AC3E}">
        <p14:creationId xmlns:p14="http://schemas.microsoft.com/office/powerpoint/2010/main" val="16620451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42BD04-5E58-49F6-A5AF-752E088A0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1061" y="141827"/>
            <a:ext cx="7148299" cy="4773002"/>
          </a:xfrm>
          <a:prstGeom prst="rect">
            <a:avLst/>
          </a:prstGeom>
        </p:spPr>
      </p:pic>
      <p:sp>
        <p:nvSpPr>
          <p:cNvPr id="5" name="TextBox 4">
            <a:extLst>
              <a:ext uri="{FF2B5EF4-FFF2-40B4-BE49-F238E27FC236}">
                <a16:creationId xmlns:a16="http://schemas.microsoft.com/office/drawing/2014/main" id="{4AEB008C-7B29-44BC-BC25-C52F326F83A9}"/>
              </a:ext>
            </a:extLst>
          </p:cNvPr>
          <p:cNvSpPr txBox="1"/>
          <p:nvPr/>
        </p:nvSpPr>
        <p:spPr>
          <a:xfrm>
            <a:off x="1535185" y="4914829"/>
            <a:ext cx="8800052" cy="954107"/>
          </a:xfrm>
          <a:prstGeom prst="rect">
            <a:avLst/>
          </a:prstGeom>
          <a:noFill/>
        </p:spPr>
        <p:txBody>
          <a:bodyPr wrap="square" rtlCol="0">
            <a:spAutoFit/>
          </a:bodyPr>
          <a:lstStyle/>
          <a:p>
            <a:pPr algn="ctr"/>
            <a:r>
              <a:rPr lang="en-US" sz="2800" dirty="0"/>
              <a:t>100% of your generous Love Offerings go to </a:t>
            </a:r>
            <a:br>
              <a:rPr lang="en-US" sz="2800" dirty="0"/>
            </a:br>
            <a:r>
              <a:rPr lang="en-US" sz="2800" dirty="0"/>
              <a:t>Unity of Melbourne to support classes and events like this.  </a:t>
            </a:r>
          </a:p>
        </p:txBody>
      </p:sp>
    </p:spTree>
    <p:extLst>
      <p:ext uri="{BB962C8B-B14F-4D97-AF65-F5344CB8AC3E}">
        <p14:creationId xmlns:p14="http://schemas.microsoft.com/office/powerpoint/2010/main" val="3285639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FDE73A-6ABA-4690-B5BD-174ABBDCCC1A}"/>
              </a:ext>
            </a:extLst>
          </p:cNvPr>
          <p:cNvSpPr txBox="1"/>
          <p:nvPr/>
        </p:nvSpPr>
        <p:spPr>
          <a:xfrm>
            <a:off x="584200" y="2692400"/>
            <a:ext cx="11442700" cy="3600986"/>
          </a:xfrm>
          <a:prstGeom prst="rect">
            <a:avLst/>
          </a:prstGeom>
          <a:noFill/>
        </p:spPr>
        <p:txBody>
          <a:bodyPr wrap="square" rtlCol="0">
            <a:spAutoFit/>
          </a:bodyPr>
          <a:lstStyle/>
          <a:p>
            <a:r>
              <a:rPr lang="en-US" sz="3200" dirty="0"/>
              <a:t>Purpose</a:t>
            </a:r>
          </a:p>
          <a:p>
            <a:r>
              <a:rPr lang="en-US" sz="2800" dirty="0"/>
              <a:t>Shakespeare said, "All the graces of mind and heart slip through the grasp of an infirm purpose.“</a:t>
            </a:r>
          </a:p>
          <a:p>
            <a:endParaRPr lang="en-US" sz="2800" dirty="0"/>
          </a:p>
          <a:p>
            <a:r>
              <a:rPr lang="en-US" sz="2800" dirty="0"/>
              <a:t>It is foolish for one to go to a spring for a bucket of water, without a bucket in which to receive the waters thereof. Likewise a person going into the presence of God should be as an empty vessel into which may be received in full measure all the elements of that divine presence.</a:t>
            </a:r>
          </a:p>
        </p:txBody>
      </p:sp>
      <p:pic>
        <p:nvPicPr>
          <p:cNvPr id="4" name="Picture 3">
            <a:extLst>
              <a:ext uri="{FF2B5EF4-FFF2-40B4-BE49-F238E27FC236}">
                <a16:creationId xmlns:a16="http://schemas.microsoft.com/office/drawing/2014/main" id="{4C5FF7AC-E1BB-4DB8-BA43-6B58AA9AE6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6799" y="219456"/>
            <a:ext cx="5381951" cy="2879344"/>
          </a:xfrm>
          <a:prstGeom prst="rect">
            <a:avLst/>
          </a:prstGeom>
        </p:spPr>
      </p:pic>
    </p:spTree>
    <p:extLst>
      <p:ext uri="{BB962C8B-B14F-4D97-AF65-F5344CB8AC3E}">
        <p14:creationId xmlns:p14="http://schemas.microsoft.com/office/powerpoint/2010/main" val="376886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xodus 1-4 – The Story of Moses">
            <a:extLst>
              <a:ext uri="{FF2B5EF4-FFF2-40B4-BE49-F238E27FC236}">
                <a16:creationId xmlns:a16="http://schemas.microsoft.com/office/drawing/2014/main" id="{958668E4-302C-4118-8FC7-9D1F9669DF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714500"/>
            <a:ext cx="5705875" cy="3327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5DF20AB-9604-4A62-98D3-7AA6C055BFE1}"/>
              </a:ext>
            </a:extLst>
          </p:cNvPr>
          <p:cNvSpPr txBox="1"/>
          <p:nvPr/>
        </p:nvSpPr>
        <p:spPr>
          <a:xfrm>
            <a:off x="6270227" y="1012954"/>
            <a:ext cx="5588000" cy="4832092"/>
          </a:xfrm>
          <a:prstGeom prst="rect">
            <a:avLst/>
          </a:prstGeom>
          <a:noFill/>
        </p:spPr>
        <p:txBody>
          <a:bodyPr wrap="square" rtlCol="0">
            <a:spAutoFit/>
          </a:bodyPr>
          <a:lstStyle/>
          <a:p>
            <a:r>
              <a:rPr lang="en-US" sz="2800" dirty="0"/>
              <a:t>Think, if you will, of the condition of Moses' mind when in the presence of the burning bush he heard the command "Put of thy shoes from of thy feet, for the place whereon thou </a:t>
            </a:r>
            <a:r>
              <a:rPr lang="en-US" sz="2800" dirty="0" err="1"/>
              <a:t>standest</a:t>
            </a:r>
            <a:r>
              <a:rPr lang="en-US" sz="2800" dirty="0"/>
              <a:t> is holy ground." </a:t>
            </a:r>
          </a:p>
          <a:p>
            <a:endParaRPr lang="en-US" sz="2800" dirty="0"/>
          </a:p>
          <a:p>
            <a:r>
              <a:rPr lang="en-US" sz="2800" dirty="0"/>
              <a:t>Can you picture anything but the most perfect attention, the most absolutely awake and alert mind, the most profound interest? </a:t>
            </a:r>
          </a:p>
        </p:txBody>
      </p:sp>
      <p:sp>
        <p:nvSpPr>
          <p:cNvPr id="3" name="TextBox 2">
            <a:extLst>
              <a:ext uri="{FF2B5EF4-FFF2-40B4-BE49-F238E27FC236}">
                <a16:creationId xmlns:a16="http://schemas.microsoft.com/office/drawing/2014/main" id="{7D69D9F7-2C59-4D0F-B377-249EB2BCCAEB}"/>
              </a:ext>
            </a:extLst>
          </p:cNvPr>
          <p:cNvSpPr txBox="1"/>
          <p:nvPr/>
        </p:nvSpPr>
        <p:spPr>
          <a:xfrm>
            <a:off x="427237" y="716865"/>
            <a:ext cx="5283200" cy="646331"/>
          </a:xfrm>
          <a:prstGeom prst="rect">
            <a:avLst/>
          </a:prstGeom>
          <a:noFill/>
        </p:spPr>
        <p:txBody>
          <a:bodyPr wrap="square" rtlCol="0">
            <a:spAutoFit/>
          </a:bodyPr>
          <a:lstStyle/>
          <a:p>
            <a:pPr algn="r"/>
            <a:r>
              <a:rPr lang="en-US" sz="3600" dirty="0"/>
              <a:t>The Silence Not Negative</a:t>
            </a:r>
          </a:p>
        </p:txBody>
      </p:sp>
    </p:spTree>
    <p:extLst>
      <p:ext uri="{BB962C8B-B14F-4D97-AF65-F5344CB8AC3E}">
        <p14:creationId xmlns:p14="http://schemas.microsoft.com/office/powerpoint/2010/main" val="2679910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21CFAF-5435-41DE-9F96-3D8A4DB3949B}"/>
              </a:ext>
            </a:extLst>
          </p:cNvPr>
          <p:cNvSpPr/>
          <p:nvPr/>
        </p:nvSpPr>
        <p:spPr>
          <a:xfrm>
            <a:off x="1581150" y="809297"/>
            <a:ext cx="9029700" cy="4401205"/>
          </a:xfrm>
          <a:prstGeom prst="rect">
            <a:avLst/>
          </a:prstGeom>
        </p:spPr>
        <p:txBody>
          <a:bodyPr wrap="square">
            <a:spAutoFit/>
          </a:bodyPr>
          <a:lstStyle/>
          <a:p>
            <a:r>
              <a:rPr lang="en-US" sz="2800" i="1" dirty="0">
                <a:solidFill>
                  <a:srgbClr val="000000"/>
                </a:solidFill>
                <a:latin typeface="Helvetica Neue"/>
              </a:rPr>
              <a:t>Draw not nigh hither: put off thy shoes from off thy feet, for the place whereon thou </a:t>
            </a:r>
            <a:r>
              <a:rPr lang="en-US" sz="2800" i="1" dirty="0" err="1">
                <a:solidFill>
                  <a:srgbClr val="000000"/>
                </a:solidFill>
                <a:latin typeface="Helvetica Neue"/>
              </a:rPr>
              <a:t>standest</a:t>
            </a:r>
            <a:r>
              <a:rPr lang="en-US" sz="2800" i="1" dirty="0">
                <a:solidFill>
                  <a:srgbClr val="000000"/>
                </a:solidFill>
                <a:latin typeface="Helvetica Neue"/>
              </a:rPr>
              <a:t> is holy ground"?</a:t>
            </a:r>
            <a:r>
              <a:rPr lang="en-US" sz="2800" dirty="0">
                <a:solidFill>
                  <a:srgbClr val="000000"/>
                </a:solidFill>
                <a:latin typeface="Helvetica Neue"/>
              </a:rPr>
              <a:t> </a:t>
            </a:r>
          </a:p>
          <a:p>
            <a:endParaRPr lang="en-US" sz="2800" dirty="0">
              <a:solidFill>
                <a:srgbClr val="000000"/>
              </a:solidFill>
              <a:latin typeface="Helvetica Neue"/>
            </a:endParaRPr>
          </a:p>
          <a:p>
            <a:r>
              <a:rPr lang="en-US" sz="2800" dirty="0">
                <a:solidFill>
                  <a:srgbClr val="000000"/>
                </a:solidFill>
                <a:latin typeface="Helvetica Neue"/>
              </a:rPr>
              <a:t>Man, in his eagerness to know and to enter into spiritual life overlooks the law and, in his ignorance, wanders in "where angels fear to tread." Hence, man is warned to put his shoes from off his feet, which means that he must remove the limitations of material understanding in order to realize the holy ground, or wholeness and unity, of divine substance.</a:t>
            </a:r>
            <a:endParaRPr lang="en-US" sz="2800" dirty="0"/>
          </a:p>
        </p:txBody>
      </p:sp>
    </p:spTree>
    <p:extLst>
      <p:ext uri="{BB962C8B-B14F-4D97-AF65-F5344CB8AC3E}">
        <p14:creationId xmlns:p14="http://schemas.microsoft.com/office/powerpoint/2010/main" val="780781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EE62EB-49DE-49FF-B9D9-A73D0391F5F0}"/>
              </a:ext>
            </a:extLst>
          </p:cNvPr>
          <p:cNvSpPr/>
          <p:nvPr/>
        </p:nvSpPr>
        <p:spPr>
          <a:xfrm>
            <a:off x="1320800" y="856040"/>
            <a:ext cx="10052050" cy="4832092"/>
          </a:xfrm>
          <a:prstGeom prst="rect">
            <a:avLst/>
          </a:prstGeom>
        </p:spPr>
        <p:txBody>
          <a:bodyPr wrap="square">
            <a:spAutoFit/>
          </a:bodyPr>
          <a:lstStyle/>
          <a:p>
            <a:r>
              <a:rPr lang="en-US" sz="2800" dirty="0">
                <a:solidFill>
                  <a:srgbClr val="000000"/>
                </a:solidFill>
                <a:latin typeface="Helvetica Neue"/>
              </a:rPr>
              <a:t>Man is first attracted by the phenomenal side of spiritual things; then when he gives his attention for the purpose of knowing the cause, the Lord reveals himself. </a:t>
            </a:r>
          </a:p>
          <a:p>
            <a:endParaRPr lang="en-US" sz="2800" dirty="0">
              <a:solidFill>
                <a:srgbClr val="000000"/>
              </a:solidFill>
              <a:latin typeface="Helvetica Neue"/>
            </a:endParaRPr>
          </a:p>
          <a:p>
            <a:r>
              <a:rPr lang="en-US" sz="2800" dirty="0">
                <a:solidFill>
                  <a:srgbClr val="000000"/>
                </a:solidFill>
                <a:latin typeface="Helvetica Neue"/>
              </a:rPr>
              <a:t>When Moses turned aside and began to investigate, he found he was on holy ground. The forces of the spirit at the center of man's body are so intense that the outer consciousness cannot stand the current and hold itself together. Absolutely pure in essence, this inner fire must be approached by the pure spiritual thought. The removing the sandals is symbolical of this taking from the understanding all material concepts.</a:t>
            </a:r>
            <a:endParaRPr lang="en-US" sz="2800" dirty="0"/>
          </a:p>
        </p:txBody>
      </p:sp>
    </p:spTree>
    <p:extLst>
      <p:ext uri="{BB962C8B-B14F-4D97-AF65-F5344CB8AC3E}">
        <p14:creationId xmlns:p14="http://schemas.microsoft.com/office/powerpoint/2010/main" val="1353712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416993-F97A-4731-B729-883E8E7B5C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2114550"/>
            <a:ext cx="5257800" cy="2628900"/>
          </a:xfrm>
          <a:prstGeom prst="rect">
            <a:avLst/>
          </a:prstGeom>
        </p:spPr>
      </p:pic>
      <p:sp>
        <p:nvSpPr>
          <p:cNvPr id="4" name="TextBox 3">
            <a:extLst>
              <a:ext uri="{FF2B5EF4-FFF2-40B4-BE49-F238E27FC236}">
                <a16:creationId xmlns:a16="http://schemas.microsoft.com/office/drawing/2014/main" id="{3014CEA0-4856-44FE-A903-2978F3831DB1}"/>
              </a:ext>
            </a:extLst>
          </p:cNvPr>
          <p:cNvSpPr txBox="1"/>
          <p:nvPr/>
        </p:nvSpPr>
        <p:spPr>
          <a:xfrm>
            <a:off x="215900" y="495300"/>
            <a:ext cx="6565900" cy="5693866"/>
          </a:xfrm>
          <a:prstGeom prst="rect">
            <a:avLst/>
          </a:prstGeom>
          <a:noFill/>
        </p:spPr>
        <p:txBody>
          <a:bodyPr wrap="square" rtlCol="0">
            <a:spAutoFit/>
          </a:bodyPr>
          <a:lstStyle/>
          <a:p>
            <a:r>
              <a:rPr lang="en-US" sz="2800" dirty="0"/>
              <a:t>Relaxation is the state of complete mental and physical freedom—freedom from the limitations of the mind and flesh, and realization of the infinite power and presence of God actively expressing itself through every department of your being. </a:t>
            </a:r>
            <a:br>
              <a:rPr lang="en-US" sz="2800" dirty="0"/>
            </a:br>
            <a:endParaRPr lang="en-US" sz="2800" dirty="0"/>
          </a:p>
          <a:p>
            <a:r>
              <a:rPr lang="en-US" sz="2800" dirty="0"/>
              <a:t>Nothing ever becomes ours until we accept it, because acceptance is the first requisite to ownership. Any amount of wealth may be yours potentially, but until you lay hold of it you do not possess it for any practical purpose. </a:t>
            </a:r>
          </a:p>
        </p:txBody>
      </p:sp>
    </p:spTree>
    <p:extLst>
      <p:ext uri="{BB962C8B-B14F-4D97-AF65-F5344CB8AC3E}">
        <p14:creationId xmlns:p14="http://schemas.microsoft.com/office/powerpoint/2010/main" val="2267635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9146A0-A61A-46D9-999C-11AC43FCA800}"/>
              </a:ext>
            </a:extLst>
          </p:cNvPr>
          <p:cNvSpPr txBox="1"/>
          <p:nvPr/>
        </p:nvSpPr>
        <p:spPr>
          <a:xfrm>
            <a:off x="406957" y="292100"/>
            <a:ext cx="11099800" cy="707886"/>
          </a:xfrm>
          <a:prstGeom prst="rect">
            <a:avLst/>
          </a:prstGeom>
          <a:noFill/>
        </p:spPr>
        <p:txBody>
          <a:bodyPr wrap="square" rtlCol="0">
            <a:spAutoFit/>
          </a:bodyPr>
          <a:lstStyle/>
          <a:p>
            <a:r>
              <a:rPr lang="en-US" sz="4000" dirty="0"/>
              <a:t>Tendency to Sleep</a:t>
            </a:r>
          </a:p>
        </p:txBody>
      </p:sp>
      <p:pic>
        <p:nvPicPr>
          <p:cNvPr id="4" name="Picture 3">
            <a:extLst>
              <a:ext uri="{FF2B5EF4-FFF2-40B4-BE49-F238E27FC236}">
                <a16:creationId xmlns:a16="http://schemas.microsoft.com/office/drawing/2014/main" id="{B2AA0CCD-91E1-4D43-912D-92A87CD1A6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957" y="1346556"/>
            <a:ext cx="5689043" cy="3459898"/>
          </a:xfrm>
          <a:prstGeom prst="rect">
            <a:avLst/>
          </a:prstGeom>
        </p:spPr>
      </p:pic>
      <p:sp>
        <p:nvSpPr>
          <p:cNvPr id="5" name="TextBox 4">
            <a:extLst>
              <a:ext uri="{FF2B5EF4-FFF2-40B4-BE49-F238E27FC236}">
                <a16:creationId xmlns:a16="http://schemas.microsoft.com/office/drawing/2014/main" id="{81B10B50-9C29-4F55-8CCB-BBE5476D3DF9}"/>
              </a:ext>
            </a:extLst>
          </p:cNvPr>
          <p:cNvSpPr txBox="1"/>
          <p:nvPr/>
        </p:nvSpPr>
        <p:spPr>
          <a:xfrm>
            <a:off x="6325156" y="1574800"/>
            <a:ext cx="5689043" cy="3231654"/>
          </a:xfrm>
          <a:prstGeom prst="rect">
            <a:avLst/>
          </a:prstGeom>
          <a:noFill/>
        </p:spPr>
        <p:txBody>
          <a:bodyPr wrap="square" rtlCol="0">
            <a:spAutoFit/>
          </a:bodyPr>
          <a:lstStyle/>
          <a:p>
            <a:r>
              <a:rPr lang="en-US" sz="3200" dirty="0"/>
              <a:t>Page Turner or Shop Manual?</a:t>
            </a:r>
          </a:p>
          <a:p>
            <a:endParaRPr lang="en-US" sz="3200" dirty="0"/>
          </a:p>
          <a:p>
            <a:r>
              <a:rPr lang="en-US" sz="2800" dirty="0"/>
              <a:t>When you become as much interested in what God has to reveal to you as you are in your storybook, you will have no further difficulty in staying focused.</a:t>
            </a:r>
          </a:p>
        </p:txBody>
      </p:sp>
    </p:spTree>
    <p:extLst>
      <p:ext uri="{BB962C8B-B14F-4D97-AF65-F5344CB8AC3E}">
        <p14:creationId xmlns:p14="http://schemas.microsoft.com/office/powerpoint/2010/main" val="632724999"/>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373A21"/>
      </a:dk2>
      <a:lt2>
        <a:srgbClr val="E8E2E3"/>
      </a:lt2>
      <a:accent1>
        <a:srgbClr val="28B396"/>
      </a:accent1>
      <a:accent2>
        <a:srgbClr val="1DB958"/>
      </a:accent2>
      <a:accent3>
        <a:srgbClr val="2FB82A"/>
      </a:accent3>
      <a:accent4>
        <a:srgbClr val="62B51D"/>
      </a:accent4>
      <a:accent5>
        <a:srgbClr val="97A826"/>
      </a:accent5>
      <a:accent6>
        <a:srgbClr val="C7971F"/>
      </a:accent6>
      <a:hlink>
        <a:srgbClr val="708C2E"/>
      </a:hlink>
      <a:folHlink>
        <a:srgbClr val="82828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otalTime>537</TotalTime>
  <Words>1654</Words>
  <Application>Microsoft Office PowerPoint</Application>
  <PresentationFormat>Widescreen</PresentationFormat>
  <Paragraphs>127</Paragraphs>
  <Slides>34</Slides>
  <Notes>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Calibri Light</vt:lpstr>
      <vt:lpstr>Courier New</vt:lpstr>
      <vt:lpstr>DejaVu Sans</vt:lpstr>
      <vt:lpstr>DejaVu Serif</vt:lpstr>
      <vt:lpstr>Helvetica Neue</vt:lpstr>
      <vt:lpstr>RetrospectVTI</vt:lpstr>
      <vt:lpstr>Metaphysics 1</vt:lpstr>
      <vt:lpstr>The Silence / Meditation</vt:lpstr>
      <vt:lpstr>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Metaphysics 1</dc:title>
  <dc:creator>Paul</dc:creator>
  <cp:lastModifiedBy>Paul</cp:lastModifiedBy>
  <cp:revision>35</cp:revision>
  <dcterms:created xsi:type="dcterms:W3CDTF">2019-08-26T10:41:20Z</dcterms:created>
  <dcterms:modified xsi:type="dcterms:W3CDTF">2019-08-26T19:38:58Z</dcterms:modified>
</cp:coreProperties>
</file>