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2" r:id="rId17"/>
    <p:sldId id="271" r:id="rId18"/>
    <p:sldId id="276" r:id="rId19"/>
    <p:sldId id="277" r:id="rId20"/>
    <p:sldId id="278" r:id="rId21"/>
    <p:sldId id="279" r:id="rId22"/>
    <p:sldId id="280" r:id="rId23"/>
    <p:sldId id="281" r:id="rId24"/>
    <p:sldId id="282" r:id="rId25"/>
    <p:sldId id="283" r:id="rId26"/>
    <p:sldId id="273" r:id="rId27"/>
    <p:sldId id="274" r:id="rId28"/>
    <p:sldId id="27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1" d="100"/>
          <a:sy n="101" d="100"/>
        </p:scale>
        <p:origin x="114" y="4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9/27/2018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Breaking The ten commandments</a:t>
            </a:r>
          </a:p>
        </p:txBody>
      </p:sp>
      <p:sp>
        <p:nvSpPr>
          <p:cNvPr id="3" name="Subtitle 2"/>
          <p:cNvSpPr>
            <a:spLocks noGrp="1"/>
          </p:cNvSpPr>
          <p:nvPr>
            <p:ph type="subTitle" idx="1"/>
          </p:nvPr>
        </p:nvSpPr>
        <p:spPr/>
        <p:txBody>
          <a:bodyPr/>
          <a:lstStyle/>
          <a:p>
            <a:r>
              <a:rPr lang="en-US" dirty="0"/>
              <a:t>Discover the deeper meaning</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84541" y="465221"/>
            <a:ext cx="3956953" cy="5878680"/>
          </a:xfrm>
          <a:prstGeom prst="rect">
            <a:avLst/>
          </a:prstGeom>
        </p:spPr>
      </p:pic>
    </p:spTree>
    <p:extLst>
      <p:ext uri="{BB962C8B-B14F-4D97-AF65-F5344CB8AC3E}">
        <p14:creationId xmlns:p14="http://schemas.microsoft.com/office/powerpoint/2010/main" val="157431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9997" y="1552520"/>
            <a:ext cx="4709054" cy="576262"/>
          </a:xfrm>
        </p:spPr>
        <p:txBody>
          <a:bodyPr/>
          <a:lstStyle/>
          <a:p>
            <a:pPr algn="ctr"/>
            <a:r>
              <a:rPr lang="en-US" dirty="0"/>
              <a:t>The Third Commandment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32605" y="2292683"/>
            <a:ext cx="3704857" cy="3562685"/>
          </a:xfrm>
        </p:spPr>
      </p:pic>
      <p:sp>
        <p:nvSpPr>
          <p:cNvPr id="5" name="Text Placeholder 4"/>
          <p:cNvSpPr>
            <a:spLocks noGrp="1"/>
          </p:cNvSpPr>
          <p:nvPr>
            <p:ph type="body" sz="quarter" idx="3"/>
          </p:nvPr>
        </p:nvSpPr>
        <p:spPr>
          <a:xfrm>
            <a:off x="5959474" y="710755"/>
            <a:ext cx="4722813" cy="576262"/>
          </a:xfrm>
        </p:spPr>
        <p:txBody>
          <a:bodyPr/>
          <a:lstStyle/>
          <a:p>
            <a:pPr algn="ctr"/>
            <a:r>
              <a:rPr lang="en-US" dirty="0"/>
              <a:t>The Fourth Commandment</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27248" y="1482557"/>
            <a:ext cx="3358962" cy="3637329"/>
          </a:xfrm>
        </p:spPr>
      </p:pic>
    </p:spTree>
    <p:extLst>
      <p:ext uri="{BB962C8B-B14F-4D97-AF65-F5344CB8AC3E}">
        <p14:creationId xmlns:p14="http://schemas.microsoft.com/office/powerpoint/2010/main" val="57502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1585" y="598015"/>
            <a:ext cx="4709054" cy="576262"/>
          </a:xfrm>
        </p:spPr>
        <p:txBody>
          <a:bodyPr/>
          <a:lstStyle/>
          <a:p>
            <a:pPr algn="ctr"/>
            <a:r>
              <a:rPr lang="en-US" dirty="0"/>
              <a:t>The Fifth Commandment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1579" y="1286571"/>
            <a:ext cx="4592070" cy="2852291"/>
          </a:xfrm>
        </p:spPr>
      </p:pic>
      <p:sp>
        <p:nvSpPr>
          <p:cNvPr id="5" name="Text Placeholder 4"/>
          <p:cNvSpPr>
            <a:spLocks noGrp="1"/>
          </p:cNvSpPr>
          <p:nvPr>
            <p:ph type="body" sz="quarter" idx="3"/>
          </p:nvPr>
        </p:nvSpPr>
        <p:spPr>
          <a:xfrm>
            <a:off x="6464971" y="1488797"/>
            <a:ext cx="4722813" cy="576262"/>
          </a:xfrm>
        </p:spPr>
        <p:txBody>
          <a:bodyPr/>
          <a:lstStyle/>
          <a:p>
            <a:pPr algn="ctr"/>
            <a:r>
              <a:rPr lang="en-US" dirty="0"/>
              <a:t>The Sixth Commandment</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59943" y="2220494"/>
            <a:ext cx="5220786" cy="3233821"/>
          </a:xfrm>
        </p:spPr>
      </p:pic>
    </p:spTree>
    <p:extLst>
      <p:ext uri="{BB962C8B-B14F-4D97-AF65-F5344CB8AC3E}">
        <p14:creationId xmlns:p14="http://schemas.microsoft.com/office/powerpoint/2010/main" val="18321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3670" y="1007088"/>
            <a:ext cx="4709054" cy="576262"/>
          </a:xfrm>
        </p:spPr>
        <p:txBody>
          <a:bodyPr/>
          <a:lstStyle/>
          <a:p>
            <a:pPr algn="ctr"/>
            <a:r>
              <a:rPr lang="en-US" dirty="0"/>
              <a:t>The Seventh Commandment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92225" y="1676400"/>
            <a:ext cx="3938671" cy="3938671"/>
          </a:xfrm>
        </p:spPr>
      </p:pic>
      <p:sp>
        <p:nvSpPr>
          <p:cNvPr id="5" name="Text Placeholder 4"/>
          <p:cNvSpPr>
            <a:spLocks noGrp="1"/>
          </p:cNvSpPr>
          <p:nvPr>
            <p:ph type="body" sz="quarter" idx="3"/>
          </p:nvPr>
        </p:nvSpPr>
        <p:spPr>
          <a:xfrm>
            <a:off x="6096004" y="550334"/>
            <a:ext cx="4722813" cy="576262"/>
          </a:xfrm>
        </p:spPr>
        <p:txBody>
          <a:bodyPr/>
          <a:lstStyle/>
          <a:p>
            <a:pPr algn="ctr"/>
            <a:r>
              <a:rPr lang="en-US" dirty="0"/>
              <a:t>The Eighth Commandment</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36317" y="1325854"/>
            <a:ext cx="3406567" cy="3406567"/>
          </a:xfrm>
        </p:spPr>
      </p:pic>
    </p:spTree>
    <p:extLst>
      <p:ext uri="{BB962C8B-B14F-4D97-AF65-F5344CB8AC3E}">
        <p14:creationId xmlns:p14="http://schemas.microsoft.com/office/powerpoint/2010/main" val="27642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1585" y="598015"/>
            <a:ext cx="4709054" cy="576262"/>
          </a:xfrm>
        </p:spPr>
        <p:txBody>
          <a:bodyPr/>
          <a:lstStyle/>
          <a:p>
            <a:pPr algn="ctr"/>
            <a:r>
              <a:rPr lang="en-US" dirty="0"/>
              <a:t>The Ninth Commandment</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8571" y="1390844"/>
            <a:ext cx="4915308" cy="3686482"/>
          </a:xfrm>
        </p:spPr>
      </p:pic>
      <p:sp>
        <p:nvSpPr>
          <p:cNvPr id="5" name="Text Placeholder 4"/>
          <p:cNvSpPr>
            <a:spLocks noGrp="1"/>
          </p:cNvSpPr>
          <p:nvPr>
            <p:ph type="body" sz="quarter" idx="3"/>
          </p:nvPr>
        </p:nvSpPr>
        <p:spPr>
          <a:xfrm>
            <a:off x="6464971" y="1488797"/>
            <a:ext cx="4722813" cy="576262"/>
          </a:xfrm>
        </p:spPr>
        <p:txBody>
          <a:bodyPr/>
          <a:lstStyle/>
          <a:p>
            <a:pPr algn="ctr"/>
            <a:r>
              <a:rPr lang="en-US" dirty="0"/>
              <a:t>The Tenth Commandment</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83507" y="2204452"/>
            <a:ext cx="4804277" cy="3843422"/>
          </a:xfrm>
        </p:spPr>
      </p:pic>
    </p:spTree>
    <p:extLst>
      <p:ext uri="{BB962C8B-B14F-4D97-AF65-F5344CB8AC3E}">
        <p14:creationId xmlns:p14="http://schemas.microsoft.com/office/powerpoint/2010/main" val="31698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Commandment</a:t>
            </a:r>
          </a:p>
        </p:txBody>
      </p:sp>
      <p:sp>
        <p:nvSpPr>
          <p:cNvPr id="4" name="Text Placeholder 3"/>
          <p:cNvSpPr>
            <a:spLocks noGrp="1"/>
          </p:cNvSpPr>
          <p:nvPr>
            <p:ph type="body" sz="half" idx="2"/>
          </p:nvPr>
        </p:nvSpPr>
        <p:spPr/>
        <p:txBody>
          <a:bodyPr/>
          <a:lstStyle/>
          <a:p>
            <a:r>
              <a:rPr lang="en-US" dirty="0"/>
              <a:t>Applying ancient wisdom to modern life.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3239" y="1600200"/>
            <a:ext cx="5724401" cy="2907632"/>
          </a:xfrm>
          <a:prstGeom prst="rect">
            <a:avLst/>
          </a:prstGeom>
        </p:spPr>
      </p:pic>
    </p:spTree>
    <p:extLst>
      <p:ext uri="{BB962C8B-B14F-4D97-AF65-F5344CB8AC3E}">
        <p14:creationId xmlns:p14="http://schemas.microsoft.com/office/powerpoint/2010/main" val="212243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632" y="2009406"/>
            <a:ext cx="9783763" cy="4022425"/>
          </a:xfrm>
          <a:prstGeom prst="rect">
            <a:avLst/>
          </a:prstGeom>
        </p:spPr>
      </p:pic>
      <p:sp>
        <p:nvSpPr>
          <p:cNvPr id="8" name="TextBox 7"/>
          <p:cNvSpPr txBox="1"/>
          <p:nvPr/>
        </p:nvSpPr>
        <p:spPr>
          <a:xfrm>
            <a:off x="2633882" y="826169"/>
            <a:ext cx="6577264" cy="830997"/>
          </a:xfrm>
          <a:prstGeom prst="rect">
            <a:avLst/>
          </a:prstGeom>
          <a:noFill/>
        </p:spPr>
        <p:txBody>
          <a:bodyPr wrap="square" rtlCol="0">
            <a:spAutoFit/>
          </a:bodyPr>
          <a:lstStyle/>
          <a:p>
            <a:pPr algn="ctr"/>
            <a:r>
              <a:rPr lang="en-US" sz="4800" dirty="0"/>
              <a:t>Activity: Mind Mapping</a:t>
            </a:r>
          </a:p>
        </p:txBody>
      </p:sp>
    </p:spTree>
    <p:extLst>
      <p:ext uri="{BB962C8B-B14F-4D97-AF65-F5344CB8AC3E}">
        <p14:creationId xmlns:p14="http://schemas.microsoft.com/office/powerpoint/2010/main" val="1381093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8390" y="406891"/>
            <a:ext cx="7903969" cy="828492"/>
          </a:xfrm>
        </p:spPr>
        <p:txBody>
          <a:bodyPr>
            <a:noAutofit/>
          </a:bodyPr>
          <a:lstStyle/>
          <a:p>
            <a:pPr algn="r"/>
            <a:r>
              <a:rPr lang="en-US" sz="3200" dirty="0"/>
              <a:t>The First Commandment Mind Map Study</a:t>
            </a:r>
          </a:p>
        </p:txBody>
      </p:sp>
      <p:sp>
        <p:nvSpPr>
          <p:cNvPr id="3" name="Text Placeholder 2"/>
          <p:cNvSpPr>
            <a:spLocks noGrp="1"/>
          </p:cNvSpPr>
          <p:nvPr>
            <p:ph type="subTitle" idx="1"/>
          </p:nvPr>
        </p:nvSpPr>
        <p:spPr>
          <a:xfrm>
            <a:off x="6372238" y="5339886"/>
            <a:ext cx="4826231" cy="691375"/>
          </a:xfrm>
        </p:spPr>
        <p:txBody>
          <a:bodyPr>
            <a:normAutofit/>
          </a:bodyPr>
          <a:lstStyle/>
          <a:p>
            <a:r>
              <a:rPr lang="en-US" cap="none" dirty="0"/>
              <a:t>For example, on the branches think about your old ideas about God, on another branch… </a:t>
            </a:r>
          </a:p>
        </p:txBody>
      </p:sp>
      <p:sp>
        <p:nvSpPr>
          <p:cNvPr id="4" name="Text Placeholder 3"/>
          <p:cNvSpPr>
            <a:spLocks noGrp="1"/>
          </p:cNvSpPr>
          <p:nvPr>
            <p:ph type="body" sz="quarter" idx="4294967295"/>
          </p:nvPr>
        </p:nvSpPr>
        <p:spPr>
          <a:xfrm>
            <a:off x="848383" y="4671462"/>
            <a:ext cx="5239292" cy="455650"/>
          </a:xfrm>
        </p:spPr>
        <p:txBody>
          <a:bodyPr/>
          <a:lstStyle/>
          <a:p>
            <a:pPr marL="0" indent="0">
              <a:buNone/>
            </a:pPr>
            <a:r>
              <a:rPr lang="en-US" dirty="0"/>
              <a:t>Make the center of your MindMap your name for God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760" y="1920014"/>
            <a:ext cx="3104386" cy="31043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697" y="1565921"/>
            <a:ext cx="3872665" cy="3002828"/>
          </a:xfrm>
          <a:prstGeom prst="rect">
            <a:avLst/>
          </a:prstGeom>
        </p:spPr>
      </p:pic>
    </p:spTree>
    <p:extLst>
      <p:ext uri="{BB962C8B-B14F-4D97-AF65-F5344CB8AC3E}">
        <p14:creationId xmlns:p14="http://schemas.microsoft.com/office/powerpoint/2010/main" val="10218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81061" y="1105876"/>
            <a:ext cx="7197726" cy="1875453"/>
          </a:xfrm>
        </p:spPr>
        <p:txBody>
          <a:bodyPr>
            <a:noAutofit/>
          </a:bodyPr>
          <a:lstStyle/>
          <a:p>
            <a:r>
              <a:rPr lang="en-US" sz="13800" dirty="0"/>
              <a:t>I am</a:t>
            </a:r>
          </a:p>
        </p:txBody>
      </p:sp>
      <p:sp>
        <p:nvSpPr>
          <p:cNvPr id="11" name="TextBox 10"/>
          <p:cNvSpPr txBox="1"/>
          <p:nvPr/>
        </p:nvSpPr>
        <p:spPr>
          <a:xfrm>
            <a:off x="2164702" y="2981329"/>
            <a:ext cx="9638523" cy="3170099"/>
          </a:xfrm>
          <a:prstGeom prst="rect">
            <a:avLst/>
          </a:prstGeom>
          <a:noFill/>
        </p:spPr>
        <p:txBody>
          <a:bodyPr wrap="square" rtlCol="0">
            <a:spAutoFit/>
          </a:bodyPr>
          <a:lstStyle/>
          <a:p>
            <a:pPr algn="ctr"/>
            <a:r>
              <a:rPr lang="en-US" sz="4000" i="1" dirty="0"/>
              <a:t>I AM is God's name in man; it is Jehovah, the indwelling Christ, the true spiritual man whom God made in His image and likeness. The outer, manifest man is the offspring of the I AM, or inner spiritual man. </a:t>
            </a:r>
          </a:p>
        </p:txBody>
      </p:sp>
    </p:spTree>
    <p:extLst>
      <p:ext uri="{BB962C8B-B14F-4D97-AF65-F5344CB8AC3E}">
        <p14:creationId xmlns:p14="http://schemas.microsoft.com/office/powerpoint/2010/main" val="78577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2" y="425117"/>
            <a:ext cx="10463462" cy="810126"/>
          </a:xfrm>
        </p:spPr>
        <p:txBody>
          <a:bodyPr>
            <a:normAutofit/>
          </a:bodyPr>
          <a:lstStyle/>
          <a:p>
            <a:r>
              <a:rPr lang="en-US" sz="2800" dirty="0"/>
              <a:t>What Does The First Commandment Mean to a truth student?</a:t>
            </a:r>
          </a:p>
        </p:txBody>
      </p:sp>
      <p:sp>
        <p:nvSpPr>
          <p:cNvPr id="3" name="Content Placeholder 2"/>
          <p:cNvSpPr>
            <a:spLocks noGrp="1"/>
          </p:cNvSpPr>
          <p:nvPr>
            <p:ph idx="1"/>
          </p:nvPr>
        </p:nvSpPr>
        <p:spPr>
          <a:xfrm>
            <a:off x="770022" y="4139755"/>
            <a:ext cx="10131425" cy="2754786"/>
          </a:xfrm>
        </p:spPr>
        <p:txBody>
          <a:bodyPr/>
          <a:lstStyle/>
          <a:p>
            <a:r>
              <a:rPr lang="en-US" sz="2400" i="1" dirty="0"/>
              <a:t>"I am the Lord your God, who brought you out of the land of Egypt, out of the house of bondage. You shall have no other gods before me" (Ex. 20:2-3).</a:t>
            </a:r>
            <a:endParaRPr lang="en-US" sz="2400" dirty="0"/>
          </a:p>
          <a:p>
            <a:r>
              <a:rPr lang="en-US" sz="2400" dirty="0"/>
              <a:t>This first commandment is the great test.</a:t>
            </a:r>
          </a:p>
          <a:p>
            <a:r>
              <a:rPr lang="en-US" sz="2400" dirty="0"/>
              <a:t>When we </a:t>
            </a:r>
            <a:r>
              <a:rPr lang="en-US" sz="2400" i="1" dirty="0"/>
              <a:t>break</a:t>
            </a:r>
            <a:r>
              <a:rPr lang="en-US" sz="2400" dirty="0"/>
              <a:t> with our God of tradition and </a:t>
            </a:r>
            <a:r>
              <a:rPr lang="en-US" sz="2400" i="1" dirty="0"/>
              <a:t>cease</a:t>
            </a:r>
            <a:r>
              <a:rPr lang="en-US" sz="2400" dirty="0"/>
              <a:t> from the God of our intellect, God will fire the heart with His presence.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3370" y="1279804"/>
            <a:ext cx="5542797" cy="2815389"/>
          </a:xfrm>
          <a:prstGeom prst="rect">
            <a:avLst/>
          </a:prstGeom>
        </p:spPr>
      </p:pic>
    </p:spTree>
    <p:extLst>
      <p:ext uri="{BB962C8B-B14F-4D97-AF65-F5344CB8AC3E}">
        <p14:creationId xmlns:p14="http://schemas.microsoft.com/office/powerpoint/2010/main" val="37661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problems are not in God </a:t>
            </a:r>
            <a:br>
              <a:rPr lang="en-US" dirty="0"/>
            </a:br>
            <a:r>
              <a:rPr lang="en-US" dirty="0"/>
              <a:t>but in our limited awareness of God.</a:t>
            </a:r>
          </a:p>
        </p:txBody>
      </p:sp>
      <p:sp>
        <p:nvSpPr>
          <p:cNvPr id="3" name="Content Placeholder 2"/>
          <p:cNvSpPr>
            <a:spLocks noGrp="1"/>
          </p:cNvSpPr>
          <p:nvPr>
            <p:ph idx="1"/>
          </p:nvPr>
        </p:nvSpPr>
        <p:spPr>
          <a:xfrm>
            <a:off x="603505" y="2370667"/>
            <a:ext cx="6867143" cy="3649133"/>
          </a:xfrm>
        </p:spPr>
        <p:txBody>
          <a:bodyPr/>
          <a:lstStyle/>
          <a:p>
            <a:r>
              <a:rPr lang="en-US" sz="2400" dirty="0"/>
              <a:t>To really believe in God is to have a sense of the wholeness of life and of the universe, which in turn gives rise to a believing attitude. Do you believe in yourself? Do you believe in people? Do you believe in life as a meaningful experience? If not, then your God is little more than a three-letter word, and your “I believe in God” an empty cliché.</a:t>
            </a:r>
          </a:p>
          <a:p>
            <a:r>
              <a:rPr lang="en-US" sz="2400" dirty="0"/>
              <a:t>If all things exist in and have being out of the </a:t>
            </a:r>
            <a:r>
              <a:rPr lang="en-US" sz="2400" dirty="0" err="1"/>
              <a:t>allness</a:t>
            </a:r>
            <a:r>
              <a:rPr lang="en-US" sz="2400" dirty="0"/>
              <a:t> of God, how can there be any other power?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672" y="2286000"/>
            <a:ext cx="4023360" cy="3328416"/>
          </a:xfrm>
          <a:prstGeom prst="rect">
            <a:avLst/>
          </a:prstGeom>
        </p:spPr>
      </p:pic>
    </p:spTree>
    <p:extLst>
      <p:ext uri="{BB962C8B-B14F-4D97-AF65-F5344CB8AC3E}">
        <p14:creationId xmlns:p14="http://schemas.microsoft.com/office/powerpoint/2010/main" val="40203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369"/>
            <a:ext cx="10131425" cy="962526"/>
          </a:xfrm>
        </p:spPr>
        <p:txBody>
          <a:bodyPr>
            <a:normAutofit/>
          </a:bodyPr>
          <a:lstStyle/>
          <a:p>
            <a:pPr algn="ctr"/>
            <a:r>
              <a:rPr lang="en-US" sz="4800" dirty="0">
                <a:latin typeface="+mn-lt"/>
                <a:ea typeface="Calibri" panose="020F0502020204030204" pitchFamily="34" charset="0"/>
                <a:cs typeface="Times New Roman" panose="02020603050405020304" pitchFamily="18" charset="0"/>
              </a:rPr>
              <a:t>Heart Agreements</a:t>
            </a:r>
            <a:endParaRPr lang="en-US" sz="4800" dirty="0">
              <a:latin typeface="+mn-lt"/>
            </a:endParaRPr>
          </a:p>
        </p:txBody>
      </p:sp>
      <p:sp>
        <p:nvSpPr>
          <p:cNvPr id="3" name="Content Placeholder 2"/>
          <p:cNvSpPr>
            <a:spLocks noGrp="1"/>
          </p:cNvSpPr>
          <p:nvPr>
            <p:ph idx="1"/>
          </p:nvPr>
        </p:nvSpPr>
        <p:spPr>
          <a:xfrm>
            <a:off x="685801" y="1724526"/>
            <a:ext cx="10131425" cy="4740441"/>
          </a:xfrm>
        </p:spPr>
        <p:txBody>
          <a:bodyPr/>
          <a:lstStyle/>
          <a:p>
            <a:r>
              <a:rPr lang="en-US" sz="2800" b="1" dirty="0"/>
              <a:t>Purpose:</a:t>
            </a:r>
            <a:r>
              <a:rPr lang="en-US" sz="2800" dirty="0"/>
              <a:t> To create a safe, healthy environment for an authentic sharing experience</a:t>
            </a:r>
          </a:p>
          <a:p>
            <a:r>
              <a:rPr lang="en-US" sz="2800" b="1" dirty="0"/>
              <a:t>Confidentiality:</a:t>
            </a:r>
            <a:r>
              <a:rPr lang="en-US" sz="2800" dirty="0"/>
              <a:t> Everything shared by group members is confidential - not to be shared outside the group. </a:t>
            </a:r>
          </a:p>
          <a:p>
            <a:r>
              <a:rPr lang="en-US" sz="2800" b="1" dirty="0"/>
              <a:t>Acceptance &amp; Compassion:</a:t>
            </a:r>
            <a:r>
              <a:rPr lang="en-US" sz="2800" dirty="0"/>
              <a:t> We accept, acknowledge and show compassion for others even if we disagree with their actions or beliefs. We acknowledge others’ ability to figure out their own lives and accept where they are without judgment.</a:t>
            </a:r>
          </a:p>
          <a:p>
            <a:endParaRPr lang="en-US" dirty="0"/>
          </a:p>
        </p:txBody>
      </p:sp>
    </p:spTree>
    <p:extLst>
      <p:ext uri="{BB962C8B-B14F-4D97-AF65-F5344CB8AC3E}">
        <p14:creationId xmlns:p14="http://schemas.microsoft.com/office/powerpoint/2010/main" val="399858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8264" y="1097280"/>
            <a:ext cx="6931152" cy="5262979"/>
          </a:xfrm>
          <a:prstGeom prst="rect">
            <a:avLst/>
          </a:prstGeom>
          <a:noFill/>
        </p:spPr>
        <p:txBody>
          <a:bodyPr wrap="square" rtlCol="0">
            <a:spAutoFit/>
          </a:bodyPr>
          <a:lstStyle/>
          <a:p>
            <a:pPr algn="r"/>
            <a:r>
              <a:rPr lang="en-US" sz="2400" dirty="0"/>
              <a:t>The basic ONE in the process of manifestation becomes “I AM.” </a:t>
            </a:r>
          </a:p>
          <a:p>
            <a:pPr algn="r"/>
            <a:r>
              <a:rPr lang="en-US" sz="2400" dirty="0"/>
              <a:t>I AM is simply being in the process of being you. </a:t>
            </a:r>
          </a:p>
          <a:p>
            <a:pPr algn="r"/>
            <a:r>
              <a:rPr lang="en-US" sz="2400" dirty="0"/>
              <a:t>Thus, it is significant that the first commandment begins with “I am the Lord your God.” This means that “I AM is the Lord of your being.” Only you can say “I AM.” It is your true identity. It is the Presence of God in you, being you.</a:t>
            </a:r>
          </a:p>
          <a:p>
            <a:pPr algn="r"/>
            <a:endParaRPr lang="en-US" sz="2400" dirty="0"/>
          </a:p>
          <a:p>
            <a:pPr algn="r"/>
            <a:r>
              <a:rPr lang="en-US" sz="2400" dirty="0"/>
              <a:t>The key to Moses’ law was the “I AM.” In the centuries later, the key to understanding Jesus’ teaching is the same “I AM.” He said that he did not intend to destroy the law but to fulfill it, but he made it very clear that he intended to break the code.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378" y="1645920"/>
            <a:ext cx="3776472" cy="3776472"/>
          </a:xfrm>
          <a:prstGeom prst="rect">
            <a:avLst/>
          </a:prstGeom>
        </p:spPr>
      </p:pic>
    </p:spTree>
    <p:extLst>
      <p:ext uri="{BB962C8B-B14F-4D97-AF65-F5344CB8AC3E}">
        <p14:creationId xmlns:p14="http://schemas.microsoft.com/office/powerpoint/2010/main" val="16174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the truth shall make you free </a:t>
            </a:r>
          </a:p>
        </p:txBody>
      </p:sp>
      <p:sp>
        <p:nvSpPr>
          <p:cNvPr id="3" name="Content Placeholder 2"/>
          <p:cNvSpPr>
            <a:spLocks noGrp="1"/>
          </p:cNvSpPr>
          <p:nvPr>
            <p:ph idx="1"/>
          </p:nvPr>
        </p:nvSpPr>
        <p:spPr/>
        <p:txBody>
          <a:bodyPr/>
          <a:lstStyle/>
          <a:p>
            <a:r>
              <a:rPr lang="en-US" sz="2400" dirty="0"/>
              <a:t>Jesus was saying that there is no hope for humanity unless we believe that “I am God.” </a:t>
            </a:r>
            <a:br>
              <a:rPr lang="en-US" sz="2400" dirty="0"/>
            </a:br>
            <a:r>
              <a:rPr lang="en-US" sz="2400" dirty="0"/>
              <a:t>Actually, He was saying, “Unless you get this conviction of the basic ONE,</a:t>
            </a:r>
          </a:p>
          <a:p>
            <a:r>
              <a:rPr lang="en-US" sz="2400" dirty="0"/>
              <a:t>Jesus whole mission was to help us to know of our own divinity, and to make of himself an example of the “I AM” coming to full personal expression in us. </a:t>
            </a:r>
          </a:p>
          <a:p>
            <a:pPr marL="0" indent="0">
              <a:buNone/>
            </a:pPr>
            <a:endParaRPr lang="en-US" dirty="0"/>
          </a:p>
          <a:p>
            <a:pPr marL="0" indent="0" algn="ctr">
              <a:buNone/>
            </a:pPr>
            <a:r>
              <a:rPr lang="en-US" sz="2400" dirty="0">
                <a:solidFill>
                  <a:srgbClr val="FF0000"/>
                </a:solidFill>
              </a:rPr>
              <a:t>Ye shall know the truth, and the truth shall make you free (Jn. ‪8:32‬ ASV).</a:t>
            </a:r>
          </a:p>
          <a:p>
            <a:endParaRPr lang="en-US" dirty="0"/>
          </a:p>
        </p:txBody>
      </p:sp>
    </p:spTree>
    <p:extLst>
      <p:ext uri="{BB962C8B-B14F-4D97-AF65-F5344CB8AC3E}">
        <p14:creationId xmlns:p14="http://schemas.microsoft.com/office/powerpoint/2010/main" val="30608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28" y="546271"/>
            <a:ext cx="2121408" cy="651594"/>
          </a:xfrm>
        </p:spPr>
        <p:txBody>
          <a:bodyPr/>
          <a:lstStyle/>
          <a:p>
            <a:r>
              <a:rPr lang="en-US" dirty="0"/>
              <a:t>Principle</a:t>
            </a:r>
          </a:p>
        </p:txBody>
      </p:sp>
      <p:sp>
        <p:nvSpPr>
          <p:cNvPr id="3" name="Content Placeholder 2"/>
          <p:cNvSpPr>
            <a:spLocks noGrp="1"/>
          </p:cNvSpPr>
          <p:nvPr>
            <p:ph idx="1"/>
          </p:nvPr>
        </p:nvSpPr>
        <p:spPr>
          <a:xfrm>
            <a:off x="685801" y="1554481"/>
            <a:ext cx="10131425" cy="4236720"/>
          </a:xfrm>
        </p:spPr>
        <p:txBody>
          <a:bodyPr>
            <a:normAutofit/>
          </a:bodyPr>
          <a:lstStyle/>
          <a:p>
            <a:r>
              <a:rPr lang="en-US" sz="2400" dirty="0"/>
              <a:t>This is not to minimize the problems of life, but rather to maximize the power of the principle. It is simply a changing mental aberration, a concealment of the basic good.</a:t>
            </a:r>
          </a:p>
          <a:p>
            <a:r>
              <a:rPr lang="en-US" sz="2400" dirty="0"/>
              <a:t>Note how, when Jesus stood at the tomb of Lazarus, He prayed the prayer of ONENESS. He did not give in to appearances and say, “I am sorry folks, it is too late!” He did not plead with God to work a miracle. He simply “lifted up his eyes” to turn from the appearance, and returned in consciousness to the principle, “I am the resurrection and the life.” This was to state the principle, to know the Truth, and to affirm oneness with the ONE, because they are principle.</a:t>
            </a:r>
          </a:p>
          <a:p>
            <a:endParaRPr lang="en-US" dirty="0"/>
          </a:p>
        </p:txBody>
      </p:sp>
    </p:spTree>
    <p:extLst>
      <p:ext uri="{BB962C8B-B14F-4D97-AF65-F5344CB8AC3E}">
        <p14:creationId xmlns:p14="http://schemas.microsoft.com/office/powerpoint/2010/main" val="395721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3" y="310897"/>
            <a:ext cx="6044183" cy="6620256"/>
          </a:xfrm>
        </p:spPr>
        <p:txBody>
          <a:bodyPr>
            <a:normAutofit/>
          </a:bodyPr>
          <a:lstStyle/>
          <a:p>
            <a:r>
              <a:rPr lang="en-US" sz="2400" dirty="0"/>
              <a:t>It was Jesus’ great discovery: the divinity of humanity. It was the direction of Moses’ work to lay the foundation of the move from personality to principle. This is what the Ten Commandments are all about.</a:t>
            </a:r>
          </a:p>
          <a:p>
            <a:r>
              <a:rPr lang="en-US" sz="2400" dirty="0"/>
              <a:t>In our quest for Truth we are dealing with personal growth and self-realization. It is not a matter of trying to get into God or to get God into us. Rather, it is “be still, and know that I am God.”</a:t>
            </a:r>
          </a:p>
          <a:p>
            <a:r>
              <a:rPr lang="en-US" sz="2400" dirty="0"/>
              <a:t>Jesus said: “It is your Father’s good pleasure to give you the kingdom” (Lk. ‪12:32‬).</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26" y="487892"/>
            <a:ext cx="4426978" cy="5788274"/>
          </a:xfrm>
          <a:prstGeom prst="rect">
            <a:avLst/>
          </a:prstGeom>
        </p:spPr>
      </p:pic>
    </p:spTree>
    <p:extLst>
      <p:ext uri="{BB962C8B-B14F-4D97-AF65-F5344CB8AC3E}">
        <p14:creationId xmlns:p14="http://schemas.microsoft.com/office/powerpoint/2010/main" val="228092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7273" y="792480"/>
            <a:ext cx="5367528" cy="1456267"/>
          </a:xfrm>
        </p:spPr>
        <p:txBody>
          <a:bodyPr>
            <a:normAutofit fontScale="90000"/>
          </a:bodyPr>
          <a:lstStyle/>
          <a:p>
            <a:pPr algn="r"/>
            <a:r>
              <a:rPr lang="en-US" dirty="0"/>
              <a:t>It is, not was or will be or </a:t>
            </a:r>
            <a:br>
              <a:rPr lang="en-US" dirty="0"/>
            </a:br>
            <a:r>
              <a:rPr lang="en-US" dirty="0"/>
              <a:t>“dear Lord let there be.”</a:t>
            </a:r>
          </a:p>
        </p:txBody>
      </p:sp>
      <p:sp>
        <p:nvSpPr>
          <p:cNvPr id="3" name="Content Placeholder 2"/>
          <p:cNvSpPr>
            <a:spLocks noGrp="1"/>
          </p:cNvSpPr>
          <p:nvPr>
            <p:ph idx="1"/>
          </p:nvPr>
        </p:nvSpPr>
        <p:spPr>
          <a:xfrm>
            <a:off x="5861304" y="2562691"/>
            <a:ext cx="5879466" cy="3649133"/>
          </a:xfrm>
        </p:spPr>
        <p:txBody>
          <a:bodyPr/>
          <a:lstStyle/>
          <a:p>
            <a:r>
              <a:rPr lang="en-US" sz="2400" dirty="0"/>
              <a:t>When we break with that concept, actually break the first commandment and then we know that God is not a person to approach in servility, but a principle and process to express in expanded consciousness. Pray from the consciousness of God. </a:t>
            </a:r>
          </a:p>
          <a:p>
            <a:r>
              <a:rPr lang="en-US" sz="2400" dirty="0"/>
              <a:t>We worship God most effectively through the awareness.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48" y="1616202"/>
            <a:ext cx="5416296" cy="4062222"/>
          </a:xfrm>
          <a:prstGeom prst="rect">
            <a:avLst/>
          </a:prstGeom>
        </p:spPr>
      </p:pic>
    </p:spTree>
    <p:extLst>
      <p:ext uri="{BB962C8B-B14F-4D97-AF65-F5344CB8AC3E}">
        <p14:creationId xmlns:p14="http://schemas.microsoft.com/office/powerpoint/2010/main" val="39842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creative worth-ship – </a:t>
            </a:r>
            <a:br>
              <a:rPr lang="en-US" dirty="0"/>
            </a:br>
            <a:r>
              <a:rPr lang="en-US" dirty="0"/>
              <a:t>“I celebrate myself.”</a:t>
            </a:r>
          </a:p>
        </p:txBody>
      </p:sp>
      <p:sp>
        <p:nvSpPr>
          <p:cNvPr id="3" name="Content Placeholder 2"/>
          <p:cNvSpPr>
            <a:spLocks noGrp="1"/>
          </p:cNvSpPr>
          <p:nvPr>
            <p:ph idx="1"/>
          </p:nvPr>
        </p:nvSpPr>
        <p:spPr>
          <a:xfrm>
            <a:off x="685801" y="2142067"/>
            <a:ext cx="10131425" cy="875453"/>
          </a:xfrm>
        </p:spPr>
        <p:txBody>
          <a:bodyPr>
            <a:normAutofit/>
          </a:bodyPr>
          <a:lstStyle/>
          <a:p>
            <a:r>
              <a:rPr lang="en-US" sz="2400" dirty="0"/>
              <a:t>Break it down every day into an awareness of “The One,” and make a daily commitment to live in that consciousness.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3093720"/>
            <a:ext cx="5404994" cy="3480816"/>
          </a:xfrm>
          <a:prstGeom prst="rect">
            <a:avLst/>
          </a:prstGeom>
        </p:spPr>
      </p:pic>
      <p:sp>
        <p:nvSpPr>
          <p:cNvPr id="5" name="TextBox 4"/>
          <p:cNvSpPr txBox="1"/>
          <p:nvPr/>
        </p:nvSpPr>
        <p:spPr>
          <a:xfrm>
            <a:off x="6135624" y="3895344"/>
            <a:ext cx="5093208" cy="830997"/>
          </a:xfrm>
          <a:prstGeom prst="rect">
            <a:avLst/>
          </a:prstGeom>
          <a:noFill/>
        </p:spPr>
        <p:txBody>
          <a:bodyPr wrap="square" rtlCol="0">
            <a:spAutoFit/>
          </a:bodyPr>
          <a:lstStyle/>
          <a:p>
            <a:r>
              <a:rPr lang="en-US" sz="2400" dirty="0"/>
              <a:t>Practice realizing your connection to “I Am” during your meditation</a:t>
            </a:r>
          </a:p>
        </p:txBody>
      </p:sp>
    </p:spTree>
    <p:extLst>
      <p:ext uri="{BB962C8B-B14F-4D97-AF65-F5344CB8AC3E}">
        <p14:creationId xmlns:p14="http://schemas.microsoft.com/office/powerpoint/2010/main" val="40553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089" y="589665"/>
            <a:ext cx="2600066" cy="1628632"/>
          </a:xfrm>
        </p:spPr>
        <p:txBody>
          <a:bodyPr/>
          <a:lstStyle/>
          <a:p>
            <a:r>
              <a:rPr lang="en-US" sz="4800" dirty="0"/>
              <a:t>Ideation</a:t>
            </a:r>
            <a:endParaRPr lang="en-US" dirty="0"/>
          </a:p>
        </p:txBody>
      </p:sp>
      <p:sp>
        <p:nvSpPr>
          <p:cNvPr id="8" name="TextBox 7"/>
          <p:cNvSpPr txBox="1"/>
          <p:nvPr/>
        </p:nvSpPr>
        <p:spPr>
          <a:xfrm rot="10800000" flipH="1" flipV="1">
            <a:off x="3016155" y="434485"/>
            <a:ext cx="8799879" cy="1938992"/>
          </a:xfrm>
          <a:prstGeom prst="rect">
            <a:avLst/>
          </a:prstGeom>
          <a:noFill/>
        </p:spPr>
        <p:txBody>
          <a:bodyPr wrap="square" rtlCol="0">
            <a:spAutoFit/>
          </a:bodyPr>
          <a:lstStyle/>
          <a:p>
            <a:r>
              <a:rPr lang="en-US" sz="2400" i="1" dirty="0"/>
              <a:t>Ideation is the creative process of generating, developing, and communicating new ideas, where an idea is understood as a basic element of thought that can be either visual, concrete, or abstract.[1] Ideation comprises all stages of a thought cycle, from innovation, to development, to actualization…</a:t>
            </a:r>
          </a:p>
        </p:txBody>
      </p:sp>
      <p:sp>
        <p:nvSpPr>
          <p:cNvPr id="2" name="Content Placeholder 1">
            <a:extLst>
              <a:ext uri="{FF2B5EF4-FFF2-40B4-BE49-F238E27FC236}">
                <a16:creationId xmlns:a16="http://schemas.microsoft.com/office/drawing/2014/main" id="{F531C07B-3ADA-4EC0-8B3C-38F25CF14A3A}"/>
              </a:ext>
            </a:extLst>
          </p:cNvPr>
          <p:cNvSpPr>
            <a:spLocks noGrp="1"/>
          </p:cNvSpPr>
          <p:nvPr>
            <p:ph idx="1"/>
          </p:nvPr>
        </p:nvSpPr>
        <p:spPr>
          <a:xfrm>
            <a:off x="3016155" y="2528659"/>
            <a:ext cx="7801071" cy="3262541"/>
          </a:xfrm>
        </p:spPr>
        <p:txBody>
          <a:bodyPr/>
          <a:lstStyle/>
          <a:p>
            <a:endParaRPr lang="en-US" dirty="0"/>
          </a:p>
        </p:txBody>
      </p:sp>
    </p:spTree>
    <p:extLst>
      <p:ext uri="{BB962C8B-B14F-4D97-AF65-F5344CB8AC3E}">
        <p14:creationId xmlns:p14="http://schemas.microsoft.com/office/powerpoint/2010/main" val="325286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8414" y="508529"/>
            <a:ext cx="8648586" cy="4248807"/>
          </a:xfrm>
        </p:spPr>
      </p:pic>
      <p:sp>
        <p:nvSpPr>
          <p:cNvPr id="2" name="TextBox 1"/>
          <p:cNvSpPr txBox="1"/>
          <p:nvPr/>
        </p:nvSpPr>
        <p:spPr>
          <a:xfrm>
            <a:off x="1307592" y="5184648"/>
            <a:ext cx="9838944" cy="830997"/>
          </a:xfrm>
          <a:prstGeom prst="rect">
            <a:avLst/>
          </a:prstGeom>
          <a:noFill/>
        </p:spPr>
        <p:txBody>
          <a:bodyPr wrap="square" rtlCol="0">
            <a:spAutoFit/>
          </a:bodyPr>
          <a:lstStyle/>
          <a:p>
            <a:pPr algn="ctr"/>
            <a:r>
              <a:rPr lang="en-US" sz="2400" dirty="0"/>
              <a:t>Your Love Offerings Are Appreciated And Support Classes And Events At</a:t>
            </a:r>
            <a:br>
              <a:rPr lang="en-US" sz="2400" dirty="0"/>
            </a:br>
            <a:r>
              <a:rPr lang="en-US" sz="2400" dirty="0"/>
              <a:t>UNITY OF MELBOURNE – A POSITIVE PATH FOR SPIRITUAL LIVING!</a:t>
            </a:r>
          </a:p>
        </p:txBody>
      </p:sp>
    </p:spTree>
    <p:extLst>
      <p:ext uri="{BB962C8B-B14F-4D97-AF65-F5344CB8AC3E}">
        <p14:creationId xmlns:p14="http://schemas.microsoft.com/office/powerpoint/2010/main" val="2126098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487" y="609429"/>
            <a:ext cx="8801822" cy="930837"/>
          </a:xfrm>
        </p:spPr>
        <p:txBody>
          <a:bodyPr/>
          <a:lstStyle/>
          <a:p>
            <a:pPr algn="ctr"/>
            <a:r>
              <a:rPr lang="en-US" dirty="0"/>
              <a:t>Closing Prayer / Next </a:t>
            </a:r>
            <a:r>
              <a:rPr lang="en-US" dirty="0" err="1"/>
              <a:t>Week’S</a:t>
            </a:r>
            <a:r>
              <a:rPr lang="en-US" dirty="0"/>
              <a:t> Assignment</a:t>
            </a:r>
          </a:p>
        </p:txBody>
      </p:sp>
      <p:sp>
        <p:nvSpPr>
          <p:cNvPr id="3" name="Content Placeholder 2"/>
          <p:cNvSpPr>
            <a:spLocks noGrp="1"/>
          </p:cNvSpPr>
          <p:nvPr/>
        </p:nvSpPr>
        <p:spPr>
          <a:xfrm>
            <a:off x="1022686" y="1540266"/>
            <a:ext cx="10131425" cy="3649133"/>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38936085"/>
              </p:ext>
            </p:extLst>
          </p:nvPr>
        </p:nvGraphicFramePr>
        <p:xfrm>
          <a:off x="808522" y="5240912"/>
          <a:ext cx="10131425" cy="521843"/>
        </p:xfrm>
        <a:graphic>
          <a:graphicData uri="http://schemas.openxmlformats.org/drawingml/2006/table">
            <a:tbl>
              <a:tblPr/>
              <a:tblGrid>
                <a:gridCol w="10131425">
                  <a:extLst>
                    <a:ext uri="{9D8B030D-6E8A-4147-A177-3AD203B41FA5}">
                      <a16:colId xmlns:a16="http://schemas.microsoft.com/office/drawing/2014/main" val="4168012501"/>
                    </a:ext>
                  </a:extLst>
                </a:gridCol>
              </a:tblGrid>
              <a:tr h="0">
                <a:tc>
                  <a:txBody>
                    <a:bodyPr/>
                    <a:lstStyle/>
                    <a:p>
                      <a:pPr marL="0" marR="0" algn="ctr">
                        <a:lnSpc>
                          <a:spcPct val="107000"/>
                        </a:lnSpc>
                        <a:spcBef>
                          <a:spcPts val="0"/>
                        </a:spcBef>
                        <a:spcAft>
                          <a:spcPts val="0"/>
                        </a:spcAft>
                      </a:pPr>
                      <a:r>
                        <a:rPr lang="en-US" sz="32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For next week Commandments 2 &amp; 3 Pgs. 29-55 </a:t>
                      </a:r>
                    </a:p>
                  </a:txBody>
                  <a:tcPr marL="114300" marR="114300" marT="0" marB="0">
                    <a:lnL>
                      <a:noFill/>
                    </a:lnL>
                    <a:lnR>
                      <a:noFill/>
                    </a:lnR>
                    <a:lnT>
                      <a:noFill/>
                    </a:lnT>
                    <a:lnB>
                      <a:noFill/>
                    </a:lnB>
                  </a:tcPr>
                </a:tc>
                <a:extLst>
                  <a:ext uri="{0D108BD9-81ED-4DB2-BD59-A6C34878D82A}">
                    <a16:rowId xmlns:a16="http://schemas.microsoft.com/office/drawing/2014/main" val="3492429894"/>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456" y="1766210"/>
            <a:ext cx="3086862" cy="312610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099" y="1766210"/>
            <a:ext cx="3230246" cy="3106287"/>
          </a:xfrm>
          <a:prstGeom prst="rect">
            <a:avLst/>
          </a:prstGeom>
        </p:spPr>
      </p:pic>
    </p:spTree>
    <p:extLst>
      <p:ext uri="{BB962C8B-B14F-4D97-AF65-F5344CB8AC3E}">
        <p14:creationId xmlns:p14="http://schemas.microsoft.com/office/powerpoint/2010/main" val="139926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0" y="689811"/>
            <a:ext cx="10131425" cy="561474"/>
          </a:xfrm>
        </p:spPr>
        <p:txBody>
          <a:bodyPr>
            <a:normAutofit fontScale="90000"/>
          </a:bodyPr>
          <a:lstStyle/>
          <a:p>
            <a:pPr algn="ctr"/>
            <a:r>
              <a:rPr lang="en-US" sz="3200" dirty="0">
                <a:solidFill>
                  <a:prstClr val="white"/>
                </a:solidFill>
                <a:latin typeface="Calibri" panose="020F0502020204030204"/>
                <a:ea typeface="Calibri" panose="020F0502020204030204" pitchFamily="34" charset="0"/>
                <a:cs typeface="Times New Roman" panose="02020603050405020304" pitchFamily="18" charset="0"/>
              </a:rPr>
              <a:t>Heart Agreements, continued</a:t>
            </a:r>
            <a:endParaRPr lang="en-US" sz="3200" dirty="0"/>
          </a:p>
        </p:txBody>
      </p:sp>
      <p:sp>
        <p:nvSpPr>
          <p:cNvPr id="3" name="Content Placeholder 2"/>
          <p:cNvSpPr>
            <a:spLocks noGrp="1"/>
          </p:cNvSpPr>
          <p:nvPr>
            <p:ph idx="1"/>
          </p:nvPr>
        </p:nvSpPr>
        <p:spPr>
          <a:xfrm>
            <a:off x="685801" y="1251285"/>
            <a:ext cx="10131425" cy="5229726"/>
          </a:xfrm>
        </p:spPr>
        <p:txBody>
          <a:bodyPr>
            <a:noAutofit/>
          </a:bodyPr>
          <a:lstStyle/>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Commitment:</a:t>
            </a:r>
            <a:r>
              <a:rPr lang="en-US" sz="2400" dirty="0">
                <a:latin typeface="Cambria" panose="02040503050406030204" pitchFamily="18" charset="0"/>
                <a:ea typeface="Calibri" panose="020F0502020204030204" pitchFamily="34" charset="0"/>
                <a:cs typeface="Times New Roman" panose="02020603050405020304" pitchFamily="18" charset="0"/>
              </a:rPr>
              <a:t> We commit fully to the group process experience. To do this -We commit to connecting with our facilitator if it is necessary to miss a session, it is nice for me to know who is going to come.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Respect:</a:t>
            </a:r>
            <a:r>
              <a:rPr lang="en-US" sz="2400" dirty="0">
                <a:latin typeface="Cambria" panose="02040503050406030204" pitchFamily="18" charset="0"/>
                <a:ea typeface="Calibri" panose="020F0502020204030204" pitchFamily="34" charset="0"/>
                <a:cs typeface="Times New Roman" panose="02020603050405020304" pitchFamily="18" charset="0"/>
              </a:rPr>
              <a:t> We respect others as people and their right to determine their own best action. We are mindful to avoid interrupting, minimizing, critical or judgmental statements, advice giving or fixing.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Truth &amp; Integrity:</a:t>
            </a:r>
            <a:r>
              <a:rPr lang="en-US" sz="2400" dirty="0">
                <a:latin typeface="Cambria" panose="02040503050406030204" pitchFamily="18" charset="0"/>
                <a:ea typeface="Calibri" panose="020F0502020204030204" pitchFamily="34" charset="0"/>
                <a:cs typeface="Times New Roman" panose="02020603050405020304" pitchFamily="18" charset="0"/>
              </a:rPr>
              <a:t> We encourage and support each other in honesty – authentically expressing who we are. This is an inherent risk and only can occur in a safe and respectful environment.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51372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990" y="689811"/>
            <a:ext cx="10131425" cy="561474"/>
          </a:xfrm>
        </p:spPr>
        <p:txBody>
          <a:bodyPr>
            <a:normAutofit fontScale="90000"/>
          </a:bodyPr>
          <a:lstStyle/>
          <a:p>
            <a:pPr algn="ctr"/>
            <a:r>
              <a:rPr lang="en-US" sz="3200" dirty="0">
                <a:solidFill>
                  <a:prstClr val="white"/>
                </a:solidFill>
                <a:latin typeface="Calibri" panose="020F0502020204030204"/>
                <a:ea typeface="Calibri" panose="020F0502020204030204" pitchFamily="34" charset="0"/>
                <a:cs typeface="Times New Roman" panose="02020603050405020304" pitchFamily="18" charset="0"/>
              </a:rPr>
              <a:t>Heart Agreements, continued</a:t>
            </a:r>
            <a:endParaRPr lang="en-US" sz="3200" dirty="0"/>
          </a:p>
        </p:txBody>
      </p:sp>
      <p:sp>
        <p:nvSpPr>
          <p:cNvPr id="3" name="Content Placeholder 2"/>
          <p:cNvSpPr>
            <a:spLocks noGrp="1"/>
          </p:cNvSpPr>
          <p:nvPr>
            <p:ph idx="1"/>
          </p:nvPr>
        </p:nvSpPr>
        <p:spPr>
          <a:xfrm>
            <a:off x="685801" y="1251285"/>
            <a:ext cx="10131425" cy="5229726"/>
          </a:xfrm>
        </p:spPr>
        <p:txBody>
          <a:bodyPr>
            <a:noAutofit/>
          </a:bodyPr>
          <a:lstStyle/>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Direct Communication:</a:t>
            </a:r>
            <a:r>
              <a:rPr lang="en-US" sz="2400" dirty="0">
                <a:latin typeface="Cambria" panose="02040503050406030204" pitchFamily="18" charset="0"/>
                <a:ea typeface="Calibri" panose="020F0502020204030204" pitchFamily="34" charset="0"/>
                <a:cs typeface="Times New Roman" panose="02020603050405020304" pitchFamily="18" charset="0"/>
              </a:rPr>
              <a:t> We communicate directly and honestly with a pure heart and intention for healthy supportive relationships within our community. We address conflicts directly and immediately.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Participation:</a:t>
            </a:r>
            <a:r>
              <a:rPr lang="en-US" sz="2400" dirty="0">
                <a:latin typeface="Cambria" panose="02040503050406030204" pitchFamily="18" charset="0"/>
                <a:ea typeface="Calibri" panose="020F0502020204030204" pitchFamily="34" charset="0"/>
                <a:cs typeface="Times New Roman" panose="02020603050405020304" pitchFamily="18" charset="0"/>
              </a:rPr>
              <a:t> We actively participate knowing our perspective and wisdom is vital to the growth of fellow members and ourselves. We know our absence diminishes the energy, connected experience and sense of sacred space for growth, we as a group know that life is happening to.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Mindful of Time:</a:t>
            </a:r>
            <a:r>
              <a:rPr lang="en-US" sz="2400" dirty="0">
                <a:latin typeface="Cambria" panose="02040503050406030204" pitchFamily="18" charset="0"/>
                <a:ea typeface="Calibri" panose="020F0502020204030204" pitchFamily="34" charset="0"/>
                <a:cs typeface="Times New Roman" panose="02020603050405020304" pitchFamily="18" charset="0"/>
              </a:rPr>
              <a:t> Since our time together is valuable. We are mindful to stay on topic and not monopolize the group’s time, allowing a balance between sharing and soaking in the wisdom of others.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168038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94084"/>
          </a:xfrm>
        </p:spPr>
        <p:txBody>
          <a:bodyPr/>
          <a:lstStyle/>
          <a:p>
            <a:pPr algn="ctr"/>
            <a:r>
              <a:rPr lang="en-US" dirty="0">
                <a:solidFill>
                  <a:prstClr val="white"/>
                </a:solidFill>
                <a:latin typeface="Calibri" panose="020F0502020204030204"/>
                <a:ea typeface="Calibri" panose="020F0502020204030204" pitchFamily="34" charset="0"/>
                <a:cs typeface="Times New Roman" panose="02020603050405020304" pitchFamily="18" charset="0"/>
              </a:rPr>
              <a:t>Heart Agreements, continued</a:t>
            </a:r>
            <a:endParaRPr lang="en-US" dirty="0"/>
          </a:p>
        </p:txBody>
      </p:sp>
      <p:sp>
        <p:nvSpPr>
          <p:cNvPr id="3" name="Content Placeholder 2"/>
          <p:cNvSpPr>
            <a:spLocks noGrp="1"/>
          </p:cNvSpPr>
          <p:nvPr>
            <p:ph idx="1"/>
          </p:nvPr>
        </p:nvSpPr>
        <p:spPr>
          <a:xfrm>
            <a:off x="685801" y="1403685"/>
            <a:ext cx="10131425" cy="4387515"/>
          </a:xfrm>
        </p:spPr>
        <p:txBody>
          <a:bodyPr/>
          <a:lstStyle/>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Positive Environment:</a:t>
            </a:r>
            <a:r>
              <a:rPr lang="en-US" sz="2400" dirty="0">
                <a:latin typeface="Cambria" panose="02040503050406030204" pitchFamily="18" charset="0"/>
                <a:ea typeface="Calibri" panose="020F0502020204030204" pitchFamily="34" charset="0"/>
                <a:cs typeface="Times New Roman" panose="02020603050405020304" pitchFamily="18" charset="0"/>
              </a:rPr>
              <a:t> We generate positive energy to create an environment conducive for spiritual growth by being mindful to avoid complaining, gossip, criticism, or judgment. We gently but firmly remind others of our commitment to these agreements.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15000"/>
              </a:lnSpc>
            </a:pPr>
            <a:r>
              <a:rPr lang="en-US" sz="2400" b="1" dirty="0">
                <a:latin typeface="Cambria" panose="02040503050406030204" pitchFamily="18" charset="0"/>
                <a:ea typeface="Calibri" panose="020F0502020204030204" pitchFamily="34" charset="0"/>
                <a:cs typeface="Times New Roman" panose="02020603050405020304" pitchFamily="18" charset="0"/>
              </a:rPr>
              <a:t>Love Offering:</a:t>
            </a:r>
            <a:r>
              <a:rPr lang="en-US" sz="2400" dirty="0">
                <a:latin typeface="Cambria" panose="02040503050406030204" pitchFamily="18" charset="0"/>
                <a:ea typeface="Calibri" panose="020F0502020204030204" pitchFamily="34" charset="0"/>
                <a:cs typeface="Times New Roman" panose="02020603050405020304" pitchFamily="18" charset="0"/>
              </a:rPr>
              <a:t> We recognize and appreciate the value of Unity of Melbourne and this program in our individual spiritual growth and development as a community. We support the sustainability of our community with our love offerings.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15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11515" y="1892968"/>
            <a:ext cx="5336841" cy="824384"/>
          </a:xfrm>
        </p:spPr>
        <p:txBody>
          <a:bodyPr>
            <a:normAutofit fontScale="90000"/>
          </a:bodyPr>
          <a:lstStyle/>
          <a:p>
            <a:r>
              <a:rPr lang="en-US" dirty="0"/>
              <a:t>Topics and Themes</a:t>
            </a:r>
          </a:p>
        </p:txBody>
      </p:sp>
      <p:sp>
        <p:nvSpPr>
          <p:cNvPr id="3" name="Subtitle 2"/>
          <p:cNvSpPr>
            <a:spLocks noGrp="1"/>
          </p:cNvSpPr>
          <p:nvPr>
            <p:ph type="subTitle" idx="1"/>
          </p:nvPr>
        </p:nvSpPr>
        <p:spPr>
          <a:xfrm>
            <a:off x="6448927" y="3184359"/>
            <a:ext cx="4983914" cy="2294020"/>
          </a:xfrm>
        </p:spPr>
        <p:txBody>
          <a:bodyPr>
            <a:normAutofit/>
          </a:bodyPr>
          <a:lstStyle/>
          <a:p>
            <a:pPr marL="285750" indent="-285750" algn="l">
              <a:buFont typeface="Arial" panose="020B0604020202020204" pitchFamily="34" charset="0"/>
              <a:buChar char="•"/>
            </a:pPr>
            <a:r>
              <a:rPr lang="en-US" dirty="0"/>
              <a:t>Introductions and Overview	</a:t>
            </a:r>
          </a:p>
          <a:p>
            <a:pPr marL="285750" indent="-285750" algn="l">
              <a:buFont typeface="Arial" panose="020B0604020202020204" pitchFamily="34" charset="0"/>
              <a:buChar char="•"/>
            </a:pPr>
            <a:r>
              <a:rPr lang="en-US" dirty="0"/>
              <a:t>Forming a learning community	</a:t>
            </a:r>
          </a:p>
          <a:p>
            <a:pPr marL="285750" indent="-285750" algn="l">
              <a:buFont typeface="Arial" panose="020B0604020202020204" pitchFamily="34" charset="0"/>
              <a:buChar char="•"/>
            </a:pPr>
            <a:r>
              <a:rPr lang="en-US" dirty="0"/>
              <a:t>Book discussion summarizing &amp; finding </a:t>
            </a:r>
            <a:br>
              <a:rPr lang="en-US" dirty="0"/>
            </a:br>
            <a:r>
              <a:rPr lang="en-US" dirty="0"/>
              <a:t>value in the 1st Commandment	</a:t>
            </a:r>
          </a:p>
          <a:p>
            <a:pPr marL="285750" indent="-285750" algn="l">
              <a:buFont typeface="Arial" panose="020B0604020202020204" pitchFamily="34" charset="0"/>
              <a:buChar char="•"/>
            </a:pPr>
            <a:r>
              <a:rPr lang="en-US" dirty="0"/>
              <a:t>Activity: mind map </a:t>
            </a:r>
          </a:p>
          <a:p>
            <a:pPr marL="285750" indent="-285750" algn="l">
              <a:buFont typeface="Arial" panose="020B0604020202020204" pitchFamily="34" charset="0"/>
              <a:buChar char="•"/>
            </a:pPr>
            <a:r>
              <a:rPr lang="en-US" dirty="0"/>
              <a:t>Guided Meditation/Closing</a:t>
            </a:r>
          </a:p>
        </p:txBody>
      </p:sp>
      <p:pic>
        <p:nvPicPr>
          <p:cNvPr id="1026" name="Picture 2" descr="https://s-media-cache-ak0.pinimg.com/736x/1e/34/af/1e34af2b680d87266c152caa2582d8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39" y="2253917"/>
            <a:ext cx="505024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6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79" y="3115501"/>
            <a:ext cx="2522622" cy="529389"/>
          </a:xfrm>
        </p:spPr>
        <p:txBody>
          <a:bodyPr>
            <a:normAutofit fontScale="90000"/>
          </a:bodyPr>
          <a:lstStyle/>
          <a:p>
            <a:r>
              <a:rPr lang="en-US" dirty="0"/>
              <a:t>Meditation</a:t>
            </a:r>
          </a:p>
        </p:txBody>
      </p:sp>
      <p:sp>
        <p:nvSpPr>
          <p:cNvPr id="3" name="Content Placeholder 2">
            <a:extLst>
              <a:ext uri="{FF2B5EF4-FFF2-40B4-BE49-F238E27FC236}">
                <a16:creationId xmlns:a16="http://schemas.microsoft.com/office/drawing/2014/main" id="{A7F1D9AD-B410-4769-9A6E-6D932BD1215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95459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927" y="341573"/>
            <a:ext cx="10131425" cy="773353"/>
          </a:xfrm>
        </p:spPr>
        <p:txBody>
          <a:bodyPr>
            <a:noAutofit/>
          </a:bodyPr>
          <a:lstStyle/>
          <a:p>
            <a:pPr algn="ctr"/>
            <a:r>
              <a:rPr lang="en-US" sz="6000" dirty="0"/>
              <a:t>The Big 10!</a:t>
            </a:r>
          </a:p>
        </p:txBody>
      </p:sp>
      <p:sp>
        <p:nvSpPr>
          <p:cNvPr id="3" name="Content Placeholder 2"/>
          <p:cNvSpPr>
            <a:spLocks noGrp="1"/>
          </p:cNvSpPr>
          <p:nvPr>
            <p:ph idx="1"/>
          </p:nvPr>
        </p:nvSpPr>
        <p:spPr>
          <a:xfrm>
            <a:off x="472186" y="4267646"/>
            <a:ext cx="11004883" cy="1732101"/>
          </a:xfrm>
        </p:spPr>
        <p:txBody>
          <a:bodyPr>
            <a:normAutofit/>
          </a:bodyPr>
          <a:lstStyle/>
          <a:p>
            <a:r>
              <a:rPr lang="en-US" sz="2800" dirty="0"/>
              <a:t>According to Eric Butterworth, many people will say that while they don’t regularly attend church, or belong to any religious organization, they live deeply spiritual lives and live by the ten commandments.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2870" y="1272262"/>
            <a:ext cx="4193538" cy="2995384"/>
          </a:xfrm>
          <a:prstGeom prst="rect">
            <a:avLst/>
          </a:prstGeom>
        </p:spPr>
      </p:pic>
    </p:spTree>
    <p:extLst>
      <p:ext uri="{BB962C8B-B14F-4D97-AF65-F5344CB8AC3E}">
        <p14:creationId xmlns:p14="http://schemas.microsoft.com/office/powerpoint/2010/main" val="17357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1" y="710309"/>
            <a:ext cx="4996923" cy="576262"/>
          </a:xfrm>
        </p:spPr>
        <p:txBody>
          <a:bodyPr/>
          <a:lstStyle/>
          <a:p>
            <a:pPr algn="ctr"/>
            <a:r>
              <a:rPr lang="en-US" dirty="0"/>
              <a:t>The First Commandment</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1" y="1533936"/>
            <a:ext cx="4996923" cy="2538120"/>
          </a:xfrm>
        </p:spPr>
      </p:pic>
      <p:sp>
        <p:nvSpPr>
          <p:cNvPr id="7" name="Text Placeholder 6"/>
          <p:cNvSpPr>
            <a:spLocks noGrp="1"/>
          </p:cNvSpPr>
          <p:nvPr>
            <p:ph type="body" sz="quarter" idx="3"/>
          </p:nvPr>
        </p:nvSpPr>
        <p:spPr>
          <a:xfrm>
            <a:off x="6104024" y="1533936"/>
            <a:ext cx="4722813" cy="576262"/>
          </a:xfrm>
        </p:spPr>
        <p:txBody>
          <a:bodyPr/>
          <a:lstStyle/>
          <a:p>
            <a:pPr algn="ctr"/>
            <a:r>
              <a:rPr lang="en-US" dirty="0"/>
              <a:t>The Second Commandment</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91016" y="2462546"/>
            <a:ext cx="3348828" cy="3391398"/>
          </a:xfrm>
        </p:spPr>
      </p:pic>
    </p:spTree>
    <p:extLst>
      <p:ext uri="{BB962C8B-B14F-4D97-AF65-F5344CB8AC3E}">
        <p14:creationId xmlns:p14="http://schemas.microsoft.com/office/powerpoint/2010/main" val="34980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10650</TotalTime>
  <Words>1387</Words>
  <Application>Microsoft Office PowerPoint</Application>
  <PresentationFormat>Widescreen</PresentationFormat>
  <Paragraphs>78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vt:lpstr>
      <vt:lpstr>Times New Roman</vt:lpstr>
      <vt:lpstr>Celestial</vt:lpstr>
      <vt:lpstr>Breaking The ten commandments</vt:lpstr>
      <vt:lpstr>Heart Agreements</vt:lpstr>
      <vt:lpstr>Heart Agreements, continued</vt:lpstr>
      <vt:lpstr>Heart Agreements, continued</vt:lpstr>
      <vt:lpstr>Heart Agreements, continued</vt:lpstr>
      <vt:lpstr>Topics and Themes</vt:lpstr>
      <vt:lpstr>Meditation</vt:lpstr>
      <vt:lpstr>The Big 10!</vt:lpstr>
      <vt:lpstr>PowerPoint Presentation</vt:lpstr>
      <vt:lpstr>PowerPoint Presentation</vt:lpstr>
      <vt:lpstr>PowerPoint Presentation</vt:lpstr>
      <vt:lpstr>PowerPoint Presentation</vt:lpstr>
      <vt:lpstr>PowerPoint Presentation</vt:lpstr>
      <vt:lpstr>The First Commandment</vt:lpstr>
      <vt:lpstr>PowerPoint Presentation</vt:lpstr>
      <vt:lpstr>The First Commandment Mind Map Study</vt:lpstr>
      <vt:lpstr>I am</vt:lpstr>
      <vt:lpstr>What Does The First Commandment Mean to a truth student?</vt:lpstr>
      <vt:lpstr>Human problems are not in God  but in our limited awareness of God.</vt:lpstr>
      <vt:lpstr>PowerPoint Presentation</vt:lpstr>
      <vt:lpstr>and the truth shall make you free </vt:lpstr>
      <vt:lpstr>Principle</vt:lpstr>
      <vt:lpstr>PowerPoint Presentation</vt:lpstr>
      <vt:lpstr>It is, not was or will be or  “dear Lord let there be.”</vt:lpstr>
      <vt:lpstr>Practice creative worth-ship –  “I celebrate myself.”</vt:lpstr>
      <vt:lpstr>Ideation</vt:lpstr>
      <vt:lpstr>PowerPoint Presentation</vt:lpstr>
      <vt:lpstr>Closing Prayer / Next Week’S Assignment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ten commandments</dc:title>
  <dc:creator>paul esche</dc:creator>
  <cp:lastModifiedBy>pauly 1.0</cp:lastModifiedBy>
  <cp:revision>47</cp:revision>
  <dcterms:created xsi:type="dcterms:W3CDTF">2016-05-29T00:23:25Z</dcterms:created>
  <dcterms:modified xsi:type="dcterms:W3CDTF">2018-09-27T19:21:59Z</dcterms:modified>
</cp:coreProperties>
</file>