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7" r:id="rId6"/>
    <p:sldId id="261" r:id="rId7"/>
    <p:sldId id="260" r:id="rId8"/>
    <p:sldId id="266" r:id="rId9"/>
    <p:sldId id="263" r:id="rId10"/>
    <p:sldId id="268" r:id="rId11"/>
    <p:sldId id="270" r:id="rId12"/>
    <p:sldId id="262" r:id="rId13"/>
    <p:sldId id="264" r:id="rId14"/>
    <p:sldId id="265" r:id="rId15"/>
    <p:sldId id="272" r:id="rId16"/>
    <p:sldId id="269" r:id="rId17"/>
    <p:sldId id="27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6" autoAdjust="0"/>
    <p:restoredTop sz="94660"/>
  </p:normalViewPr>
  <p:slideViewPr>
    <p:cSldViewPr snapToGrid="0">
      <p:cViewPr varScale="1">
        <p:scale>
          <a:sx n="98" d="100"/>
          <a:sy n="98" d="100"/>
        </p:scale>
        <p:origin x="102" y="4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9/27/2018</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9/27/2018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9/27/2018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9/27/2018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9/27/2018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9/27/2018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9/27/2018</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9/27/2018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9/27/2018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9/27/2018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9/27/2018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9/27/2018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9/27/2018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9/27/2018</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9/27/2018</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9/27/2018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9/27/2018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9/27/2018</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nI8OtOfzUDE"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HA1Xgm2rit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Breaking 10</a:t>
            </a:r>
          </a:p>
        </p:txBody>
      </p:sp>
      <p:sp>
        <p:nvSpPr>
          <p:cNvPr id="3" name="Subtitle 2"/>
          <p:cNvSpPr>
            <a:spLocks noGrp="1"/>
          </p:cNvSpPr>
          <p:nvPr>
            <p:ph type="subTitle" idx="1"/>
          </p:nvPr>
        </p:nvSpPr>
        <p:spPr/>
        <p:txBody>
          <a:bodyPr/>
          <a:lstStyle/>
          <a:p>
            <a:r>
              <a:rPr lang="en-US" dirty="0"/>
              <a:t>Two and Three</a:t>
            </a:r>
          </a:p>
        </p:txBody>
      </p:sp>
    </p:spTree>
    <p:extLst>
      <p:ext uri="{BB962C8B-B14F-4D97-AF65-F5344CB8AC3E}">
        <p14:creationId xmlns:p14="http://schemas.microsoft.com/office/powerpoint/2010/main" val="327916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Third Commandment</a:t>
            </a:r>
          </a:p>
        </p:txBody>
      </p:sp>
      <p:sp>
        <p:nvSpPr>
          <p:cNvPr id="3" name="Content Placeholder 2"/>
          <p:cNvSpPr>
            <a:spLocks noGrp="1"/>
          </p:cNvSpPr>
          <p:nvPr>
            <p:ph idx="1"/>
          </p:nvPr>
        </p:nvSpPr>
        <p:spPr>
          <a:xfrm>
            <a:off x="1154954" y="3344562"/>
            <a:ext cx="8825659" cy="1488989"/>
          </a:xfrm>
        </p:spPr>
        <p:txBody>
          <a:bodyPr>
            <a:normAutofit lnSpcReduction="10000"/>
          </a:bodyPr>
          <a:lstStyle/>
          <a:p>
            <a:r>
              <a:rPr lang="en-US" sz="2400" dirty="0">
                <a:solidFill>
                  <a:srgbClr val="001320"/>
                </a:solidFill>
                <a:latin typeface="Century Gothic" panose="020B0502020202020204" pitchFamily="34" charset="0"/>
              </a:rPr>
              <a:t>Thou shalt not take the name of the LORD thy God in vain; for the LORD will not hold him guiltless that taketh his name in vain</a:t>
            </a:r>
            <a:r>
              <a:rPr lang="en-US" sz="2400" dirty="0">
                <a:solidFill>
                  <a:srgbClr val="001320"/>
                </a:solidFill>
              </a:rPr>
              <a:t>. </a:t>
            </a:r>
            <a:r>
              <a:rPr lang="en-US" sz="2400" dirty="0"/>
              <a:t>Exodus 20:7</a:t>
            </a:r>
            <a:br>
              <a:rPr lang="en-US" sz="2400" dirty="0">
                <a:solidFill>
                  <a:srgbClr val="001320"/>
                </a:solidFill>
              </a:rPr>
            </a:br>
            <a:endParaRPr lang="en-US" sz="2400" dirty="0"/>
          </a:p>
        </p:txBody>
      </p:sp>
    </p:spTree>
    <p:extLst>
      <p:ext uri="{BB962C8B-B14F-4D97-AF65-F5344CB8AC3E}">
        <p14:creationId xmlns:p14="http://schemas.microsoft.com/office/powerpoint/2010/main" val="3984271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Online Media 2">
            <a:hlinkClick r:id="" action="ppaction://media"/>
            <a:extLst>
              <a:ext uri="{FF2B5EF4-FFF2-40B4-BE49-F238E27FC236}">
                <a16:creationId xmlns:a16="http://schemas.microsoft.com/office/drawing/2014/main" id="{4F63D754-AA7E-40B3-B192-C0C54BB8E010}"/>
              </a:ext>
            </a:extLst>
          </p:cNvPr>
          <p:cNvPicPr>
            <a:picLocks noRot="1" noChangeAspect="1"/>
          </p:cNvPicPr>
          <p:nvPr>
            <a:videoFile r:link="rId1"/>
          </p:nvPr>
        </p:nvPicPr>
        <p:blipFill>
          <a:blip r:embed="rId3"/>
          <a:stretch>
            <a:fillRect/>
          </a:stretch>
        </p:blipFill>
        <p:spPr>
          <a:xfrm>
            <a:off x="1551561" y="1327150"/>
            <a:ext cx="9676978" cy="5443301"/>
          </a:xfrm>
          <a:prstGeom prst="rect">
            <a:avLst/>
          </a:prstGeom>
        </p:spPr>
      </p:pic>
    </p:spTree>
    <p:extLst>
      <p:ext uri="{BB962C8B-B14F-4D97-AF65-F5344CB8AC3E}">
        <p14:creationId xmlns:p14="http://schemas.microsoft.com/office/powerpoint/2010/main" val="1093069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 shall not take the name of the Lord your God in vain. ..."</a:t>
            </a:r>
          </a:p>
        </p:txBody>
      </p:sp>
      <p:sp>
        <p:nvSpPr>
          <p:cNvPr id="3" name="Content Placeholder 2"/>
          <p:cNvSpPr>
            <a:spLocks noGrp="1"/>
          </p:cNvSpPr>
          <p:nvPr>
            <p:ph idx="1"/>
          </p:nvPr>
        </p:nvSpPr>
        <p:spPr>
          <a:xfrm>
            <a:off x="1154954" y="2603500"/>
            <a:ext cx="8825659" cy="3986770"/>
          </a:xfrm>
        </p:spPr>
        <p:txBody>
          <a:bodyPr>
            <a:normAutofit/>
          </a:bodyPr>
          <a:lstStyle/>
          <a:p>
            <a:r>
              <a:rPr lang="en-US" dirty="0">
                <a:solidFill>
                  <a:srgbClr val="000000"/>
                </a:solidFill>
              </a:rPr>
              <a:t>It is important to remember that the "Lord your God" being written about here is Jehovah. Jehovah is a HUMAN CONCEPT of God, and this Jehovah concept of God is best named as I AM THAT I AM (or WHO or WHAT). </a:t>
            </a:r>
          </a:p>
          <a:p>
            <a:r>
              <a:rPr lang="en-US" dirty="0">
                <a:solidFill>
                  <a:srgbClr val="000000"/>
                </a:solidFill>
              </a:rPr>
              <a:t>I AM is not the Infinite. So what we are doing with the name of this God is what we are doing with our sense of I AM. What am I doing with my sense of I AM? If I connect my sense of I AM to anything that is not of Truth, then I am disobeying this commandment, and I will experience the consequences.</a:t>
            </a:r>
          </a:p>
          <a:p>
            <a:r>
              <a:rPr lang="en-US" dirty="0">
                <a:solidFill>
                  <a:srgbClr val="000000"/>
                </a:solidFill>
              </a:rPr>
              <a:t> If my sense of I AM is connected to any negative emotion, false belief, selfish attitude, then I am taking the name of Jehovah in vain. But if I make certain that my sense of I AM is connected to any divine ideas (Truth) then such a connection will become my experience in my life.</a:t>
            </a:r>
            <a:endParaRPr lang="en-US" dirty="0"/>
          </a:p>
        </p:txBody>
      </p:sp>
    </p:spTree>
    <p:extLst>
      <p:ext uri="{BB962C8B-B14F-4D97-AF65-F5344CB8AC3E}">
        <p14:creationId xmlns:p14="http://schemas.microsoft.com/office/powerpoint/2010/main" val="1952180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724930"/>
            <a:ext cx="9084678" cy="955702"/>
          </a:xfrm>
        </p:spPr>
        <p:txBody>
          <a:bodyPr/>
          <a:lstStyle/>
          <a:p>
            <a:r>
              <a:rPr lang="en-US" dirty="0"/>
              <a:t>Positive Speech…</a:t>
            </a:r>
            <a:br>
              <a:rPr lang="en-US" dirty="0"/>
            </a:br>
            <a:r>
              <a:rPr lang="en-US" dirty="0"/>
              <a:t>Will Lead To Power and Achievement</a:t>
            </a:r>
          </a:p>
        </p:txBody>
      </p:sp>
      <p:sp>
        <p:nvSpPr>
          <p:cNvPr id="3" name="Content Placeholder 2"/>
          <p:cNvSpPr>
            <a:spLocks noGrp="1"/>
          </p:cNvSpPr>
          <p:nvPr>
            <p:ph idx="1"/>
          </p:nvPr>
        </p:nvSpPr>
        <p:spPr/>
        <p:txBody>
          <a:bodyPr>
            <a:normAutofit fontScale="92500"/>
          </a:bodyPr>
          <a:lstStyle/>
          <a:p>
            <a:pPr marL="0">
              <a:lnSpc>
                <a:spcPct val="150000"/>
              </a:lnSpc>
              <a:spcBef>
                <a:spcPts val="0"/>
              </a:spcBef>
            </a:pPr>
            <a:r>
              <a:rPr lang="en-US" dirty="0">
                <a:ea typeface="Cambria" panose="02040503050406030204" pitchFamily="18" charset="0"/>
                <a:cs typeface="Times New Roman" panose="02020603050405020304" pitchFamily="18" charset="0"/>
              </a:rPr>
              <a:t>Learn to communicate positively and creatively, which is what the third commandment is basically about.  </a:t>
            </a:r>
          </a:p>
          <a:p>
            <a:pPr marL="0">
              <a:lnSpc>
                <a:spcPct val="150000"/>
              </a:lnSpc>
              <a:spcBef>
                <a:spcPts val="0"/>
              </a:spcBef>
            </a:pPr>
            <a:r>
              <a:rPr lang="en-US" b="1" dirty="0">
                <a:ea typeface="Cambria" panose="02040503050406030204" pitchFamily="18" charset="0"/>
                <a:cs typeface="Times New Roman" panose="02020603050405020304" pitchFamily="18" charset="0"/>
              </a:rPr>
              <a:t>In Vain</a:t>
            </a:r>
            <a:r>
              <a:rPr lang="en-US" dirty="0">
                <a:ea typeface="Cambria" panose="02040503050406030204" pitchFamily="18" charset="0"/>
                <a:cs typeface="Times New Roman" panose="02020603050405020304" pitchFamily="18" charset="0"/>
              </a:rPr>
              <a:t> = to no end; without success or result – in an irrelevant or blasphemous manner. </a:t>
            </a:r>
          </a:p>
          <a:p>
            <a:pPr marL="0">
              <a:lnSpc>
                <a:spcPct val="150000"/>
              </a:lnSpc>
              <a:spcBef>
                <a:spcPts val="0"/>
              </a:spcBef>
            </a:pPr>
            <a:r>
              <a:rPr lang="en-US" dirty="0">
                <a:ea typeface="Cambria" panose="02040503050406030204" pitchFamily="18" charset="0"/>
                <a:cs typeface="Times New Roman" panose="02020603050405020304" pitchFamily="18" charset="0"/>
              </a:rPr>
              <a:t>You shall not take the name of the Lord your God falsely.” In other words, the divine name is the great positive, and it should never be used in ways that are negative.  </a:t>
            </a:r>
          </a:p>
          <a:p>
            <a:pPr marL="0">
              <a:lnSpc>
                <a:spcPct val="150000"/>
              </a:lnSpc>
              <a:spcBef>
                <a:spcPts val="0"/>
              </a:spcBef>
            </a:pPr>
            <a:r>
              <a:rPr lang="en-US" dirty="0">
                <a:ea typeface="Cambria" panose="02040503050406030204" pitchFamily="18" charset="0"/>
                <a:cs typeface="Times New Roman" panose="02020603050405020304" pitchFamily="18" charset="0"/>
              </a:rPr>
              <a:t>Speak only words of truth; “words that you want to see manifest in your life”</a:t>
            </a:r>
            <a:endParaRPr lang="en-US" dirty="0"/>
          </a:p>
        </p:txBody>
      </p:sp>
    </p:spTree>
    <p:extLst>
      <p:ext uri="{BB962C8B-B14F-4D97-AF65-F5344CB8AC3E}">
        <p14:creationId xmlns:p14="http://schemas.microsoft.com/office/powerpoint/2010/main" val="4211983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Speaking and Praying</a:t>
            </a:r>
          </a:p>
        </p:txBody>
      </p:sp>
      <p:sp>
        <p:nvSpPr>
          <p:cNvPr id="3" name="Content Placeholder 2"/>
          <p:cNvSpPr>
            <a:spLocks noGrp="1"/>
          </p:cNvSpPr>
          <p:nvPr>
            <p:ph idx="1"/>
          </p:nvPr>
        </p:nvSpPr>
        <p:spPr>
          <a:xfrm>
            <a:off x="1154954" y="2405449"/>
            <a:ext cx="8825659" cy="4283675"/>
          </a:xfrm>
        </p:spPr>
        <p:txBody>
          <a:bodyPr>
            <a:noAutofit/>
          </a:bodyPr>
          <a:lstStyle/>
          <a:p>
            <a:r>
              <a:rPr lang="en-US" sz="2200" dirty="0">
                <a:ea typeface="Cambria" panose="02040503050406030204" pitchFamily="18" charset="0"/>
                <a:cs typeface="Times New Roman" panose="02020603050405020304" pitchFamily="18" charset="0"/>
              </a:rPr>
              <a:t>Eliminate the negative clichés, the tendency toward self-effacement, the sharing of pessimistic proclamations. OMG! That’s God you’re talking about! </a:t>
            </a:r>
          </a:p>
          <a:p>
            <a:r>
              <a:rPr lang="en-US" sz="2200" dirty="0"/>
              <a:t>This may be an audacious and shocking statement, but perhaps it is a shock to which we all need to expose ourselves: Praying to God about things is taking the name of the Lord in vain. God is present as a Presence, and as the Word which is “very near you … that you can do it” (Deut. 30:14). </a:t>
            </a:r>
          </a:p>
        </p:txBody>
      </p:sp>
    </p:spTree>
    <p:extLst>
      <p:ext uri="{BB962C8B-B14F-4D97-AF65-F5344CB8AC3E}">
        <p14:creationId xmlns:p14="http://schemas.microsoft.com/office/powerpoint/2010/main" val="235263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400281" y="3245004"/>
            <a:ext cx="8825659" cy="2406805"/>
          </a:xfrm>
        </p:spPr>
        <p:txBody>
          <a:bodyPr/>
          <a:lstStyle/>
          <a:p>
            <a:r>
              <a:rPr lang="en-US" sz="2400" dirty="0"/>
              <a:t>Pray not to God, but from the consciousness of  God.</a:t>
            </a:r>
          </a:p>
          <a:p>
            <a:r>
              <a:rPr lang="en-US" sz="2400" dirty="0"/>
              <a:t> God is present as the reality of you. </a:t>
            </a:r>
          </a:p>
          <a:p>
            <a:r>
              <a:rPr lang="en-US" sz="2400" dirty="0"/>
              <a:t>There is nowhere to go, no one to reach for, only a Presence to experience and to feel at one with. </a:t>
            </a:r>
          </a:p>
          <a:p>
            <a:r>
              <a:rPr lang="en-US" sz="2400" dirty="0"/>
              <a:t>The need is to be still and know that I AM. </a:t>
            </a:r>
          </a:p>
          <a:p>
            <a:endParaRPr lang="en-US" dirty="0"/>
          </a:p>
        </p:txBody>
      </p:sp>
    </p:spTree>
    <p:extLst>
      <p:ext uri="{BB962C8B-B14F-4D97-AF65-F5344CB8AC3E}">
        <p14:creationId xmlns:p14="http://schemas.microsoft.com/office/powerpoint/2010/main" val="3840432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Closing Prayer and Love Offering</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34445" y="2422627"/>
            <a:ext cx="7745175" cy="4303283"/>
          </a:xfrm>
        </p:spPr>
      </p:pic>
    </p:spTree>
    <p:extLst>
      <p:ext uri="{BB962C8B-B14F-4D97-AF65-F5344CB8AC3E}">
        <p14:creationId xmlns:p14="http://schemas.microsoft.com/office/powerpoint/2010/main" val="2021825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784" y="973668"/>
            <a:ext cx="9498227" cy="706964"/>
          </a:xfrm>
        </p:spPr>
        <p:txBody>
          <a:bodyPr/>
          <a:lstStyle/>
          <a:p>
            <a:r>
              <a:rPr lang="en-US" sz="3000" dirty="0"/>
              <a:t>Next Week: The Fourth and Fifth Commandments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71758" y="2705473"/>
            <a:ext cx="5339247" cy="331638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2785" y="2087656"/>
            <a:ext cx="4038857" cy="4373569"/>
          </a:xfrm>
          <a:prstGeom prst="rect">
            <a:avLst/>
          </a:prstGeom>
        </p:spPr>
      </p:pic>
    </p:spTree>
    <p:extLst>
      <p:ext uri="{BB962C8B-B14F-4D97-AF65-F5344CB8AC3E}">
        <p14:creationId xmlns:p14="http://schemas.microsoft.com/office/powerpoint/2010/main" val="802338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Check-in </a:t>
            </a:r>
          </a:p>
        </p:txBody>
      </p:sp>
      <p:sp>
        <p:nvSpPr>
          <p:cNvPr id="3" name="Content Placeholder 2"/>
          <p:cNvSpPr>
            <a:spLocks noGrp="1"/>
          </p:cNvSpPr>
          <p:nvPr>
            <p:ph idx="1"/>
          </p:nvPr>
        </p:nvSpPr>
        <p:spPr>
          <a:xfrm>
            <a:off x="807308" y="2603500"/>
            <a:ext cx="10577384" cy="3416300"/>
          </a:xfrm>
        </p:spPr>
        <p:txBody>
          <a:bodyPr>
            <a:normAutofit lnSpcReduction="10000"/>
          </a:bodyPr>
          <a:lstStyle/>
          <a:p>
            <a:r>
              <a:rPr lang="en-US" sz="2400" dirty="0"/>
              <a:t>We have seen that the Commandments, at their face value, are perfectly true and valid. Their simple, superficial meaning is a good one.  Emmet Fox</a:t>
            </a:r>
            <a:br>
              <a:rPr lang="en-US" sz="2400" dirty="0"/>
            </a:br>
            <a:endParaRPr lang="en-US" sz="2400" dirty="0"/>
          </a:p>
          <a:p>
            <a:r>
              <a:rPr lang="en-US" sz="2400" dirty="0"/>
              <a:t>Opening Prayer: Let’s read aloud.</a:t>
            </a:r>
          </a:p>
          <a:p>
            <a:pPr marL="0" lvl="0" indent="0">
              <a:buNone/>
            </a:pPr>
            <a:r>
              <a:rPr lang="en-US" sz="2400" dirty="0"/>
              <a:t>I Am Spirit and not found in fixed attitudes; remain receptive and fluid.</a:t>
            </a:r>
            <a:br>
              <a:rPr lang="en-US" sz="2400" dirty="0"/>
            </a:br>
            <a:r>
              <a:rPr lang="en-US" sz="2400" dirty="0"/>
              <a:t>I speak only words of truth; “words that I intend to see manifest in MY life”</a:t>
            </a:r>
            <a:br>
              <a:rPr lang="en-US" sz="2400" dirty="0"/>
            </a:br>
            <a:r>
              <a:rPr lang="en-US" sz="2400" dirty="0"/>
              <a:t>And so it is.</a:t>
            </a:r>
          </a:p>
          <a:p>
            <a:endParaRPr lang="en-US" sz="2400" dirty="0"/>
          </a:p>
        </p:txBody>
      </p:sp>
    </p:spTree>
    <p:extLst>
      <p:ext uri="{BB962C8B-B14F-4D97-AF65-F5344CB8AC3E}">
        <p14:creationId xmlns:p14="http://schemas.microsoft.com/office/powerpoint/2010/main" val="316190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484" y="973668"/>
            <a:ext cx="9152021" cy="706964"/>
          </a:xfrm>
        </p:spPr>
        <p:txBody>
          <a:bodyPr/>
          <a:lstStyle/>
          <a:p>
            <a:pPr algn="ctr"/>
            <a:r>
              <a:rPr lang="en-US" dirty="0"/>
              <a:t>Ten Commandments – Interesting Facts</a:t>
            </a:r>
          </a:p>
        </p:txBody>
      </p:sp>
      <p:sp>
        <p:nvSpPr>
          <p:cNvPr id="3" name="Content Placeholder 2"/>
          <p:cNvSpPr>
            <a:spLocks noGrp="1"/>
          </p:cNvSpPr>
          <p:nvPr>
            <p:ph idx="1"/>
          </p:nvPr>
        </p:nvSpPr>
        <p:spPr>
          <a:xfrm>
            <a:off x="521368" y="2603500"/>
            <a:ext cx="11149264" cy="3416300"/>
          </a:xfrm>
        </p:spPr>
        <p:txBody>
          <a:bodyPr>
            <a:noAutofit/>
          </a:bodyPr>
          <a:lstStyle/>
          <a:p>
            <a:r>
              <a:rPr lang="en-US" sz="2400" dirty="0"/>
              <a:t>There are three biblical versions of the Ten Commandments, which can be found in Exodus 20, Deuteronomy 5 and Exodus 34. These versions are different in small and large ways. The human writers of the Bible disagreed with each other, sometimes radically resulting in multiple versions.</a:t>
            </a:r>
          </a:p>
          <a:p>
            <a:r>
              <a:rPr lang="en-US" sz="2400" dirty="0"/>
              <a:t>By late biblical times, the Ten Commandments were the primary model of biblical teaching to guide belief and practice; however, they were not always observed literally. Various subgroups within Christianity and Judaism continue to differ on how to interpret and apply them today.</a:t>
            </a:r>
          </a:p>
        </p:txBody>
      </p:sp>
    </p:spTree>
    <p:extLst>
      <p:ext uri="{BB962C8B-B14F-4D97-AF65-F5344CB8AC3E}">
        <p14:creationId xmlns:p14="http://schemas.microsoft.com/office/powerpoint/2010/main" val="372942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86589"/>
            <a:ext cx="8761413" cy="990821"/>
          </a:xfrm>
        </p:spPr>
        <p:txBody>
          <a:bodyPr/>
          <a:lstStyle/>
          <a:p>
            <a:pPr algn="ctr"/>
            <a:r>
              <a:rPr lang="en-US" dirty="0"/>
              <a:t>Second Commandment</a:t>
            </a:r>
            <a:br>
              <a:rPr lang="en-US" dirty="0"/>
            </a:br>
            <a:endParaRPr lang="en-US" dirty="0"/>
          </a:p>
        </p:txBody>
      </p:sp>
      <p:sp>
        <p:nvSpPr>
          <p:cNvPr id="3" name="Content Placeholder 2"/>
          <p:cNvSpPr>
            <a:spLocks noGrp="1"/>
          </p:cNvSpPr>
          <p:nvPr>
            <p:ph idx="1"/>
          </p:nvPr>
        </p:nvSpPr>
        <p:spPr/>
        <p:txBody>
          <a:bodyPr/>
          <a:lstStyle/>
          <a:p>
            <a:r>
              <a:rPr lang="en-US" sz="2400" dirty="0"/>
              <a:t>You shall not make yourself a graven image, or any likeness of anything that is in heaven above, or that is in the earth beneath, or that is in the water under the earth; you shall not bow down to them or serve them; for I the Lord your God am a jealous (Zealous) God, visiting the iniquity of the fathers upon the children to the third and fourth generation of those who hate me, but showing steadfast love to … those who love me and keep my commandments (Ex. 20:4-6) </a:t>
            </a:r>
          </a:p>
          <a:p>
            <a:endParaRPr lang="en-US" dirty="0"/>
          </a:p>
        </p:txBody>
      </p:sp>
    </p:spTree>
    <p:extLst>
      <p:ext uri="{BB962C8B-B14F-4D97-AF65-F5344CB8AC3E}">
        <p14:creationId xmlns:p14="http://schemas.microsoft.com/office/powerpoint/2010/main" val="1565948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Second Commandment Example</a:t>
            </a:r>
          </a:p>
        </p:txBody>
      </p:sp>
      <p:pic>
        <p:nvPicPr>
          <p:cNvPr id="5" name="Online Media 4">
            <a:hlinkClick r:id="" action="ppaction://media"/>
            <a:extLst>
              <a:ext uri="{FF2B5EF4-FFF2-40B4-BE49-F238E27FC236}">
                <a16:creationId xmlns:a16="http://schemas.microsoft.com/office/drawing/2014/main" id="{020E2982-E145-4312-BCDA-7D8B215ACC69}"/>
              </a:ext>
            </a:extLst>
          </p:cNvPr>
          <p:cNvPicPr>
            <a:picLocks noRot="1" noChangeAspect="1"/>
          </p:cNvPicPr>
          <p:nvPr>
            <a:videoFile r:link="rId1"/>
          </p:nvPr>
        </p:nvPicPr>
        <p:blipFill>
          <a:blip r:embed="rId3"/>
          <a:stretch>
            <a:fillRect/>
          </a:stretch>
        </p:blipFill>
        <p:spPr>
          <a:xfrm>
            <a:off x="2899284" y="1855611"/>
            <a:ext cx="8761413" cy="4928295"/>
          </a:xfrm>
          <a:prstGeom prst="rect">
            <a:avLst/>
          </a:prstGeom>
        </p:spPr>
      </p:pic>
    </p:spTree>
    <p:extLst>
      <p:ext uri="{BB962C8B-B14F-4D97-AF65-F5344CB8AC3E}">
        <p14:creationId xmlns:p14="http://schemas.microsoft.com/office/powerpoint/2010/main" val="2787209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775" y="1087968"/>
            <a:ext cx="11258550" cy="706964"/>
          </a:xfrm>
        </p:spPr>
        <p:txBody>
          <a:bodyPr/>
          <a:lstStyle/>
          <a:p>
            <a:r>
              <a:rPr lang="en-US" dirty="0"/>
              <a:t>"You shall not make for yourself a graven image."</a:t>
            </a:r>
          </a:p>
        </p:txBody>
      </p:sp>
      <p:sp>
        <p:nvSpPr>
          <p:cNvPr id="3" name="Content Placeholder 2"/>
          <p:cNvSpPr>
            <a:spLocks noGrp="1"/>
          </p:cNvSpPr>
          <p:nvPr>
            <p:ph idx="1"/>
          </p:nvPr>
        </p:nvSpPr>
        <p:spPr/>
        <p:txBody>
          <a:bodyPr/>
          <a:lstStyle/>
          <a:p>
            <a:r>
              <a:rPr lang="en-US" sz="2400" dirty="0">
                <a:solidFill>
                  <a:srgbClr val="000000"/>
                </a:solidFill>
                <a:latin typeface="Century Gothic" panose="020B0502020202020204" pitchFamily="34" charset="0"/>
              </a:rPr>
              <a:t>It is folly to worship anything that exists (has form). </a:t>
            </a:r>
          </a:p>
          <a:p>
            <a:r>
              <a:rPr lang="en-US" sz="2400" dirty="0">
                <a:solidFill>
                  <a:srgbClr val="000000"/>
                </a:solidFill>
                <a:latin typeface="Century Gothic" panose="020B0502020202020204" pitchFamily="34" charset="0"/>
              </a:rPr>
              <a:t>To worship means to consider something as supreme, divine, and the source of one's good. Nothing in the realm of form can live up to this expectation, therefore nothing in the realm of form is worthy of worship. </a:t>
            </a:r>
          </a:p>
          <a:p>
            <a:r>
              <a:rPr lang="en-US" sz="2400" dirty="0">
                <a:solidFill>
                  <a:srgbClr val="000000"/>
                </a:solidFill>
                <a:latin typeface="Century Gothic" panose="020B0502020202020204" pitchFamily="34" charset="0"/>
              </a:rPr>
              <a:t>This includes people, money, property, position, beauty, or self. Only God is infinite and only Spirit is the source of good.</a:t>
            </a:r>
            <a:endParaRPr lang="en-US" sz="2400" dirty="0">
              <a:latin typeface="Century Gothic" panose="020B0502020202020204" pitchFamily="34" charset="0"/>
            </a:endParaRPr>
          </a:p>
        </p:txBody>
      </p:sp>
    </p:spTree>
    <p:extLst>
      <p:ext uri="{BB962C8B-B14F-4D97-AF65-F5344CB8AC3E}">
        <p14:creationId xmlns:p14="http://schemas.microsoft.com/office/powerpoint/2010/main" val="210317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0786" y="797204"/>
            <a:ext cx="9833888" cy="1063679"/>
          </a:xfrm>
        </p:spPr>
        <p:txBody>
          <a:bodyPr/>
          <a:lstStyle/>
          <a:p>
            <a:pPr algn="ctr"/>
            <a:r>
              <a:rPr lang="en-US" dirty="0"/>
              <a:t>What You Acknowledge To Be Your Master, To That You Are A Servant.</a:t>
            </a:r>
          </a:p>
        </p:txBody>
      </p:sp>
      <p:sp>
        <p:nvSpPr>
          <p:cNvPr id="3" name="Content Placeholder 2"/>
          <p:cNvSpPr>
            <a:spLocks noGrp="1"/>
          </p:cNvSpPr>
          <p:nvPr>
            <p:ph idx="1"/>
          </p:nvPr>
        </p:nvSpPr>
        <p:spPr>
          <a:xfrm>
            <a:off x="413046" y="2523288"/>
            <a:ext cx="11189368" cy="4029911"/>
          </a:xfrm>
        </p:spPr>
        <p:txBody>
          <a:bodyPr>
            <a:noAutofit/>
          </a:bodyPr>
          <a:lstStyle/>
          <a:p>
            <a:r>
              <a:rPr lang="en-US" sz="2400" dirty="0"/>
              <a:t>The metaphysical implication is clear that stone tablets alone are insufficient to lead people to a  higher way of life. The act of Moses’ breaking of the tablets seems to indicate that the stability of human life cannot be achieved by keeping the commandments alone, but only by breaking </a:t>
            </a:r>
            <a:r>
              <a:rPr lang="en-US" sz="2400" dirty="0">
                <a:latin typeface="Century Gothic" panose="020B0502020202020204" pitchFamily="34" charset="0"/>
              </a:rPr>
              <a:t>them</a:t>
            </a:r>
            <a:r>
              <a:rPr lang="en-US" sz="2400" dirty="0"/>
              <a:t> down into their underlying spiritual essence.  Bringing it to Consciousness.</a:t>
            </a:r>
          </a:p>
          <a:p>
            <a:r>
              <a:rPr lang="en-US" sz="2400" dirty="0"/>
              <a:t>The “in the beginning” means in principle.   All things have their beginning in the principle of mind-action, the Infinite Creative Process by which all things manifest. God created man … in the image of God he created him (Gen. 1:27). </a:t>
            </a:r>
          </a:p>
        </p:txBody>
      </p:sp>
    </p:spTree>
    <p:extLst>
      <p:ext uri="{BB962C8B-B14F-4D97-AF65-F5344CB8AC3E}">
        <p14:creationId xmlns:p14="http://schemas.microsoft.com/office/powerpoint/2010/main" val="308999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Activity - Brainstorming</a:t>
            </a:r>
          </a:p>
        </p:txBody>
      </p:sp>
      <p:sp>
        <p:nvSpPr>
          <p:cNvPr id="3" name="Content Placeholder 2"/>
          <p:cNvSpPr>
            <a:spLocks noGrp="1"/>
          </p:cNvSpPr>
          <p:nvPr>
            <p:ph idx="1"/>
          </p:nvPr>
        </p:nvSpPr>
        <p:spPr>
          <a:xfrm>
            <a:off x="1154954" y="2603500"/>
            <a:ext cx="8825659" cy="4118576"/>
          </a:xfrm>
        </p:spPr>
        <p:txBody>
          <a:bodyPr>
            <a:normAutofit/>
          </a:bodyPr>
          <a:lstStyle/>
          <a:p>
            <a:r>
              <a:rPr lang="en-US" sz="2400" dirty="0"/>
              <a:t>What do we make our masters?</a:t>
            </a:r>
          </a:p>
          <a:p>
            <a:r>
              <a:rPr lang="en-US" sz="2400" dirty="0"/>
              <a:t>What are you willing to become a servant of?</a:t>
            </a:r>
          </a:p>
          <a:p>
            <a:endParaRPr lang="en-US" sz="2400" dirty="0"/>
          </a:p>
          <a:p>
            <a:r>
              <a:rPr lang="en-US" sz="2400" dirty="0"/>
              <a:t>Third Commandment</a:t>
            </a:r>
          </a:p>
          <a:p>
            <a:r>
              <a:rPr lang="en-US" sz="2400" dirty="0"/>
              <a:t>Speak only words of truth; “words that you want to see manifest in your life”</a:t>
            </a:r>
          </a:p>
          <a:p>
            <a:r>
              <a:rPr lang="en-US" sz="2400" dirty="0"/>
              <a:t>What words are you using? Change your thoughts by changing your words?</a:t>
            </a:r>
          </a:p>
        </p:txBody>
      </p:sp>
    </p:spTree>
    <p:extLst>
      <p:ext uri="{BB962C8B-B14F-4D97-AF65-F5344CB8AC3E}">
        <p14:creationId xmlns:p14="http://schemas.microsoft.com/office/powerpoint/2010/main" val="3459989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Interesting Facts - #3</a:t>
            </a:r>
          </a:p>
        </p:txBody>
      </p:sp>
      <p:sp>
        <p:nvSpPr>
          <p:cNvPr id="3" name="Content Placeholder 2"/>
          <p:cNvSpPr>
            <a:spLocks noGrp="1"/>
          </p:cNvSpPr>
          <p:nvPr>
            <p:ph idx="1"/>
          </p:nvPr>
        </p:nvSpPr>
        <p:spPr>
          <a:xfrm>
            <a:off x="1154954" y="2669060"/>
            <a:ext cx="8825659" cy="3350740"/>
          </a:xfrm>
        </p:spPr>
        <p:txBody>
          <a:bodyPr>
            <a:normAutofit lnSpcReduction="10000"/>
          </a:bodyPr>
          <a:lstStyle/>
          <a:p>
            <a:r>
              <a:rPr lang="en-US" sz="2400" dirty="0"/>
              <a:t>The Ten Commandments come from a culture different in many ways than ours. Ancient biblical society was overwhelmingly patriarchal, one in which women were essentially property and slavery was given. The commandments reflect those values.</a:t>
            </a:r>
          </a:p>
          <a:p>
            <a:r>
              <a:rPr lang="en-US" sz="2400" dirty="0"/>
              <a:t>The Sabbath commandment forms a bridge between the first three commandments, which have to do with worship of God, and the last six, which concern treatment of one’s neighbor.</a:t>
            </a:r>
          </a:p>
        </p:txBody>
      </p:sp>
    </p:spTree>
    <p:extLst>
      <p:ext uri="{BB962C8B-B14F-4D97-AF65-F5344CB8AC3E}">
        <p14:creationId xmlns:p14="http://schemas.microsoft.com/office/powerpoint/2010/main" val="3540450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1404</TotalTime>
  <Words>1094</Words>
  <Application>Microsoft Office PowerPoint</Application>
  <PresentationFormat>Widescreen</PresentationFormat>
  <Paragraphs>49</Paragraphs>
  <Slides>17</Slides>
  <Notes>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Cambria</vt:lpstr>
      <vt:lpstr>Century Gothic</vt:lpstr>
      <vt:lpstr>Times New Roman</vt:lpstr>
      <vt:lpstr>Wingdings 3</vt:lpstr>
      <vt:lpstr>Ion Boardroom</vt:lpstr>
      <vt:lpstr>Breaking 10</vt:lpstr>
      <vt:lpstr>Check-in </vt:lpstr>
      <vt:lpstr>Ten Commandments – Interesting Facts</vt:lpstr>
      <vt:lpstr>Second Commandment </vt:lpstr>
      <vt:lpstr>Second Commandment Example</vt:lpstr>
      <vt:lpstr>"You shall not make for yourself a graven image."</vt:lpstr>
      <vt:lpstr>What You Acknowledge To Be Your Master, To That You Are A Servant.</vt:lpstr>
      <vt:lpstr>Activity - Brainstorming</vt:lpstr>
      <vt:lpstr>Interesting Facts - #3</vt:lpstr>
      <vt:lpstr>The Third Commandment</vt:lpstr>
      <vt:lpstr>PowerPoint Presentation</vt:lpstr>
      <vt:lpstr>"You shall not take the name of the Lord your God in vain. ..."</vt:lpstr>
      <vt:lpstr>Positive Speech… Will Lead To Power and Achievement</vt:lpstr>
      <vt:lpstr>Speaking and Praying</vt:lpstr>
      <vt:lpstr>PowerPoint Presentation</vt:lpstr>
      <vt:lpstr>Closing Prayer and Love Offering</vt:lpstr>
      <vt:lpstr>Next Week: The Fourth and Fifth Commandments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Breaking 10</dc:title>
  <dc:creator>paul esche</dc:creator>
  <cp:lastModifiedBy>pauly 1.0</cp:lastModifiedBy>
  <cp:revision>20</cp:revision>
  <dcterms:created xsi:type="dcterms:W3CDTF">2016-06-10T18:51:54Z</dcterms:created>
  <dcterms:modified xsi:type="dcterms:W3CDTF">2018-09-28T03:31:45Z</dcterms:modified>
</cp:coreProperties>
</file>