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58" r:id="rId4"/>
    <p:sldId id="259" r:id="rId5"/>
    <p:sldId id="277" r:id="rId6"/>
    <p:sldId id="282" r:id="rId7"/>
    <p:sldId id="287" r:id="rId8"/>
    <p:sldId id="283" r:id="rId9"/>
    <p:sldId id="275" r:id="rId10"/>
    <p:sldId id="285" r:id="rId11"/>
    <p:sldId id="284" r:id="rId12"/>
    <p:sldId id="267" r:id="rId13"/>
    <p:sldId id="278" r:id="rId14"/>
    <p:sldId id="288" r:id="rId15"/>
    <p:sldId id="266" r:id="rId16"/>
    <p:sldId id="268" r:id="rId17"/>
    <p:sldId id="289" r:id="rId18"/>
    <p:sldId id="290" r:id="rId19"/>
    <p:sldId id="279"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B48FA24-F998-E849-8D65-B8044C38CEBC}">
          <p14:sldIdLst>
            <p14:sldId id="256"/>
            <p14:sldId id="257"/>
            <p14:sldId id="258"/>
          </p14:sldIdLst>
        </p14:section>
        <p14:section name="Untitled Section" id="{95ECA8C0-0A94-A44F-B613-624F68479FAC}">
          <p14:sldIdLst>
            <p14:sldId id="259"/>
            <p14:sldId id="277"/>
            <p14:sldId id="282"/>
            <p14:sldId id="287"/>
            <p14:sldId id="283"/>
            <p14:sldId id="275"/>
            <p14:sldId id="285"/>
            <p14:sldId id="284"/>
            <p14:sldId id="267"/>
            <p14:sldId id="278"/>
            <p14:sldId id="288"/>
            <p14:sldId id="266"/>
            <p14:sldId id="268"/>
            <p14:sldId id="289"/>
            <p14:sldId id="290"/>
            <p14:sldId id="2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Bunch"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400080"/>
    <a:srgbClr val="8000FF"/>
    <a:srgbClr val="FF00FF"/>
    <a:srgbClr val="FF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8" autoAdjust="0"/>
    <p:restoredTop sz="46056" autoAdjust="0"/>
  </p:normalViewPr>
  <p:slideViewPr>
    <p:cSldViewPr snapToGrid="0" snapToObjects="1">
      <p:cViewPr varScale="1">
        <p:scale>
          <a:sx n="52" d="100"/>
          <a:sy n="52" d="100"/>
        </p:scale>
        <p:origin x="3324" y="78"/>
      </p:cViewPr>
      <p:guideLst>
        <p:guide orient="horz" pos="2160"/>
        <p:guide pos="2880"/>
      </p:guideLst>
    </p:cSldViewPr>
  </p:slideViewPr>
  <p:outlineViewPr>
    <p:cViewPr>
      <p:scale>
        <a:sx n="33" d="100"/>
        <a:sy n="33" d="100"/>
      </p:scale>
      <p:origin x="0" y="15592"/>
    </p:cViewPr>
  </p:outlineViewPr>
  <p:notesTextViewPr>
    <p:cViewPr>
      <p:scale>
        <a:sx n="3" d="2"/>
        <a:sy n="3" d="2"/>
      </p:scale>
      <p:origin x="0" y="0"/>
    </p:cViewPr>
  </p:notesTextViewPr>
  <p:sorterViewPr>
    <p:cViewPr>
      <p:scale>
        <a:sx n="66" d="100"/>
        <a:sy n="66" d="100"/>
      </p:scale>
      <p:origin x="0" y="0"/>
    </p:cViewPr>
  </p:sorterViewPr>
  <p:notesViewPr>
    <p:cSldViewPr snapToGrid="0" snapToObjects="1">
      <p:cViewPr>
        <p:scale>
          <a:sx n="66" d="100"/>
          <a:sy n="66" d="100"/>
        </p:scale>
        <p:origin x="-2592" y="3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2C92728-481E-0B4D-9AF0-ECA6D3A2258B}" type="datetimeFigureOut">
              <a:rPr lang="en-US" smtClean="0"/>
              <a:t>9/25/2018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1CD7109-C84C-874F-BF9A-E1F90986F301}" type="slidenum">
              <a:rPr lang="en-US" smtClean="0"/>
              <a:t>‹#›</a:t>
            </a:fld>
            <a:endParaRPr lang="en-US"/>
          </a:p>
        </p:txBody>
      </p:sp>
    </p:spTree>
    <p:extLst>
      <p:ext uri="{BB962C8B-B14F-4D97-AF65-F5344CB8AC3E}">
        <p14:creationId xmlns:p14="http://schemas.microsoft.com/office/powerpoint/2010/main" val="2195935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D7381DB-7FA5-4443-A6FD-0CE907C03359}" type="datetimeFigureOut">
              <a:rPr lang="en-US" smtClean="0"/>
              <a:t>9/25/2018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BF1DE67-34B0-304A-A129-5FE55568CAE4}" type="slidenum">
              <a:rPr lang="en-US" smtClean="0"/>
              <a:t>‹#›</a:t>
            </a:fld>
            <a:endParaRPr lang="en-US"/>
          </a:p>
        </p:txBody>
      </p:sp>
    </p:spTree>
    <p:extLst>
      <p:ext uri="{BB962C8B-B14F-4D97-AF65-F5344CB8AC3E}">
        <p14:creationId xmlns:p14="http://schemas.microsoft.com/office/powerpoint/2010/main" val="10920213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SET UP BIBLE DISPLAY:  set out </a:t>
            </a:r>
            <a:r>
              <a:rPr lang="en-US" dirty="0"/>
              <a:t>many different texts of Bibles</a:t>
            </a:r>
          </a:p>
          <a:p>
            <a:endParaRPr lang="en-US" dirty="0"/>
          </a:p>
          <a:p>
            <a:r>
              <a:rPr lang="en-US" dirty="0"/>
              <a:t>Pray in with Silent Unity – </a:t>
            </a:r>
            <a:r>
              <a:rPr lang="en-US"/>
              <a:t>Deeper Understanding.</a:t>
            </a:r>
            <a:endParaRPr lang="en-US" dirty="0"/>
          </a:p>
          <a:p>
            <a:pPr marL="291179" indent="-291179">
              <a:buFont typeface="Arial"/>
              <a:buChar char="•"/>
            </a:pPr>
            <a:endParaRPr lang="en-US" dirty="0"/>
          </a:p>
          <a:p>
            <a:pPr marL="291179" indent="-291179">
              <a:buFont typeface="Arial"/>
              <a:buChar char="•"/>
            </a:pPr>
            <a:endParaRPr lang="en-US" dirty="0"/>
          </a:p>
          <a:p>
            <a:pPr marL="291179" indent="-291179">
              <a:buFont typeface="Arial"/>
              <a:buChar char="•"/>
            </a:pPr>
            <a:r>
              <a:rPr lang="en-US" dirty="0"/>
              <a:t>Provide sign-in sheet and name tags</a:t>
            </a:r>
          </a:p>
          <a:p>
            <a:pPr marL="291179" indent="-291179">
              <a:buFont typeface="Arial"/>
              <a:buChar char="•"/>
            </a:pPr>
            <a:r>
              <a:rPr lang="en-US" dirty="0"/>
              <a:t>Provide syllabus and handouts</a:t>
            </a:r>
          </a:p>
          <a:p>
            <a:pPr marL="291179" indent="-291179">
              <a:buFont typeface="Arial"/>
              <a:buChar char="•"/>
            </a:pPr>
            <a:r>
              <a:rPr lang="en-US" dirty="0"/>
              <a:t>SEE sign-up sheets</a:t>
            </a:r>
          </a:p>
          <a:p>
            <a:pPr marL="291179" indent="-291179">
              <a:buFont typeface="Arial"/>
              <a:buChar char="•"/>
            </a:pPr>
            <a:r>
              <a:rPr lang="en-US" dirty="0"/>
              <a:t>CD of song “I AM, by Sat </a:t>
            </a:r>
            <a:r>
              <a:rPr lang="en-US" dirty="0" err="1"/>
              <a:t>Kartar</a:t>
            </a:r>
            <a:r>
              <a:rPr lang="en-US" dirty="0"/>
              <a:t>”</a:t>
            </a:r>
          </a:p>
          <a:p>
            <a:r>
              <a:rPr lang="en-US" b="1" dirty="0"/>
              <a:t>OPENING EXERCISE:  Enter with PRAISE.  </a:t>
            </a:r>
            <a:r>
              <a:rPr lang="en-US" dirty="0"/>
              <a:t>Read/Dance Psalm 103.  (David’s hymn of God’s love and compassion.)</a:t>
            </a:r>
          </a:p>
        </p:txBody>
      </p:sp>
      <p:sp>
        <p:nvSpPr>
          <p:cNvPr id="4" name="Slide Number Placeholder 3"/>
          <p:cNvSpPr>
            <a:spLocks noGrp="1"/>
          </p:cNvSpPr>
          <p:nvPr>
            <p:ph type="sldNum" sz="quarter" idx="10"/>
          </p:nvPr>
        </p:nvSpPr>
        <p:spPr/>
        <p:txBody>
          <a:bodyPr/>
          <a:lstStyle/>
          <a:p>
            <a:fld id="{CBF1DE67-34B0-304A-A129-5FE55568CAE4}" type="slidenum">
              <a:rPr lang="en-US" smtClean="0"/>
              <a:t>1</a:t>
            </a:fld>
            <a:endParaRPr lang="en-US"/>
          </a:p>
        </p:txBody>
      </p:sp>
    </p:spTree>
    <p:extLst>
      <p:ext uri="{BB962C8B-B14F-4D97-AF65-F5344CB8AC3E}">
        <p14:creationId xmlns:p14="http://schemas.microsoft.com/office/powerpoint/2010/main" val="2028703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10</a:t>
            </a:fld>
            <a:endParaRPr lang="en-US"/>
          </a:p>
        </p:txBody>
      </p:sp>
    </p:spTree>
    <p:extLst>
      <p:ext uri="{BB962C8B-B14F-4D97-AF65-F5344CB8AC3E}">
        <p14:creationId xmlns:p14="http://schemas.microsoft.com/office/powerpoint/2010/main" val="1399457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2400" b="1" dirty="0"/>
              <a:t>LITERAL-FACTUAL </a:t>
            </a:r>
            <a:r>
              <a:rPr lang="en-US" sz="2400" dirty="0"/>
              <a:t>--  Lens through which the Bible is seen as the inerrant word of God.  It is based on the premise that the Bible stories, people and events are undisputed facts.</a:t>
            </a:r>
          </a:p>
          <a:p>
            <a:r>
              <a:rPr lang="en-US" sz="2400" b="1" dirty="0"/>
              <a:t>HISTORICAL-METAPHORICAL -- </a:t>
            </a:r>
            <a:r>
              <a:rPr lang="en-US" sz="2400" dirty="0"/>
              <a:t>By “historical approach,” this is the lens through which the Bible can be understood by discerning the ancient historical meanings of biblical texts. By “metaphorical approach,” this means, most broadly, a nonliteral way of reading biblical texts. A metaphorical reading does not confine itself to the literal, factual, and historical meanings of a text. It moves beyond to the question, “What does this story mean as a </a:t>
            </a:r>
            <a:r>
              <a:rPr lang="en-US" sz="2400" i="1" dirty="0"/>
              <a:t>story, </a:t>
            </a:r>
            <a:r>
              <a:rPr lang="en-US" sz="2400" dirty="0"/>
              <a:t>independent of its historical factuality?”  p. 37</a:t>
            </a:r>
            <a:r>
              <a:rPr lang="en-US" sz="2400" i="1" dirty="0"/>
              <a:t>f</a:t>
            </a:r>
            <a:r>
              <a:rPr lang="en-US" sz="2400" dirty="0"/>
              <a:t>. </a:t>
            </a:r>
          </a:p>
        </p:txBody>
      </p:sp>
      <p:sp>
        <p:nvSpPr>
          <p:cNvPr id="4" name="Slide Number Placeholder 3"/>
          <p:cNvSpPr>
            <a:spLocks noGrp="1"/>
          </p:cNvSpPr>
          <p:nvPr>
            <p:ph type="sldNum" sz="quarter" idx="10"/>
          </p:nvPr>
        </p:nvSpPr>
        <p:spPr/>
        <p:txBody>
          <a:bodyPr/>
          <a:lstStyle/>
          <a:p>
            <a:fld id="{CBF1DE67-34B0-304A-A129-5FE55568CAE4}" type="slidenum">
              <a:rPr lang="en-US" smtClean="0"/>
              <a:t>11</a:t>
            </a:fld>
            <a:endParaRPr lang="en-US"/>
          </a:p>
        </p:txBody>
      </p:sp>
    </p:spTree>
    <p:extLst>
      <p:ext uri="{BB962C8B-B14F-4D97-AF65-F5344CB8AC3E}">
        <p14:creationId xmlns:p14="http://schemas.microsoft.com/office/powerpoint/2010/main" val="1399457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AMERICAN LENS OF THE BIBLE IS CHANGING BECAUSE OF WHO WE HAVE BECOME IN OUR 21</a:t>
            </a:r>
            <a:r>
              <a:rPr lang="en-US" b="1" baseline="30000" dirty="0"/>
              <a:t>ST</a:t>
            </a:r>
            <a:r>
              <a:rPr lang="en-US" b="1" dirty="0"/>
              <a:t> CENTURY.  FOUR AREAS THAT HAVE SHAPED US:</a:t>
            </a:r>
          </a:p>
          <a:p>
            <a:pPr marL="232943" indent="-232943">
              <a:buAutoNum type="alphaLcParenR"/>
            </a:pPr>
            <a:r>
              <a:rPr lang="en-US" b="1" dirty="0"/>
              <a:t>RELIGIOUS PLURALISM</a:t>
            </a:r>
            <a:r>
              <a:rPr lang="en-US" dirty="0"/>
              <a:t>…We are immersed in global awareness.  We are aware of other religions, such as through the work of Joseph Campbell and Huston Smith, people from other cultures, religion courses and our own travel and exposure.  </a:t>
            </a:r>
          </a:p>
          <a:p>
            <a:pPr marL="232943" indent="-232943">
              <a:buAutoNum type="alphaLcParenR"/>
            </a:pPr>
            <a:r>
              <a:rPr lang="en-US" b="1" dirty="0"/>
              <a:t>MODERNITY WITH BIRTH OF MODERN SCIENCE</a:t>
            </a:r>
            <a:r>
              <a:rPr lang="en-US" dirty="0"/>
              <a:t>. We believe in scientific ways of knowing through experimentation and verification.  It is the Newtonian worldview of “reality” in the space time of matter and energy.  Reality is made up of “stuff” all interacting with each other in accord with “natural laws” based on CAUSE and EFFECT.  </a:t>
            </a:r>
          </a:p>
          <a:p>
            <a:pPr marL="232943" indent="-232943">
              <a:buAutoNum type="alphaLcParenR" startAt="3"/>
            </a:pPr>
            <a:r>
              <a:rPr lang="en-US" b="1" dirty="0"/>
              <a:t>POST-MODERNITY --  Question everything.  </a:t>
            </a:r>
            <a:r>
              <a:rPr lang="en-US" dirty="0"/>
              <a:t>We can’t define it…but know that all worldviews are not the final word.  Newtonian Science is not the final word…hence we have the Quantum Field…and we tend to trust our own EXPERIENCE…and moves us away from religion into spirituality.  “Spirituality is the experiential dimension of religion.”</a:t>
            </a:r>
          </a:p>
          <a:p>
            <a:pPr marL="232943" indent="-232943">
              <a:buAutoNum type="alphaLcParenR" startAt="3"/>
            </a:pPr>
            <a:r>
              <a:rPr lang="en-US" dirty="0"/>
              <a:t> </a:t>
            </a:r>
            <a:r>
              <a:rPr lang="en-US" b="1" dirty="0"/>
              <a:t>CONTEMPORARY MAINSTREAM THEOLOGY --  </a:t>
            </a:r>
            <a:r>
              <a:rPr lang="en-US" dirty="0"/>
              <a:t>now based on non-literal and non-factual understandings.  Bible is seen historically and metaphorically and read as stories.  </a:t>
            </a:r>
            <a:r>
              <a:rPr lang="en-US" b="1" i="1" dirty="0"/>
              <a:t>Metaphors and stories can be TRUE although the literal facts of the stories aren’t true.</a:t>
            </a:r>
            <a:r>
              <a:rPr lang="en-US" dirty="0"/>
              <a:t>   UNITY takes it further…to apply truths to oneself metaphysically…and seek truth through the Bible.</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12</a:t>
            </a:fld>
            <a:endParaRPr lang="en-US"/>
          </a:p>
        </p:txBody>
      </p:sp>
    </p:spTree>
    <p:extLst>
      <p:ext uri="{BB962C8B-B14F-4D97-AF65-F5344CB8AC3E}">
        <p14:creationId xmlns:p14="http://schemas.microsoft.com/office/powerpoint/2010/main" val="3557664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400" dirty="0"/>
          </a:p>
          <a:p>
            <a:r>
              <a:rPr lang="en-US" b="1" dirty="0"/>
              <a:t>INTRODUCE MARCUS J. BORG </a:t>
            </a:r>
            <a:r>
              <a:rPr lang="en-US" dirty="0"/>
              <a:t>(born 1942 in a Lutheran family) --  Borg is an American New Testament scholar, theologian and author.  He is a fellow of the Jesus Seminar and former professor of Religious Studies at Oregon State </a:t>
            </a:r>
            <a:r>
              <a:rPr lang="en-US" dirty="0" err="1"/>
              <a:t>Univ</a:t>
            </a:r>
            <a:r>
              <a:rPr lang="en-US" dirty="0"/>
              <a:t> (retired 2007.)  Borg is among the most widely known and influential voices in </a:t>
            </a:r>
            <a:r>
              <a:rPr lang="en-US" b="1" dirty="0"/>
              <a:t>PROGRESSIVE CHRISTIANITY </a:t>
            </a:r>
            <a:r>
              <a:rPr lang="en-US" dirty="0"/>
              <a:t>and a major figure in scholarship related to the </a:t>
            </a:r>
            <a:r>
              <a:rPr lang="en-US" b="1" dirty="0"/>
              <a:t>HISTORICAL JESUS</a:t>
            </a:r>
            <a:r>
              <a:rPr lang="en-US" dirty="0"/>
              <a:t>.  He is a published author of “Reading the Bible Again for the first Time” and lately a novel titled “Putting Away Childish Things.”  Major voice to understanding American culture and Christianity.</a:t>
            </a:r>
          </a:p>
          <a:p>
            <a:endParaRPr lang="en-US" dirty="0"/>
          </a:p>
          <a:p>
            <a:pPr defTabSz="465887">
              <a:defRPr/>
            </a:pPr>
            <a:r>
              <a:rPr lang="en-US" b="0" baseline="0" dirty="0"/>
              <a:t>It is up to us to look at the Bible differently and examine outdated notions --  see with new lenses.  We are now encouraged to use the name “Hebrew Scriptures” as the more correct name for the “Old Testament.”  </a:t>
            </a:r>
            <a:endParaRPr lang="en-US" b="0" dirty="0"/>
          </a:p>
          <a:p>
            <a:endParaRPr lang="en-US" b="1" dirty="0"/>
          </a:p>
          <a:p>
            <a:r>
              <a:rPr lang="en-US" b="1" dirty="0"/>
              <a:t>RESPECT FOR JUDAISM</a:t>
            </a:r>
            <a:r>
              <a:rPr lang="en-US" b="1" baseline="0" dirty="0"/>
              <a:t> --  </a:t>
            </a:r>
            <a:r>
              <a:rPr lang="en-US" b="0" dirty="0"/>
              <a:t>Historically,</a:t>
            </a:r>
            <a:r>
              <a:rPr lang="en-US" b="0" baseline="0" dirty="0"/>
              <a:t> C</a:t>
            </a:r>
            <a:r>
              <a:rPr lang="en-US" b="0" dirty="0"/>
              <a:t>hristians have</a:t>
            </a:r>
            <a:r>
              <a:rPr lang="en-US" b="0" baseline="0" dirty="0"/>
              <a:t> called </a:t>
            </a:r>
            <a:r>
              <a:rPr lang="en-US" b="0" dirty="0"/>
              <a:t>the Hebrew Bible the “Old Testament.”  Author Borg says out of respect for Judaism,</a:t>
            </a:r>
            <a:r>
              <a:rPr lang="en-US" b="0" baseline="0" dirty="0"/>
              <a:t> we now refer to the Old Testament as “Hebrew Scriptures.”    For Jews, the Hebrew Bible is “the” Bible, not the Old Testament. There is no New Testament in Judaism.</a:t>
            </a:r>
          </a:p>
          <a:p>
            <a:endParaRPr lang="en-US" b="1" baseline="0" dirty="0"/>
          </a:p>
          <a:p>
            <a:r>
              <a:rPr lang="en-US" b="1" baseline="0" dirty="0"/>
              <a:t>REPLACE A DUALISTIC VIEW --  </a:t>
            </a:r>
            <a:r>
              <a:rPr lang="en-US" b="0" baseline="0" dirty="0"/>
              <a:t>For Christian readers, the adjective “Old” implies outmoded or superseded, as if the “New Testament” replaces the “Old Testament.”  Common notion is that  “Old” speaks of a God of law and judgment whereas the “New” speaks of a God of grace and love (dualistic=BAD/GOOD).  Borg says this stereotype is wrong.  </a:t>
            </a:r>
            <a:endParaRPr lang="en-US" b="0" dirty="0"/>
          </a:p>
          <a:p>
            <a:endParaRPr lang="en-US" dirty="0"/>
          </a:p>
          <a:p>
            <a:endParaRPr lang="en-US" sz="1400" u="sng" dirty="0"/>
          </a:p>
        </p:txBody>
      </p:sp>
      <p:sp>
        <p:nvSpPr>
          <p:cNvPr id="4" name="Slide Number Placeholder 3"/>
          <p:cNvSpPr>
            <a:spLocks noGrp="1"/>
          </p:cNvSpPr>
          <p:nvPr>
            <p:ph type="sldNum" sz="quarter" idx="10"/>
          </p:nvPr>
        </p:nvSpPr>
        <p:spPr/>
        <p:txBody>
          <a:bodyPr/>
          <a:lstStyle/>
          <a:p>
            <a:fld id="{CBF1DE67-34B0-304A-A129-5FE55568CAE4}" type="slidenum">
              <a:rPr lang="en-US" smtClean="0"/>
              <a:t>13</a:t>
            </a:fld>
            <a:endParaRPr lang="en-US"/>
          </a:p>
        </p:txBody>
      </p:sp>
    </p:spTree>
    <p:extLst>
      <p:ext uri="{BB962C8B-B14F-4D97-AF65-F5344CB8AC3E}">
        <p14:creationId xmlns:p14="http://schemas.microsoft.com/office/powerpoint/2010/main" val="2471447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465887">
              <a:defRPr/>
            </a:pPr>
            <a:r>
              <a:rPr lang="en-US" b="1" dirty="0">
                <a:solidFill>
                  <a:schemeClr val="accent1">
                    <a:lumMod val="75000"/>
                  </a:schemeClr>
                </a:solidFill>
              </a:rPr>
              <a:t>Discuss HANDOUT #2:  The Hebrew Bible as Myth (E. J. Niles)</a:t>
            </a:r>
          </a:p>
          <a:p>
            <a:endParaRPr lang="en-US" b="1" dirty="0"/>
          </a:p>
          <a:p>
            <a:r>
              <a:rPr lang="en-US" b="1" dirty="0"/>
              <a:t>Seeing the Bible as MYTH is seeing through the lens of TRUTH.  </a:t>
            </a:r>
            <a:r>
              <a:rPr lang="en-US" dirty="0"/>
              <a:t>Borg suggests reading the Bible again…..</a:t>
            </a:r>
          </a:p>
          <a:p>
            <a:r>
              <a:rPr lang="en-US" b="1" dirty="0"/>
              <a:t>--  the gain the ability to hear the biblical stories once again as true stories, even knowing they may not be factually true and their truth does not depend upon their factuality.</a:t>
            </a:r>
            <a:endParaRPr lang="en-US" dirty="0"/>
          </a:p>
          <a:p>
            <a:endParaRPr lang="en-US" dirty="0"/>
          </a:p>
          <a:p>
            <a:pPr defTabSz="465887">
              <a:defRPr/>
            </a:pPr>
            <a:r>
              <a:rPr lang="en-US" dirty="0"/>
              <a:t>The ancient communities that produced the Bible often metaphorized their history. Indeed, this is the way they invested their stories with meaning. But we, especially in the modern period, have often historicized their metaphors.  Borg p. 47  In Unity, we use metaphysical interpretations.</a:t>
            </a:r>
          </a:p>
          <a:p>
            <a:endParaRPr lang="en-US" b="1" dirty="0"/>
          </a:p>
          <a:p>
            <a:r>
              <a:rPr lang="en-US" dirty="0"/>
              <a:t>EX:  to people "paralyzed" by various things or relationships, Jesus tells them to "get up and walk”  or the transforming message of the Easter story when "they go to the tomb but the tomb is empty"—they find new life, new beginnings, resurrection.  For the non-literalist Christians, “The point is not to believe in the Bible, but to see their lives with God through it." (Borg, p. 57)</a:t>
            </a:r>
          </a:p>
          <a:p>
            <a:pPr defTabSz="465887">
              <a:defRPr/>
            </a:pPr>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14</a:t>
            </a:fld>
            <a:endParaRPr lang="en-US"/>
          </a:p>
        </p:txBody>
      </p:sp>
    </p:spTree>
    <p:extLst>
      <p:ext uri="{BB962C8B-B14F-4D97-AF65-F5344CB8AC3E}">
        <p14:creationId xmlns:p14="http://schemas.microsoft.com/office/powerpoint/2010/main" val="3750843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1" dirty="0"/>
          </a:p>
          <a:p>
            <a:pPr defTabSz="465887">
              <a:defRPr/>
            </a:pPr>
            <a:r>
              <a:rPr lang="en-US" b="1" dirty="0"/>
              <a:t>DIFFERING LENS IN SOCIETY CAUSE CULTURAL CONFLICT.</a:t>
            </a:r>
          </a:p>
          <a:p>
            <a:pPr defTabSz="465887">
              <a:defRPr/>
            </a:pPr>
            <a:endParaRPr lang="en-US" b="1" dirty="0"/>
          </a:p>
          <a:p>
            <a:pPr defTabSz="465887">
              <a:defRPr/>
            </a:pPr>
            <a:r>
              <a:rPr lang="en-US" b="1" dirty="0"/>
              <a:t>DISCUSS THESE</a:t>
            </a:r>
            <a:r>
              <a:rPr lang="en-US" b="1" baseline="0" dirty="0"/>
              <a:t> </a:t>
            </a:r>
            <a:r>
              <a:rPr lang="en-US" b="1" dirty="0"/>
              <a:t>3 MAJOR CHURCH CONFLICTS/DEBATES TODAY.  </a:t>
            </a:r>
            <a:r>
              <a:rPr lang="en-US" b="0" dirty="0"/>
              <a:t>Through which lens do you see these</a:t>
            </a:r>
            <a:r>
              <a:rPr lang="en-US" b="0" baseline="0" dirty="0"/>
              <a:t> issues</a:t>
            </a:r>
            <a:r>
              <a:rPr lang="en-US" b="0" dirty="0"/>
              <a:t> </a:t>
            </a:r>
            <a:r>
              <a:rPr lang="en-US" b="0" baseline="0" dirty="0"/>
              <a:t>regarding church membership/leadership?  </a:t>
            </a:r>
            <a:r>
              <a:rPr lang="en-US" b="0" baseline="0" dirty="0">
                <a:solidFill>
                  <a:schemeClr val="accent1">
                    <a:lumMod val="75000"/>
                  </a:schemeClr>
                </a:solidFill>
              </a:rPr>
              <a:t> Borg says the q</a:t>
            </a:r>
            <a:r>
              <a:rPr lang="en-US" b="0" dirty="0">
                <a:solidFill>
                  <a:schemeClr val="accent1">
                    <a:lumMod val="75000"/>
                  </a:schemeClr>
                </a:solidFill>
              </a:rPr>
              <a:t>uestion is not whether to abandon Christianity…but how</a:t>
            </a:r>
            <a:r>
              <a:rPr lang="en-US" b="0" baseline="0" dirty="0">
                <a:solidFill>
                  <a:schemeClr val="accent1">
                    <a:lumMod val="75000"/>
                  </a:schemeClr>
                </a:solidFill>
              </a:rPr>
              <a:t> </a:t>
            </a:r>
            <a:r>
              <a:rPr lang="en-US" b="0" dirty="0">
                <a:solidFill>
                  <a:schemeClr val="accent1">
                    <a:lumMod val="75000"/>
                  </a:schemeClr>
                </a:solidFill>
              </a:rPr>
              <a:t>to transition from one way of seeing it</a:t>
            </a:r>
            <a:r>
              <a:rPr lang="en-US" b="0" baseline="0" dirty="0">
                <a:solidFill>
                  <a:schemeClr val="accent1">
                    <a:lumMod val="75000"/>
                  </a:schemeClr>
                </a:solidFill>
              </a:rPr>
              <a:t> </a:t>
            </a:r>
            <a:r>
              <a:rPr lang="en-US" b="0" dirty="0">
                <a:solidFill>
                  <a:schemeClr val="accent1">
                    <a:lumMod val="75000"/>
                  </a:schemeClr>
                </a:solidFill>
              </a:rPr>
              <a:t>to another. </a:t>
            </a:r>
          </a:p>
          <a:p>
            <a:pPr defTabSz="465887">
              <a:defRPr/>
            </a:pPr>
            <a:endParaRPr lang="en-US" b="0" dirty="0">
              <a:solidFill>
                <a:schemeClr val="accent1">
                  <a:lumMod val="75000"/>
                </a:schemeClr>
              </a:solidFill>
            </a:endParaRPr>
          </a:p>
          <a:p>
            <a:pPr algn="l"/>
            <a:r>
              <a:rPr lang="en-US" b="1" dirty="0"/>
              <a:t>CAN WE MOVE BEYOND A LITERAL INTERPRETATION OF SCRIPTURE IN ANY OF THESE AREAS?  </a:t>
            </a:r>
            <a:r>
              <a:rPr lang="en-US" dirty="0"/>
              <a:t>YES.   The reason for the literalist Christians' passion on their interpretation of the Bible is that they have identified truth with factuality.  In their minds, if the stories aren't factual, they aren't true. And if these stories aren't true, the Bible isn't true.  What is at stake is our view of the Bible.  </a:t>
            </a:r>
            <a:r>
              <a:rPr lang="en-US" sz="1100" dirty="0"/>
              <a:t>(Borg, p. 51)</a:t>
            </a:r>
          </a:p>
          <a:p>
            <a:pPr algn="l"/>
            <a:endParaRPr lang="en-US" sz="1100" dirty="0"/>
          </a:p>
          <a:p>
            <a:pPr algn="l"/>
            <a:r>
              <a:rPr lang="en-US" sz="1100" b="1" dirty="0"/>
              <a:t>CAN WE SEE TRUTH IN THE BIBLE EVEN IF THE STORIES ARE METAPHORS…NOT FACTS?  </a:t>
            </a:r>
            <a:r>
              <a:rPr lang="en-US" sz="1100" dirty="0"/>
              <a:t>The Hebrew Scriptures are filled with stories that are metaphors,  examples, myths, stories set in historical context to teach how God works.  Hebrew stories were never intended to be facts.  Instead, they are stories/metaphors of truth.</a:t>
            </a:r>
            <a:endParaRPr lang="en-US" dirty="0">
              <a:solidFill>
                <a:schemeClr val="tx1"/>
              </a:solidFill>
            </a:endParaRPr>
          </a:p>
          <a:p>
            <a:pPr defTabSz="465887">
              <a:defRPr/>
            </a:pPr>
            <a:r>
              <a:rPr lang="en-US" b="0" dirty="0"/>
              <a:t> </a:t>
            </a:r>
          </a:p>
          <a:p>
            <a:r>
              <a:rPr lang="en-US" baseline="0" dirty="0"/>
              <a:t>.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15</a:t>
            </a:fld>
            <a:endParaRPr lang="en-US"/>
          </a:p>
        </p:txBody>
      </p:sp>
    </p:spTree>
    <p:extLst>
      <p:ext uri="{BB962C8B-B14F-4D97-AF65-F5344CB8AC3E}">
        <p14:creationId xmlns:p14="http://schemas.microsoft.com/office/powerpoint/2010/main" val="6708594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465887">
              <a:defRPr/>
            </a:pPr>
            <a:r>
              <a:rPr lang="en-US" b="1" dirty="0"/>
              <a:t>IN UNITY, WE SEE THE BIBLE AND GOD THROUGH THE LENS OF HISTORY AND METAPHOR. </a:t>
            </a:r>
            <a:r>
              <a:rPr lang="en-US" dirty="0"/>
              <a:t> </a:t>
            </a:r>
            <a:r>
              <a:rPr lang="en-US" b="1" dirty="0"/>
              <a:t>Metaphor means “what something is” or “what it looks like.”  “My love is a red, red rose.  It is non-literal.  Has a plurality of associations.  </a:t>
            </a:r>
            <a:r>
              <a:rPr lang="en-US" dirty="0"/>
              <a:t>IN UNITY, WE HAVE NEW READING LENS TO SEE GOD AS THE 4 PARADOXES:  PRINCIPLE AND PERSONAL; MASCULINE AND FEMININE; LAW AND GRACE; AND TRANSCENDENT AND IMMANENT.  </a:t>
            </a:r>
            <a:r>
              <a:rPr lang="en-US" b="1" dirty="0"/>
              <a:t>AND…THE BIBLE IS UNITY’S BASIC TEXT.  </a:t>
            </a:r>
            <a:r>
              <a:rPr lang="en-US" dirty="0"/>
              <a:t>We already use the lens of a historical/metaphorical/metaphysical interpretation of Bible stories set in a historical framework.  </a:t>
            </a:r>
          </a:p>
          <a:p>
            <a:endParaRPr lang="en-US" dirty="0"/>
          </a:p>
          <a:p>
            <a:pPr algn="l"/>
            <a:r>
              <a:rPr lang="en-US"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OLD LENS:  THE ORIGINAL INTENT OF HEBREW WRITERS WAS TO ILLUSTRATE TRUTH WITH STORIES OR NARRATIVES ….BUT…WE HAVE HISTORICIZED THEIR METAPHORS.  </a:t>
            </a:r>
            <a:endParaRPr lang="en-US" dirty="0"/>
          </a:p>
          <a:p>
            <a:endParaRPr lang="en-US" dirty="0"/>
          </a:p>
          <a:p>
            <a:r>
              <a:rPr lang="en-US" b="1" dirty="0"/>
              <a:t>NEW LENS:  </a:t>
            </a:r>
            <a:r>
              <a:rPr lang="en-US" b="1" i="1" dirty="0"/>
              <a:t>NEED </a:t>
            </a:r>
            <a:r>
              <a:rPr lang="en-US" b="1" dirty="0"/>
              <a:t>TO SEE THE BIBLICAL STORIES ONCE AGAIN AS TRUE STORIES, EVEN KNOWING THEY MAY NOT BE FACTUALLY TRUE AND THEIR TRUTH DOES NOT DEPEND UPON THEIR FACTUALITY.  </a:t>
            </a:r>
            <a:r>
              <a:rPr lang="en-US" dirty="0"/>
              <a:t>In modern Western culture, critical thinking is very much concerned with factuality and is thus deeply corrosive of religion in general and Christianity and the Bible in particular. As critical thinkers in that culture, most of us no longer hear the biblical stories as true stories ‑ or at the least their truth has become suspect. Now it takes faith to believe them, and faith becomes believing things that one would normally reject.</a:t>
            </a:r>
            <a:endParaRPr lang="en-US" b="1" i="1" dirty="0"/>
          </a:p>
          <a:p>
            <a:endParaRPr lang="en-US" b="1" i="1" dirty="0"/>
          </a:p>
          <a:p>
            <a:r>
              <a:rPr lang="en-US" b="1" dirty="0"/>
              <a:t>RETURN TO FAITH to find TRUTH:  </a:t>
            </a:r>
            <a:r>
              <a:rPr lang="en-US" b="1" i="1" dirty="0"/>
              <a:t>(Post-critical </a:t>
            </a:r>
            <a:r>
              <a:rPr lang="en-US" b="1" i="1" dirty="0" err="1"/>
              <a:t>naivete</a:t>
            </a:r>
            <a:r>
              <a:rPr lang="en-US" b="1" i="1" dirty="0"/>
              <a:t>)</a:t>
            </a:r>
            <a:endParaRPr lang="en-US" dirty="0"/>
          </a:p>
          <a:p>
            <a:r>
              <a:rPr lang="en-US" dirty="0"/>
              <a:t>This way of hearing sacred stories is widespread in pre-modern cultures. In Arabia, traditional storytellers begin their stories with “This was, and this was not.” In Georgia (the country, not the state), similar words are spoken to introduce a traditional story: “There was and yet there was not.” Native American storytellers tells his tribe’s story of creation: “Now I don’t know if it happened this way or not, but I know this story is true.”</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16</a:t>
            </a:fld>
            <a:endParaRPr lang="en-US"/>
          </a:p>
        </p:txBody>
      </p:sp>
    </p:spTree>
    <p:extLst>
      <p:ext uri="{BB962C8B-B14F-4D97-AF65-F5344CB8AC3E}">
        <p14:creationId xmlns:p14="http://schemas.microsoft.com/office/powerpoint/2010/main" val="28656093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 exercise --</a:t>
            </a:r>
            <a:endParaRPr lang="en-US" sz="1600" dirty="0">
              <a:solidFill>
                <a:schemeClr val="accent1">
                  <a:lumMod val="75000"/>
                </a:schemeClr>
              </a:solidFill>
              <a:latin typeface="Copperplate Gothic Bold"/>
              <a:cs typeface="Copperplate Gothic Bold"/>
            </a:endParaRPr>
          </a:p>
          <a:p>
            <a:endParaRPr lang="en-US" dirty="0">
              <a:solidFill>
                <a:schemeClr val="accent1">
                  <a:lumMod val="75000"/>
                </a:schemeClr>
              </a:solidFill>
              <a:latin typeface="Copperplate Gothic Bold"/>
              <a:cs typeface="Copperplate Gothic Bold"/>
            </a:endParaRPr>
          </a:p>
          <a:p>
            <a:pPr marL="582359" indent="-582359">
              <a:buFont typeface="Arial"/>
              <a:buChar char="•"/>
            </a:pPr>
            <a:r>
              <a:rPr lang="en-US" dirty="0">
                <a:solidFill>
                  <a:schemeClr val="accent1">
                    <a:lumMod val="75000"/>
                  </a:schemeClr>
                </a:solidFill>
                <a:latin typeface="Copperplate Gothic Bold"/>
                <a:cs typeface="Copperplate Gothic Bold"/>
              </a:rPr>
              <a:t>Selection Process --  Discuss presenting historical and allegorical aspects of selected Bible verses</a:t>
            </a:r>
          </a:p>
          <a:p>
            <a:endParaRPr lang="en-US" dirty="0">
              <a:solidFill>
                <a:schemeClr val="accent1">
                  <a:lumMod val="75000"/>
                </a:schemeClr>
              </a:solidFill>
              <a:latin typeface="Copperplate Gothic Bold"/>
              <a:cs typeface="Copperplate Gothic Bold"/>
            </a:endParaRPr>
          </a:p>
          <a:p>
            <a:pPr marL="582359" indent="-582359">
              <a:buFont typeface="Arial"/>
              <a:buChar char="•"/>
            </a:pPr>
            <a:r>
              <a:rPr lang="en-US" dirty="0">
                <a:solidFill>
                  <a:schemeClr val="accent1">
                    <a:lumMod val="75000"/>
                  </a:schemeClr>
                </a:solidFill>
                <a:latin typeface="Copperplate Gothic Bold"/>
                <a:cs typeface="Copperplate Gothic Bold"/>
              </a:rPr>
              <a:t>Assignment Details --  Pass around selected characters and/or stories from which class can select</a:t>
            </a:r>
          </a:p>
          <a:p>
            <a:endParaRPr lang="en-US" dirty="0">
              <a:solidFill>
                <a:schemeClr val="accent1">
                  <a:lumMod val="75000"/>
                </a:schemeClr>
              </a:solidFill>
              <a:latin typeface="Copperplate Gothic Bold"/>
              <a:cs typeface="Copperplate Gothic Bold"/>
            </a:endParaRPr>
          </a:p>
          <a:p>
            <a:pPr marL="582359" indent="-582359">
              <a:buFont typeface="Arial"/>
              <a:buChar char="•"/>
            </a:pPr>
            <a:r>
              <a:rPr lang="en-US" dirty="0">
                <a:solidFill>
                  <a:schemeClr val="accent1">
                    <a:lumMod val="75000"/>
                  </a:schemeClr>
                </a:solidFill>
                <a:latin typeface="Copperplate Gothic Bold"/>
                <a:cs typeface="Copperplate Gothic Bold"/>
              </a:rPr>
              <a:t>Presentation times  --  Sign up for Week #3, #4 or #5</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17</a:t>
            </a:fld>
            <a:endParaRPr lang="en-US"/>
          </a:p>
        </p:txBody>
      </p:sp>
    </p:spTree>
    <p:extLst>
      <p:ext uri="{BB962C8B-B14F-4D97-AF65-F5344CB8AC3E}">
        <p14:creationId xmlns:p14="http://schemas.microsoft.com/office/powerpoint/2010/main" val="2060143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HOMEWORK:  </a:t>
            </a:r>
            <a:r>
              <a:rPr lang="en-US" b="0" dirty="0"/>
              <a:t>review handouts</a:t>
            </a:r>
            <a:endParaRPr lang="en-US" baseline="0" dirty="0"/>
          </a:p>
          <a:p>
            <a:endParaRPr lang="en-US" baseline="0" dirty="0"/>
          </a:p>
          <a:p>
            <a:pPr defTabSz="465887">
              <a:defRPr/>
            </a:pPr>
            <a:r>
              <a:rPr lang="en-US" dirty="0">
                <a:ln w="12700">
                  <a:solidFill>
                    <a:schemeClr val="tx2">
                      <a:satMod val="155000"/>
                    </a:schemeClr>
                  </a:solidFill>
                  <a:prstDash val="solid"/>
                </a:ln>
                <a:solidFill>
                  <a:schemeClr val="accent1">
                    <a:lumMod val="75000"/>
                  </a:schemeClr>
                </a:solidFill>
                <a:latin typeface="Copperplate Gothic Bold"/>
                <a:cs typeface="Copperplate Gothic Bold"/>
              </a:rPr>
              <a:t>Meditate:  This day, I am dissolving from consciousness old and crystallized ideas. Through the power of God within me, I see my world through new lenses.  I AM grateful.  So it is.  Amen.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19</a:t>
            </a:fld>
            <a:endParaRPr lang="en-US"/>
          </a:p>
        </p:txBody>
      </p:sp>
    </p:spTree>
    <p:extLst>
      <p:ext uri="{BB962C8B-B14F-4D97-AF65-F5344CB8AC3E}">
        <p14:creationId xmlns:p14="http://schemas.microsoft.com/office/powerpoint/2010/main" val="3728785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GOALS OF THE CLASS</a:t>
            </a:r>
          </a:p>
          <a:p>
            <a:pPr marL="174708" indent="-174708">
              <a:buFont typeface="Arial"/>
              <a:buChar char="•"/>
            </a:pPr>
            <a:r>
              <a:rPr lang="en-US" dirty="0"/>
              <a:t>Understand the rich history of the </a:t>
            </a:r>
            <a:r>
              <a:rPr lang="en-US" dirty="0" err="1"/>
              <a:t>Tanakh</a:t>
            </a:r>
            <a:endParaRPr lang="en-US" dirty="0"/>
          </a:p>
          <a:p>
            <a:pPr marL="174708" indent="-174708">
              <a:buFont typeface="Arial"/>
              <a:buChar char="•"/>
            </a:pPr>
            <a:r>
              <a:rPr lang="en-US" dirty="0"/>
              <a:t>Identify main stories, characters and historical periods of the Hebrew Scriptures. </a:t>
            </a:r>
          </a:p>
          <a:p>
            <a:pPr marL="174708" indent="-174708">
              <a:buFont typeface="Arial"/>
              <a:buChar char="•"/>
            </a:pPr>
            <a:r>
              <a:rPr lang="en-US" dirty="0"/>
              <a:t>Deepen our relationship with the God to whom the Bible points within the Christian tradition that acknowledges the Bible as a sacred text.</a:t>
            </a:r>
          </a:p>
          <a:p>
            <a:pPr marL="174708" indent="-174708">
              <a:buFont typeface="Arial"/>
              <a:buChar char="•"/>
            </a:pPr>
            <a:r>
              <a:rPr lang="en-US" dirty="0"/>
              <a:t>Examine the reading lens with which we are reading the Bible in the 21</a:t>
            </a:r>
            <a:r>
              <a:rPr lang="en-US" baseline="30000" dirty="0"/>
              <a:t>st</a:t>
            </a:r>
            <a:r>
              <a:rPr lang="en-US" dirty="0"/>
              <a:t> century</a:t>
            </a:r>
          </a:p>
          <a:p>
            <a:pPr marL="174708" indent="-174708">
              <a:buFont typeface="Arial"/>
              <a:buChar char="•"/>
            </a:pPr>
            <a:r>
              <a:rPr lang="en-US" dirty="0"/>
              <a:t>Understand the Bible as a reflection of our current worldview and receive inspiration from stories and metaphysical understandings.</a:t>
            </a:r>
            <a:endParaRPr lang="en-US" sz="1400" dirty="0"/>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a:t>
            </a:fld>
            <a:endParaRPr lang="en-US"/>
          </a:p>
        </p:txBody>
      </p:sp>
    </p:spTree>
    <p:extLst>
      <p:ext uri="{BB962C8B-B14F-4D97-AF65-F5344CB8AC3E}">
        <p14:creationId xmlns:p14="http://schemas.microsoft.com/office/powerpoint/2010/main" val="624479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BF1DE67-34B0-304A-A129-5FE55568CAE4}" type="slidenum">
              <a:rPr lang="en-US" smtClean="0"/>
              <a:t>3</a:t>
            </a:fld>
            <a:endParaRPr lang="en-US"/>
          </a:p>
        </p:txBody>
      </p:sp>
    </p:spTree>
    <p:extLst>
      <p:ext uri="{BB962C8B-B14F-4D97-AF65-F5344CB8AC3E}">
        <p14:creationId xmlns:p14="http://schemas.microsoft.com/office/powerpoint/2010/main" val="2898945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291179" indent="-291179" defTabSz="465887">
              <a:buFont typeface="Arial"/>
              <a:buChar char="•"/>
              <a:defRPr/>
            </a:pPr>
            <a:r>
              <a:rPr lang="en-US" b="1" dirty="0">
                <a:cs typeface="Franklin Gothic Medium"/>
              </a:rPr>
              <a:t>BIBLE = phenomenal worldwide BEST SELLER.  We praise it.  Our laws/ethics based on it.  Use it in courts to administer oaths and inaugurate a president.   Quote it in speeches by politicians, preachers, playwrights, poets and peace lovers. </a:t>
            </a:r>
          </a:p>
          <a:p>
            <a:pPr defTabSz="465887">
              <a:defRPr/>
            </a:pPr>
            <a:r>
              <a:rPr lang="en-US" b="1" dirty="0">
                <a:cs typeface="Franklin Gothic Medium"/>
              </a:rPr>
              <a:t> </a:t>
            </a:r>
          </a:p>
          <a:p>
            <a:pPr marL="291179" indent="-291179" defTabSz="465887">
              <a:buFont typeface="Arial"/>
              <a:buChar char="•"/>
              <a:defRPr/>
            </a:pPr>
            <a:r>
              <a:rPr lang="en-US" b="1" dirty="0">
                <a:cs typeface="Franklin Gothic Medium"/>
              </a:rPr>
              <a:t>FROM ROOTS OF THE GREAT COMMISSION = holds a special place in every country.  Translated into 40 European languages, 125 Asian and Pacific Island language, over 100 African languages and numerous translations into Native American Bibles.</a:t>
            </a:r>
          </a:p>
          <a:p>
            <a:pPr defTabSz="465887">
              <a:defRPr/>
            </a:pPr>
            <a:endParaRPr lang="en-US" b="1" dirty="0">
              <a:cs typeface="Franklin Gothic Medium"/>
            </a:endParaRPr>
          </a:p>
          <a:p>
            <a:pPr marL="291179" indent="-291179" defTabSz="465887">
              <a:buFont typeface="Arial"/>
              <a:buChar char="•"/>
              <a:defRPr/>
            </a:pPr>
            <a:r>
              <a:rPr lang="en-US" b="1" dirty="0">
                <a:cs typeface="Franklin Gothic Medium"/>
              </a:rPr>
              <a:t>COMMON CORD =  “Source of inspiration” for healing, guidance and ethical rules based on traditions for thousands of years.  It has influenced the course of human history.</a:t>
            </a:r>
          </a:p>
          <a:p>
            <a:pPr defTabSz="465887">
              <a:defRPr/>
            </a:pPr>
            <a:endParaRPr lang="en-US" b="1" dirty="0">
              <a:cs typeface="Franklin Gothic Medium"/>
            </a:endParaRPr>
          </a:p>
          <a:p>
            <a:pPr marL="232943" indent="-232943" defTabSz="465887">
              <a:buFont typeface="Arial"/>
              <a:buChar char="•"/>
              <a:defRPr/>
            </a:pPr>
            <a:r>
              <a:rPr lang="en-US" b="1" dirty="0">
                <a:cs typeface="Franklin Gothic Medium"/>
              </a:rPr>
              <a:t> PROBLEM --  Most of us don’t know much about the Bible except from childhood memories or from the movies…The Ten Commandments, The Robe, The Greatest Story Ever Told.  </a:t>
            </a:r>
            <a:br>
              <a:rPr lang="en-US" b="1" dirty="0">
                <a:cs typeface="Franklin Gothic Medium"/>
              </a:rPr>
            </a:br>
            <a:br>
              <a:rPr lang="en-US" b="1" dirty="0">
                <a:cs typeface="Franklin Gothic Medium"/>
              </a:rPr>
            </a:br>
            <a:r>
              <a:rPr lang="en-US" b="1" dirty="0">
                <a:cs typeface="Franklin Gothic Medium"/>
              </a:rPr>
              <a:t>WHAT DO WE END UP WITH?  Half-truths, mis-information, misinterpretation, dimly remembered stories from Sunday School tales of rape, pillaging, ethnic cleansing, vengeance, murder, impaling, crucifixion, Sodom and Gomorrah being wiped out, sin and redemption. </a:t>
            </a:r>
          </a:p>
          <a:p>
            <a:pPr marL="232943" indent="-232943" defTabSz="465887">
              <a:buFont typeface="Arial"/>
              <a:buChar char="•"/>
              <a:defRPr/>
            </a:pPr>
            <a:endParaRPr lang="en-US" sz="1600" b="1" dirty="0">
              <a:latin typeface="Franklin Gothic Medium"/>
              <a:cs typeface="Franklin Gothic Medium"/>
            </a:endParaRPr>
          </a:p>
          <a:p>
            <a:endParaRPr lang="en-US" b="1" dirty="0">
              <a:cs typeface="Franklin Gothic Medium"/>
            </a:endParaRPr>
          </a:p>
          <a:p>
            <a:endParaRPr lang="en-US" b="1" dirty="0"/>
          </a:p>
        </p:txBody>
      </p:sp>
      <p:sp>
        <p:nvSpPr>
          <p:cNvPr id="4" name="Slide Number Placeholder 3"/>
          <p:cNvSpPr>
            <a:spLocks noGrp="1"/>
          </p:cNvSpPr>
          <p:nvPr>
            <p:ph type="sldNum" sz="quarter" idx="10"/>
          </p:nvPr>
        </p:nvSpPr>
        <p:spPr/>
        <p:txBody>
          <a:bodyPr/>
          <a:lstStyle/>
          <a:p>
            <a:fld id="{CBF1DE67-34B0-304A-A129-5FE55568CAE4}" type="slidenum">
              <a:rPr lang="en-US" smtClean="0"/>
              <a:t>4</a:t>
            </a:fld>
            <a:endParaRPr lang="en-US"/>
          </a:p>
        </p:txBody>
      </p:sp>
    </p:spTree>
    <p:extLst>
      <p:ext uri="{BB962C8B-B14F-4D97-AF65-F5344CB8AC3E}">
        <p14:creationId xmlns:p14="http://schemas.microsoft.com/office/powerpoint/2010/main" val="1355632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cs typeface="Franklin Gothic Medium"/>
              </a:rPr>
              <a:t>HEBREW BIBLE = </a:t>
            </a:r>
            <a:r>
              <a:rPr lang="en-US" dirty="0">
                <a:cs typeface="Franklin Gothic Medium"/>
              </a:rPr>
              <a:t>24 books divided into three parts --  Originals of </a:t>
            </a:r>
            <a:r>
              <a:rPr lang="en-US" dirty="0" err="1">
                <a:cs typeface="Franklin Gothic Medium"/>
              </a:rPr>
              <a:t>Tanakh</a:t>
            </a:r>
            <a:r>
              <a:rPr lang="en-US" dirty="0">
                <a:cs typeface="Franklin Gothic Medium"/>
              </a:rPr>
              <a:t> that comprise the Hebrew scriptures have not survived.  Only handwritten old copies called “manuscripts” have survived.   </a:t>
            </a:r>
          </a:p>
          <a:p>
            <a:pPr defTabSz="465887">
              <a:defRPr/>
            </a:pPr>
            <a:r>
              <a:rPr lang="en-US" b="1" dirty="0"/>
              <a:t>HEBREW BIBLE OR TANAKH =  </a:t>
            </a:r>
            <a:r>
              <a:rPr lang="en-US" dirty="0"/>
              <a:t>24 books divided into three parts: </a:t>
            </a:r>
          </a:p>
          <a:p>
            <a:pPr marL="232943" indent="-232943" defTabSz="465887">
              <a:buFontTx/>
              <a:buAutoNum type="arabicParenBoth"/>
              <a:defRPr/>
            </a:pPr>
            <a:r>
              <a:rPr lang="en-US" b="1" dirty="0"/>
              <a:t>Five books of the TORAH (“teaching” or “law”) = </a:t>
            </a:r>
            <a:r>
              <a:rPr lang="en-US" dirty="0"/>
              <a:t>comprising the origins of the Israelite nation, its laws and its covenant with the God of Israel.  This is said to have been authoritative scripture around 400 BCE; Genesis = In the Beginning; Exodus = Names; Leviticus = And he called; Numbers = In the wilderness; and Deuteronomy = Words. </a:t>
            </a:r>
          </a:p>
          <a:p>
            <a:pPr defTabSz="465887">
              <a:defRPr/>
            </a:pPr>
            <a:r>
              <a:rPr lang="en-US" b="1" dirty="0"/>
              <a:t>(2) the NEVI’IM (“prophets”), </a:t>
            </a:r>
            <a:r>
              <a:rPr lang="en-US" dirty="0"/>
              <a:t>containing the historic account of ancient Israel and Judah around 200 BCE focusing on conflicts between the Israelites and the other nations, and conflicts among Israelites, specifically struggles between believers of “The LORD God,” and believers of foreign gods, and the criticism and unethical and unjust behavior of Israelite elites and rulers; and</a:t>
            </a:r>
          </a:p>
          <a:p>
            <a:pPr defTabSz="465887">
              <a:defRPr/>
            </a:pPr>
            <a:r>
              <a:rPr lang="en-US" b="1" dirty="0"/>
              <a:t>(3) THE KETUVIM (“WRITINGS”</a:t>
            </a:r>
            <a:r>
              <a:rPr lang="en-US" dirty="0"/>
              <a:t>) = canonized by the Council of Jamnia in 90 CE; contained poetic and philosophical works such as the Psalms and the Book of Job. Kicked out Christians…</a:t>
            </a:r>
          </a:p>
          <a:p>
            <a:endParaRPr lang="en-US" b="1" dirty="0">
              <a:cs typeface="Franklin Gothic Medium"/>
            </a:endParaRPr>
          </a:p>
          <a:p>
            <a:pPr defTabSz="465887">
              <a:defRPr/>
            </a:pPr>
            <a:r>
              <a:rPr lang="en-US" dirty="0">
                <a:cs typeface="Franklin Gothic Medium"/>
              </a:rPr>
              <a:t>(Unity uses the New Revised Standard Version “NRSV” which contains additional 18 books called the “Apocrypha” or Deuterocanonical books.) </a:t>
            </a:r>
          </a:p>
        </p:txBody>
      </p:sp>
      <p:sp>
        <p:nvSpPr>
          <p:cNvPr id="4" name="Slide Number Placeholder 3"/>
          <p:cNvSpPr>
            <a:spLocks noGrp="1"/>
          </p:cNvSpPr>
          <p:nvPr>
            <p:ph type="sldNum" sz="quarter" idx="10"/>
          </p:nvPr>
        </p:nvSpPr>
        <p:spPr/>
        <p:txBody>
          <a:bodyPr/>
          <a:lstStyle/>
          <a:p>
            <a:fld id="{CBF1DE67-34B0-304A-A129-5FE55568CAE4}" type="slidenum">
              <a:rPr lang="en-US" smtClean="0"/>
              <a:t>5</a:t>
            </a:fld>
            <a:endParaRPr lang="en-US"/>
          </a:p>
        </p:txBody>
      </p:sp>
    </p:spTree>
    <p:extLst>
      <p:ext uri="{BB962C8B-B14F-4D97-AF65-F5344CB8AC3E}">
        <p14:creationId xmlns:p14="http://schemas.microsoft.com/office/powerpoint/2010/main" val="1355632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174708" indent="-174708" defTabSz="465887">
              <a:buFont typeface="Arial"/>
              <a:buChar char="•"/>
              <a:defRPr/>
            </a:pPr>
            <a:r>
              <a:rPr lang="en-US" b="1" dirty="0"/>
              <a:t>ANCIENT JIGSAW PUZZLE.  WE WILL PROBABLY NEVER KNOW.  The history of the holy scriptures that we study today is a fantastic story in itself, a tale out of an Indiana Jones movie.  It is still unfolding.  It is important to note that the Hebrew Bible is the first known document where a people attempted to write their history.  Other religious writings have existed for thousands of years but none purport to be the history of a people and their culture.  </a:t>
            </a:r>
          </a:p>
          <a:p>
            <a:pPr defTabSz="465887">
              <a:defRPr/>
            </a:pPr>
            <a:endParaRPr lang="en-US" b="1" dirty="0"/>
          </a:p>
          <a:p>
            <a:pPr marL="174708" indent="-174708" defTabSz="465887">
              <a:buFont typeface="Arial"/>
              <a:buChar char="•"/>
              <a:defRPr/>
            </a:pPr>
            <a:r>
              <a:rPr lang="en-US" b="1" dirty="0"/>
              <a:t>ORAL HISTORY:  Pre-history creation myths/stories were passed on as oral tradition in Hebrew culture leading to the great patriarchs as Israel became a great nation.  </a:t>
            </a:r>
          </a:p>
          <a:p>
            <a:pPr marL="174708" indent="-174708" defTabSz="465887">
              <a:buFont typeface="Arial"/>
              <a:buChar char="•"/>
              <a:defRPr/>
            </a:pPr>
            <a:r>
              <a:rPr lang="en-US" b="1" dirty="0"/>
              <a:t>SCRIBES:  Later, scribes wrote down what the Judges, Kings and/or Prophets said. </a:t>
            </a:r>
          </a:p>
          <a:p>
            <a:pPr marL="174708" indent="-174708" defTabSz="465887">
              <a:buFont typeface="Arial"/>
              <a:buChar char="•"/>
              <a:defRPr/>
            </a:pPr>
            <a:r>
              <a:rPr lang="en-US" b="1" dirty="0"/>
              <a:t>TEXTS/MANUSCRIPTS:   Actual writing of the texts began about 1000 BCE.   </a:t>
            </a:r>
          </a:p>
          <a:p>
            <a:pPr marL="465887" lvl="1" defTabSz="465887">
              <a:defRPr/>
            </a:pPr>
            <a:r>
              <a:rPr lang="en-US" b="1" dirty="0"/>
              <a:t>The oldest complete Jewish Bible is a 4</a:t>
            </a:r>
            <a:r>
              <a:rPr lang="en-US" b="1" baseline="30000" dirty="0"/>
              <a:t>th</a:t>
            </a:r>
            <a:r>
              <a:rPr lang="en-US" b="1" dirty="0"/>
              <a:t> c. CE Greek translation.  </a:t>
            </a:r>
          </a:p>
          <a:p>
            <a:pPr marL="465887" lvl="1" defTabSz="465887">
              <a:defRPr/>
            </a:pPr>
            <a:r>
              <a:rPr lang="en-US" b="1" dirty="0"/>
              <a:t>The oldest complete manuscripts of the Hebrew Bible ( the Masoretic texts) written without breaks for chapters or books,  date from the Middle Ages (1066-1485 CE).  </a:t>
            </a:r>
          </a:p>
          <a:p>
            <a:pPr marL="465887" lvl="1" defTabSz="465887">
              <a:defRPr/>
            </a:pPr>
            <a:r>
              <a:rPr lang="en-US" b="1" dirty="0"/>
              <a:t>Then, in 1947 in Qumran about 10 miles south of Jericho, a young man was tending goats on the rocky hills near the Dead Sea shore.  The young goatherd dropped the stone into a hole and heard the stone hit something.  He found clay pots filled with scrolls and scraps of old leather covering mysterious writing.   The Dead Sea Scrolls were discovered containing original texts of Hebrew manuscripts hidden by the Essenes.  Some are in the canonized version of the Bible.  Some are not. </a:t>
            </a:r>
          </a:p>
          <a:p>
            <a:pPr defTabSz="465887">
              <a:defRPr/>
            </a:pPr>
            <a:r>
              <a:rPr lang="en-US" b="1" dirty="0"/>
              <a:t> </a:t>
            </a:r>
          </a:p>
          <a:p>
            <a:pPr marL="174708" indent="-174708" defTabSz="465887">
              <a:buFont typeface="Arial"/>
              <a:buChar char="•"/>
              <a:defRPr/>
            </a:pPr>
            <a:r>
              <a:rPr lang="en-US" b="1" dirty="0"/>
              <a:t>LINKS TO A LONG CHAIN --  What we read now in the Bible are only “links” to a long chain of troubled, sometimes badly garbled, and often conflicting translations.  Researchers have learned that what appears in the most ancient sections of the Bible, including some stories in Genesis, were probably “borrowed” from other more ancient civilizations, particularly those of ancient Egypt and Babylonia.  Laws given to Moses are similar to Babylonian laws found in the Code of Hammurabi, only centuries older than the Bible.  The story of Moses set afloat in a basket is similar to the Mesopotamian legend of an ancient king named Sargon.  So…there was liberal “borrowing” of stories…or what modern writers call “fair use.”</a:t>
            </a:r>
          </a:p>
        </p:txBody>
      </p:sp>
      <p:sp>
        <p:nvSpPr>
          <p:cNvPr id="4" name="Slide Number Placeholder 3"/>
          <p:cNvSpPr>
            <a:spLocks noGrp="1"/>
          </p:cNvSpPr>
          <p:nvPr>
            <p:ph type="sldNum" sz="quarter" idx="10"/>
          </p:nvPr>
        </p:nvSpPr>
        <p:spPr/>
        <p:txBody>
          <a:bodyPr/>
          <a:lstStyle/>
          <a:p>
            <a:fld id="{CBF1DE67-34B0-304A-A129-5FE55568CAE4}" type="slidenum">
              <a:rPr lang="en-US" smtClean="0"/>
              <a:t>6</a:t>
            </a:fld>
            <a:endParaRPr lang="en-US"/>
          </a:p>
        </p:txBody>
      </p:sp>
    </p:spTree>
    <p:extLst>
      <p:ext uri="{BB962C8B-B14F-4D97-AF65-F5344CB8AC3E}">
        <p14:creationId xmlns:p14="http://schemas.microsoft.com/office/powerpoint/2010/main" val="1311483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465887">
              <a:defRPr/>
            </a:pPr>
            <a:r>
              <a:rPr lang="en-US" sz="1100" b="1" dirty="0"/>
              <a:t>AUTHORS SHAPED THE WORLDVIEW:  History is important because it suggests a forward movement…an evolution…and a hope that there is something ahead (versus the cycles seen in nature and that nothing new could happen).  It suggests that understanding of the time period in which scriptures are written help us understand the changing perceptions of God and humankind.  As a result, we can understand our own spiritual evolution and personal spiritual journeys by understanding the evolutionary nature of the Bible.</a:t>
            </a:r>
          </a:p>
          <a:p>
            <a:pPr defTabSz="465887">
              <a:defRPr/>
            </a:pPr>
            <a:r>
              <a:rPr lang="en-US" sz="1100" b="1" dirty="0"/>
              <a:t>“J” WRITER --  (10</a:t>
            </a:r>
            <a:r>
              <a:rPr lang="en-US" sz="1100" b="1" baseline="30000" dirty="0"/>
              <a:t>th</a:t>
            </a:r>
            <a:r>
              <a:rPr lang="en-US" sz="1100" b="1" dirty="0"/>
              <a:t> c BCE) –  Earliest writer whose purpose was to document the history of the early Hebrew people, show convincing lineage to Abraham and confirm that the Israelites are the chosen people of YAHWEH.   From the Southern Kingdom of Judah, J consistently used the term YAHWEH as GOD (Yahweh was changed to Jehovah by German writers and later translated as the “Lord” in English versions).  J is a secular writer who portrayed Yahweh as male, anthropomorphic, walking and talking with humans and shown not in a favorable light. The J writer wrote in a particularly violent time, and consciousness of war, violence and suffering was revealed in written narratives. Seeds of a more evolved consciousness, however, did show in a few stories (i.e. Joseph forgiving his family that had sold him to slavery, and King David expressing love for his sons despite their behavior).  J writings are found in Genesis, Exodus, Numbers, Deuteronomy, Joshua, Judges, 1 &amp; 2 Samuel and 1 Kings </a:t>
            </a:r>
            <a:r>
              <a:rPr lang="en-US" sz="1100" b="1" dirty="0" err="1"/>
              <a:t>Chs</a:t>
            </a:r>
            <a:r>
              <a:rPr lang="en-US" sz="1100" b="1" dirty="0"/>
              <a:t> 1 &amp; 2 during the time of the United Kingdom reign of the “Kings.”  The primary source for J was oral tradition, possibly songs, genealogical lists and collections of law.  J was not concerned with historical accuracy rather than with stories handed down from generations of oral tradition about leadership held by patriarchs of families, later to judges and eventually to kings chosen by a prophet with divine guidance.  </a:t>
            </a:r>
          </a:p>
          <a:p>
            <a:pPr defTabSz="465887">
              <a:defRPr/>
            </a:pPr>
            <a:r>
              <a:rPr lang="en-US" sz="1100" b="1" dirty="0"/>
              <a:t>Example of writing:  Genesis </a:t>
            </a:r>
            <a:r>
              <a:rPr lang="en-US" sz="1100" b="1" dirty="0" err="1"/>
              <a:t>Chs</a:t>
            </a:r>
            <a:r>
              <a:rPr lang="en-US" sz="1100" b="1" dirty="0"/>
              <a:t> 2-4.</a:t>
            </a:r>
          </a:p>
          <a:p>
            <a:pPr defTabSz="465887">
              <a:defRPr/>
            </a:pPr>
            <a:endParaRPr lang="en-US" sz="1100" b="1" dirty="0"/>
          </a:p>
          <a:p>
            <a:pPr defTabSz="465887">
              <a:defRPr/>
            </a:pPr>
            <a:r>
              <a:rPr lang="en-US" sz="1100" b="1" dirty="0"/>
              <a:t>“E” WRITER --  (9</a:t>
            </a:r>
            <a:r>
              <a:rPr lang="en-US" sz="1100" b="1" baseline="30000" dirty="0"/>
              <a:t>th</a:t>
            </a:r>
            <a:r>
              <a:rPr lang="en-US" sz="1100" b="1" dirty="0"/>
              <a:t> c BCE) --  So named because he referred to the transcendent Divine as “ELOHIM” (usually translated as “GOD.”)   Scholars suggest that E was a priest from the Northern city of Shiloh where priests wrote and preserved texts over centuries and from the lineage of Moses.  The E writer “re-wrote the J stories” to show the interpretation of oral tradition by the Northern Kingdom of Israel, write of important Northern cities and of persons identified with the North.   E writings are found in Genesis through Numbers with a few verses in the Book of Deuteronomy.  He particularly wrote of Moses as the hero and wrote less about the patriarchs than did J.  The magical, mystical god of E dealt with humans in visions and dreams (rather than J’s </a:t>
            </a:r>
            <a:r>
              <a:rPr lang="en-US" sz="1100" b="1" dirty="0" err="1"/>
              <a:t>anthromorphic</a:t>
            </a:r>
            <a:r>
              <a:rPr lang="en-US" sz="1100" b="1" dirty="0"/>
              <a:t> form).  E often mentions the “fear of god” and emphasized the values of loyalty and obedience to avoid experiencing this fear.  (Ex:  Jacob’s ladder to heaven, Jacob wrestling with with the man, Joseph’s interpretations of dreams and interpretation of dealing with maltreatment of his brothers “You meant it for evil, but God meant it for good.”)  E stories almost always have positive endings which is seldom seen in J writings.  </a:t>
            </a:r>
          </a:p>
          <a:p>
            <a:pPr defTabSz="465887">
              <a:defRPr/>
            </a:pPr>
            <a:endParaRPr lang="en-US" sz="1100" b="1" dirty="0"/>
          </a:p>
          <a:p>
            <a:pPr defTabSz="465887">
              <a:defRPr/>
            </a:pPr>
            <a:r>
              <a:rPr lang="en-US" sz="1100" b="1" dirty="0"/>
              <a:t>“D” WRITER --  (Late 7</a:t>
            </a:r>
            <a:r>
              <a:rPr lang="en-US" sz="1100" b="1" baseline="30000" dirty="0"/>
              <a:t>th</a:t>
            </a:r>
            <a:r>
              <a:rPr lang="en-US" sz="1100" b="1" dirty="0"/>
              <a:t> c and early 6</a:t>
            </a:r>
            <a:r>
              <a:rPr lang="en-US" sz="1100" b="1" baseline="30000" dirty="0"/>
              <a:t>th</a:t>
            </a:r>
            <a:r>
              <a:rPr lang="en-US" sz="1100" b="1" dirty="0"/>
              <a:t> c BCE before the exile in 587 BCE) --  D, as a Northern priest, is the writer of </a:t>
            </a:r>
            <a:r>
              <a:rPr lang="en-US" sz="1100" b="1" dirty="0" err="1"/>
              <a:t>Deuteronomistic</a:t>
            </a:r>
            <a:r>
              <a:rPr lang="en-US" sz="1100" b="1" dirty="0"/>
              <a:t> history written possibly by at least two writers, D</a:t>
            </a:r>
            <a:r>
              <a:rPr lang="en-US" sz="1100" b="1" baseline="30000" dirty="0"/>
              <a:t>1</a:t>
            </a:r>
            <a:r>
              <a:rPr lang="en-US" sz="1100" b="1" dirty="0"/>
              <a:t> and D</a:t>
            </a:r>
            <a:r>
              <a:rPr lang="en-US" sz="1100" b="1" baseline="30000" dirty="0"/>
              <a:t>2</a:t>
            </a:r>
            <a:r>
              <a:rPr lang="en-US" sz="1100" b="1" dirty="0"/>
              <a:t> or by one writer who wrote at two different times --  one prior to the destruction of Judah by Babylonian conquest and one after the event. D writings are found in the Book of Deuteronomy, Joshua, Judges, 1 and 2 Samuel and 1 and 2 Kings.  The Book of Deuteronomy is presented as a farewell address by Moses to the people who are about to enter the Promised Land after years of wandering in the desert.  As a rewrite of Levitical law, it is called the “</a:t>
            </a:r>
            <a:r>
              <a:rPr lang="en-US" sz="1100" b="1" dirty="0" err="1"/>
              <a:t>deutero</a:t>
            </a:r>
            <a:r>
              <a:rPr lang="en-US" sz="1100" b="1" dirty="0"/>
              <a:t>” or second law reiterating Hebrew traditions found in Leviticus.  D writings reflect a new concept of god as a god who does not dwell in human dwellings or even on the earth.  God is now seen as dwelling beyond earth and in the highest heaven.  Prior to the D writings, the Ark of the Covenant is seen to be the dwelling place of God.  There is also a shift away from seeing sacrifice as being “pleasant” to the Lord. This is a huge change in consciousness from a whimsical God to more a more fair God even though harsh punishments and curses were still predicted for those who failed to follow the new law.  </a:t>
            </a:r>
          </a:p>
          <a:p>
            <a:pPr defTabSz="465887">
              <a:defRPr/>
            </a:pPr>
            <a:endParaRPr lang="en-US" sz="1100" b="1" dirty="0"/>
          </a:p>
          <a:p>
            <a:pPr defTabSz="465887">
              <a:defRPr/>
            </a:pPr>
            <a:r>
              <a:rPr lang="en-US" sz="1100" b="1" dirty="0"/>
              <a:t>“P” WRITER --  (7</a:t>
            </a:r>
            <a:r>
              <a:rPr lang="en-US" sz="1100" b="1" baseline="30000" dirty="0"/>
              <a:t>th</a:t>
            </a:r>
            <a:r>
              <a:rPr lang="en-US" sz="1100" b="1" dirty="0"/>
              <a:t> c BCE before the exile in 587 BCE) --  P is a priest from Judah (Southern Kingdom).  P wrote to establish the beginning of the Hebrew religion and priesthood during the sojourn when Moses and the children of Israel were wandering in the desert (1500 to 1300 BCE) when, in actuality, the religion did not take form until centuries later when P was writing.  P writings are found in Genesis, Exodus, Leviticus and Numbers. P rewrote the combined JE stories from a priestly perspective based on God as law, justice and obedience more compatible with laws contained in Leviticus by restating, adding to or reinterpreting the Hebrew rituals, observances, duties, vestments and ordination ceremonies of the priesthood, as well as codifying/justifying all ritual laws, such as the ritual of the Passover.  Ex:  P’s timeless restatement the Ten Commandments vs. J’s more tribal ones).  P elevated the position of priest to be the only go-between with God for the expiation of sins and to conduct sacrifices.   His writings are laborious, such as lists of genealogies and religious practices.  P perceived a cosmic God of a great ordered universe.  The way to communicate with God was through ordered, formal structures with a priest (not through talking snakes, not through angels, dreams or prophets.) God was seen as a god that is just and fair from whom one could gain favor when obeyed, as well as be punished when one disobeyed (i.e., disobey God and you are cursed; obey God and you are blessed.)</a:t>
            </a:r>
          </a:p>
          <a:p>
            <a:pPr defTabSz="465887">
              <a:defRPr/>
            </a:pPr>
            <a:endParaRPr lang="en-US" sz="1100" b="1" dirty="0"/>
          </a:p>
          <a:p>
            <a:pPr defTabSz="465887">
              <a:defRPr/>
            </a:pPr>
            <a:endParaRPr lang="en-US" sz="1100" b="1" dirty="0"/>
          </a:p>
          <a:p>
            <a:pPr defTabSz="465887">
              <a:defRPr/>
            </a:pPr>
            <a:endParaRPr lang="en-US" sz="1100" b="1" dirty="0"/>
          </a:p>
          <a:p>
            <a:pPr defTabSz="465887">
              <a:defRPr/>
            </a:pPr>
            <a:r>
              <a:rPr lang="en-US" sz="1100" b="1" dirty="0"/>
              <a:t> </a:t>
            </a:r>
          </a:p>
          <a:p>
            <a:pPr defTabSz="465887">
              <a:defRPr/>
            </a:pPr>
            <a:r>
              <a:rPr lang="en-US" sz="1100" b="1" baseline="30000" dirty="0"/>
              <a:t> </a:t>
            </a:r>
            <a:endParaRPr lang="en-US" sz="1100" b="1" dirty="0"/>
          </a:p>
          <a:p>
            <a:pPr defTabSz="465887">
              <a:defRPr/>
            </a:pPr>
            <a:endParaRPr lang="en-US" sz="1100" b="1" dirty="0"/>
          </a:p>
        </p:txBody>
      </p:sp>
      <p:sp>
        <p:nvSpPr>
          <p:cNvPr id="4" name="Slide Number Placeholder 3"/>
          <p:cNvSpPr>
            <a:spLocks noGrp="1"/>
          </p:cNvSpPr>
          <p:nvPr>
            <p:ph type="sldNum" sz="quarter" idx="10"/>
          </p:nvPr>
        </p:nvSpPr>
        <p:spPr/>
        <p:txBody>
          <a:bodyPr/>
          <a:lstStyle/>
          <a:p>
            <a:fld id="{CBF1DE67-34B0-304A-A129-5FE55568CAE4}" type="slidenum">
              <a:rPr lang="en-US" smtClean="0"/>
              <a:t>7</a:t>
            </a:fld>
            <a:endParaRPr lang="en-US"/>
          </a:p>
        </p:txBody>
      </p:sp>
    </p:spTree>
    <p:extLst>
      <p:ext uri="{BB962C8B-B14F-4D97-AF65-F5344CB8AC3E}">
        <p14:creationId xmlns:p14="http://schemas.microsoft.com/office/powerpoint/2010/main" val="2998497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174708" indent="-174708" defTabSz="465887">
              <a:buFont typeface="Arial"/>
              <a:buChar char="•"/>
              <a:defRPr/>
            </a:pPr>
            <a:r>
              <a:rPr lang="en-US" b="1" dirty="0"/>
              <a:t>NO ONE REALLY KNOWS.  Ancient jigsaw puzzle.  We will probably never know.  The history of the holy scriptures that we study today is a fantastic story in itself, a tale out of an Indiana Jones movie.  It is still unfolding.  It is important to note that the Hebrew Bible is the first known document where a people attempted to write their history.  Other religious writings have existed for thousands of years but none purport to be the history of a people and their culture.  </a:t>
            </a:r>
          </a:p>
          <a:p>
            <a:pPr defTabSz="465887">
              <a:defRPr/>
            </a:pPr>
            <a:endParaRPr lang="en-US" b="1" dirty="0"/>
          </a:p>
          <a:p>
            <a:pPr marL="174708" indent="-174708" defTabSz="465887">
              <a:buFont typeface="Arial"/>
              <a:buChar char="•"/>
              <a:defRPr/>
            </a:pPr>
            <a:r>
              <a:rPr lang="en-US" b="1" dirty="0"/>
              <a:t>ORAL HISTORY:  Pre-history creation myths/stories were passed on as oral tradition in Hebrew culture leading to the great patriarchs as Israel became a great nation.  </a:t>
            </a:r>
          </a:p>
          <a:p>
            <a:pPr marL="174708" indent="-174708" defTabSz="465887">
              <a:buFont typeface="Arial"/>
              <a:buChar char="•"/>
              <a:defRPr/>
            </a:pPr>
            <a:r>
              <a:rPr lang="en-US" b="1" dirty="0"/>
              <a:t>SCRIBES:  Later, scribes wrote down what the Judges, Kings and/or Prophets said. </a:t>
            </a:r>
          </a:p>
          <a:p>
            <a:pPr marL="174708" indent="-174708" defTabSz="465887">
              <a:buFont typeface="Arial"/>
              <a:buChar char="•"/>
              <a:defRPr/>
            </a:pPr>
            <a:r>
              <a:rPr lang="en-US" b="1" dirty="0"/>
              <a:t>TEXTS/MANUSCRIPTS:   Actual writing of the texts began about 1000 BCE.   </a:t>
            </a:r>
          </a:p>
          <a:p>
            <a:pPr marL="465887" lvl="1" defTabSz="465887">
              <a:defRPr/>
            </a:pPr>
            <a:r>
              <a:rPr lang="en-US" b="1" dirty="0"/>
              <a:t>The oldest complete Jewish Bible is a 4</a:t>
            </a:r>
            <a:r>
              <a:rPr lang="en-US" b="1" baseline="30000" dirty="0"/>
              <a:t>th</a:t>
            </a:r>
            <a:r>
              <a:rPr lang="en-US" b="1" dirty="0"/>
              <a:t> c. CE Greek translation.  </a:t>
            </a:r>
          </a:p>
          <a:p>
            <a:pPr marL="465887" lvl="1" defTabSz="465887">
              <a:defRPr/>
            </a:pPr>
            <a:r>
              <a:rPr lang="en-US" b="1" dirty="0"/>
              <a:t>The oldest complete manuscripts of the Hebrew Bible ( the Masoretic texts) date from the Middle Ages (1066-1485 CE).  </a:t>
            </a:r>
          </a:p>
          <a:p>
            <a:pPr marL="465887" lvl="1" defTabSz="465887">
              <a:defRPr/>
            </a:pPr>
            <a:r>
              <a:rPr lang="en-US" b="1" dirty="0"/>
              <a:t>Then, in 1947 in Qumran about 10 miles south of Jericho, a young man was tending goats on the rocky hills near the Dead Sea shore.  The young goatherd dropped the stone into a hole and heard the stone hit something.  He found clay pots filled with scrolls and scraps of old leather covering mysterious writing.   The Dead Sea Scrolls were discovered containing original texts of Hebrew manuscripts hidden by the Essenes.  Some are in the canonized version of the Bible.  Some are not. </a:t>
            </a:r>
          </a:p>
          <a:p>
            <a:pPr defTabSz="465887">
              <a:defRPr/>
            </a:pPr>
            <a:r>
              <a:rPr lang="en-US" b="1" dirty="0"/>
              <a:t> </a:t>
            </a:r>
          </a:p>
          <a:p>
            <a:pPr marL="174708" indent="-174708" defTabSz="465887">
              <a:buFont typeface="Arial"/>
              <a:buChar char="•"/>
              <a:defRPr/>
            </a:pPr>
            <a:r>
              <a:rPr lang="en-US" b="1" dirty="0"/>
              <a:t>LINKS TO A LONG CHAIN --  What we read now in the Bible are only “links” to a long chain of troubled, sometimes badly garbled, and often conflicting translations.  Researchers have learned that what appears in the most ancient sections of the Bible, including some stories in Genesis, were probably “borrowed” from other more ancient civilizations, particularly those of ancient Egypt and Babylonia.  Laws given to Moses are similar to Babylonian laws found in the Code of Hammurabi, only centuries older than the Bible.  The story of Moses set afloat in a basket is similar to the Mesopotamian legend of an ancient king named Sargon.  So…there was liberal “borrowing” of stories…or what modern writers call “fair use.”</a:t>
            </a:r>
          </a:p>
        </p:txBody>
      </p:sp>
      <p:sp>
        <p:nvSpPr>
          <p:cNvPr id="4" name="Slide Number Placeholder 3"/>
          <p:cNvSpPr>
            <a:spLocks noGrp="1"/>
          </p:cNvSpPr>
          <p:nvPr>
            <p:ph type="sldNum" sz="quarter" idx="10"/>
          </p:nvPr>
        </p:nvSpPr>
        <p:spPr/>
        <p:txBody>
          <a:bodyPr/>
          <a:lstStyle/>
          <a:p>
            <a:fld id="{CBF1DE67-34B0-304A-A129-5FE55568CAE4}" type="slidenum">
              <a:rPr lang="en-US" smtClean="0"/>
              <a:t>8</a:t>
            </a:fld>
            <a:endParaRPr lang="en-US"/>
          </a:p>
        </p:txBody>
      </p:sp>
    </p:spTree>
    <p:extLst>
      <p:ext uri="{BB962C8B-B14F-4D97-AF65-F5344CB8AC3E}">
        <p14:creationId xmlns:p14="http://schemas.microsoft.com/office/powerpoint/2010/main" val="1311483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Vulgate = Latin version of the bible.</a:t>
            </a:r>
          </a:p>
        </p:txBody>
      </p:sp>
      <p:sp>
        <p:nvSpPr>
          <p:cNvPr id="4" name="Slide Number Placeholder 3"/>
          <p:cNvSpPr>
            <a:spLocks noGrp="1"/>
          </p:cNvSpPr>
          <p:nvPr>
            <p:ph type="sldNum" sz="quarter" idx="10"/>
          </p:nvPr>
        </p:nvSpPr>
        <p:spPr/>
        <p:txBody>
          <a:bodyPr/>
          <a:lstStyle/>
          <a:p>
            <a:fld id="{CBF1DE67-34B0-304A-A129-5FE55568CAE4}" type="slidenum">
              <a:rPr lang="en-US" smtClean="0"/>
              <a:t>9</a:t>
            </a:fld>
            <a:endParaRPr lang="en-US"/>
          </a:p>
        </p:txBody>
      </p:sp>
    </p:spTree>
    <p:extLst>
      <p:ext uri="{BB962C8B-B14F-4D97-AF65-F5344CB8AC3E}">
        <p14:creationId xmlns:p14="http://schemas.microsoft.com/office/powerpoint/2010/main" val="1399457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7" y="1295401"/>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2" y="1524000"/>
            <a:ext cx="6498159"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2"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400" y="1787857"/>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3"/>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7"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9" y="3352802"/>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9" y="4771030"/>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2403145"/>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6" y="3736006"/>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3"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3"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1" y="1453225"/>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1" y="2347416"/>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9/25/2018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9/25/2018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9/25/2018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1"/>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7"/>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9"/>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9/25/2018</a:t>
            </a:fld>
            <a:endParaRPr lang="en-US"/>
          </a:p>
        </p:txBody>
      </p:sp>
      <p:sp>
        <p:nvSpPr>
          <p:cNvPr id="5" name="Footer Placeholder 4"/>
          <p:cNvSpPr>
            <a:spLocks noGrp="1"/>
          </p:cNvSpPr>
          <p:nvPr>
            <p:ph type="ftr" sz="quarter" idx="3"/>
          </p:nvPr>
        </p:nvSpPr>
        <p:spPr>
          <a:xfrm>
            <a:off x="264459" y="6275669"/>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7" y="6275669"/>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55600" y="317500"/>
            <a:ext cx="8559800" cy="3568700"/>
          </a:xfrm>
        </p:spPr>
        <p:txBody>
          <a:bodyPr/>
          <a:lstStyle/>
          <a:p>
            <a:br>
              <a:rPr lang="en-US" sz="2000" b="1" dirty="0">
                <a:latin typeface="Copperplate Gothic Bold"/>
                <a:cs typeface="Copperplate Gothic Bold"/>
              </a:rPr>
            </a:br>
            <a:br>
              <a:rPr lang="en-US" sz="5400" b="1" dirty="0">
                <a:solidFill>
                  <a:schemeClr val="accent1">
                    <a:lumMod val="75000"/>
                  </a:schemeClr>
                </a:solidFill>
                <a:latin typeface="Copperplate Gothic Bold"/>
                <a:cs typeface="Copperplate Gothic Bold"/>
              </a:rPr>
            </a:br>
            <a:br>
              <a:rPr lang="en-US" sz="5400" b="1" dirty="0">
                <a:solidFill>
                  <a:schemeClr val="accent1">
                    <a:lumMod val="75000"/>
                  </a:schemeClr>
                </a:solidFill>
                <a:latin typeface="Copperplate Gothic Bold"/>
                <a:cs typeface="Copperplate Gothic Bold"/>
              </a:rPr>
            </a:br>
            <a:br>
              <a:rPr lang="en-US" sz="5400" b="1" dirty="0">
                <a:solidFill>
                  <a:schemeClr val="accent1">
                    <a:lumMod val="75000"/>
                  </a:schemeClr>
                </a:solidFill>
                <a:latin typeface="Copperplate Gothic Bold"/>
                <a:cs typeface="Copperplate Gothic Bold"/>
              </a:rPr>
            </a:br>
            <a:br>
              <a:rPr lang="en-US" sz="5400" b="1" dirty="0">
                <a:solidFill>
                  <a:schemeClr val="accent1">
                    <a:lumMod val="75000"/>
                  </a:schemeClr>
                </a:solidFill>
                <a:latin typeface="Copperplate Gothic Bold"/>
                <a:cs typeface="Copperplate Gothic Bold"/>
              </a:rPr>
            </a:br>
            <a:br>
              <a:rPr lang="en-US" sz="5400" b="1" dirty="0">
                <a:solidFill>
                  <a:schemeClr val="accent1">
                    <a:lumMod val="75000"/>
                  </a:schemeClr>
                </a:solidFill>
                <a:latin typeface="Copperplate Gothic Bold"/>
                <a:cs typeface="Copperplate Gothic Bold"/>
              </a:rPr>
            </a:br>
            <a:br>
              <a:rPr lang="en-US" sz="5400" b="1" dirty="0">
                <a:solidFill>
                  <a:schemeClr val="accent1">
                    <a:lumMod val="75000"/>
                  </a:schemeClr>
                </a:solidFill>
                <a:latin typeface="Copperplate Gothic Bold"/>
                <a:cs typeface="Copperplate Gothic Bold"/>
              </a:rPr>
            </a:br>
            <a:r>
              <a:rPr lang="en-US" sz="5400" b="1" dirty="0">
                <a:solidFill>
                  <a:schemeClr val="accent1">
                    <a:lumMod val="75000"/>
                  </a:schemeClr>
                </a:solidFill>
                <a:latin typeface="Copperplate Gothic Bold"/>
                <a:cs typeface="Copperplate Gothic Bold"/>
              </a:rPr>
              <a:t>class 1</a:t>
            </a:r>
            <a:br>
              <a:rPr lang="en-US" sz="5400" b="1" dirty="0">
                <a:solidFill>
                  <a:schemeClr val="accent1">
                    <a:lumMod val="75000"/>
                  </a:schemeClr>
                </a:solidFill>
                <a:latin typeface="Copperplate Gothic Bold"/>
                <a:cs typeface="Copperplate Gothic Bold"/>
              </a:rPr>
            </a:br>
            <a:br>
              <a:rPr lang="en-US" sz="5400" b="1" dirty="0">
                <a:solidFill>
                  <a:schemeClr val="accent1">
                    <a:lumMod val="75000"/>
                  </a:schemeClr>
                </a:solidFill>
                <a:latin typeface="Copperplate Gothic Bold"/>
                <a:cs typeface="Copperplate Gothic Bold"/>
              </a:rPr>
            </a:br>
            <a:r>
              <a:rPr lang="en-US" sz="5400" b="1" dirty="0">
                <a:solidFill>
                  <a:schemeClr val="accent1">
                    <a:lumMod val="75000"/>
                  </a:schemeClr>
                </a:solidFill>
                <a:latin typeface="Copperplate Gothic Bold"/>
                <a:cs typeface="Copperplate Gothic Bold"/>
              </a:rPr>
              <a:t>Overview of the </a:t>
            </a:r>
            <a:br>
              <a:rPr lang="en-US" sz="5400" b="1" dirty="0">
                <a:solidFill>
                  <a:schemeClr val="accent1">
                    <a:lumMod val="75000"/>
                  </a:schemeClr>
                </a:solidFill>
                <a:latin typeface="Copperplate Gothic Bold"/>
                <a:cs typeface="Copperplate Gothic Bold"/>
              </a:rPr>
            </a:br>
            <a:r>
              <a:rPr lang="en-US" sz="5400" b="1" dirty="0">
                <a:solidFill>
                  <a:schemeClr val="accent1">
                    <a:lumMod val="75000"/>
                  </a:schemeClr>
                </a:solidFill>
                <a:latin typeface="Copperplate Gothic Bold"/>
                <a:cs typeface="Copperplate Gothic Bold"/>
              </a:rPr>
              <a:t>Hebrew Scriptures</a:t>
            </a:r>
          </a:p>
        </p:txBody>
      </p:sp>
      <p:sp>
        <p:nvSpPr>
          <p:cNvPr id="3" name="Subtitle 2"/>
          <p:cNvSpPr>
            <a:spLocks noGrp="1"/>
          </p:cNvSpPr>
          <p:nvPr>
            <p:ph type="subTitle" idx="4294967295"/>
          </p:nvPr>
        </p:nvSpPr>
        <p:spPr>
          <a:xfrm>
            <a:off x="685801" y="3721100"/>
            <a:ext cx="7912100" cy="2627313"/>
          </a:xfrm>
        </p:spPr>
        <p:txBody>
          <a:bodyPr>
            <a:normAutofit/>
          </a:bodyPr>
          <a:lstStyle/>
          <a:p>
            <a:pPr marL="0" indent="0" algn="ctr">
              <a:buNone/>
            </a:pPr>
            <a:endParaRPr lang="en-US" b="1" dirty="0">
              <a:solidFill>
                <a:schemeClr val="accent1">
                  <a:lumMod val="75000"/>
                </a:schemeClr>
              </a:solidFill>
              <a:latin typeface="Copperplate Gothic Bold"/>
              <a:cs typeface="Copperplate Gothic Bold"/>
            </a:endParaRPr>
          </a:p>
          <a:p>
            <a:pPr marL="0" indent="0" algn="ctr">
              <a:buNone/>
            </a:pPr>
            <a:r>
              <a:rPr lang="en-US" b="1" dirty="0">
                <a:solidFill>
                  <a:schemeClr val="accent1">
                    <a:lumMod val="75000"/>
                  </a:schemeClr>
                </a:solidFill>
                <a:latin typeface="Copperplate Gothic Bold"/>
                <a:cs typeface="Copperplate Gothic Bold"/>
              </a:rPr>
              <a:t>Psalm 103 </a:t>
            </a:r>
          </a:p>
          <a:p>
            <a:pPr marL="0" indent="0" algn="ctr">
              <a:buNone/>
            </a:pPr>
            <a:r>
              <a:rPr lang="en-US" b="1" dirty="0">
                <a:solidFill>
                  <a:schemeClr val="accent1">
                    <a:lumMod val="75000"/>
                  </a:schemeClr>
                </a:solidFill>
                <a:latin typeface="Copperplate Gothic Bold"/>
                <a:cs typeface="Copperplate Gothic Bold"/>
              </a:rPr>
              <a:t>“From Everlasting to Everlasting”</a:t>
            </a:r>
          </a:p>
          <a:p>
            <a:pPr marL="0" indent="0" algn="ctr">
              <a:buNone/>
            </a:pPr>
            <a:endParaRPr lang="en-US" sz="2800" b="1" dirty="0">
              <a:solidFill>
                <a:schemeClr val="accent1">
                  <a:lumMod val="75000"/>
                </a:schemeClr>
              </a:solidFill>
            </a:endParaRPr>
          </a:p>
          <a:p>
            <a:pPr marL="0" indent="0" algn="ctr">
              <a:buNone/>
            </a:pPr>
            <a:endParaRPr lang="en-US" sz="2800" b="1" dirty="0">
              <a:solidFill>
                <a:schemeClr val="accent1">
                  <a:lumMod val="75000"/>
                </a:schemeClr>
              </a:solidFill>
            </a:endParaRPr>
          </a:p>
          <a:p>
            <a:pPr marL="0" indent="0" algn="ctr">
              <a:buNone/>
            </a:pPr>
            <a:endParaRPr lang="en-US" sz="2800" b="1" dirty="0">
              <a:solidFill>
                <a:schemeClr val="accent1">
                  <a:lumMod val="75000"/>
                </a:schemeClr>
              </a:solidFill>
            </a:endParaRPr>
          </a:p>
          <a:p>
            <a:pPr marL="0" indent="0" algn="ctr">
              <a:buNone/>
            </a:pPr>
            <a:endParaRPr lang="en-US" sz="2800" b="1" i="1" dirty="0">
              <a:solidFill>
                <a:schemeClr val="accent1">
                  <a:lumMod val="75000"/>
                </a:schemeClr>
              </a:solidFill>
            </a:endParaRPr>
          </a:p>
          <a:p>
            <a:pPr marL="0" indent="0" algn="ctr">
              <a:buNone/>
            </a:pPr>
            <a:endParaRPr lang="en-US" sz="2000" b="1" i="1" dirty="0">
              <a:solidFill>
                <a:schemeClr val="accent1">
                  <a:lumMod val="75000"/>
                </a:schemeClr>
              </a:solidFill>
            </a:endParaRPr>
          </a:p>
          <a:p>
            <a:endParaRPr lang="en-US" sz="2800" b="1" i="1" dirty="0">
              <a:solidFill>
                <a:schemeClr val="accent1">
                  <a:lumMod val="75000"/>
                </a:schemeClr>
              </a:solidFill>
            </a:endParaRPr>
          </a:p>
          <a:p>
            <a:endParaRPr lang="en-US" sz="2800" b="1" i="1" dirty="0">
              <a:solidFill>
                <a:schemeClr val="accent1">
                  <a:lumMod val="75000"/>
                </a:schemeClr>
              </a:solidFill>
            </a:endParaRPr>
          </a:p>
          <a:p>
            <a:endParaRPr lang="en-US" sz="2800" b="1" i="1" dirty="0">
              <a:solidFill>
                <a:schemeClr val="accent1">
                  <a:lumMod val="75000"/>
                </a:schemeClr>
              </a:solidFill>
            </a:endParaRPr>
          </a:p>
          <a:p>
            <a:endParaRPr lang="en-US" sz="2400" b="1" i="1" dirty="0">
              <a:solidFill>
                <a:schemeClr val="accent1">
                  <a:lumMod val="75000"/>
                </a:schemeClr>
              </a:solidFill>
            </a:endParaRPr>
          </a:p>
          <a:p>
            <a:endParaRPr lang="en-US" sz="2400" b="1" i="1" dirty="0">
              <a:solidFill>
                <a:schemeClr val="accent1">
                  <a:lumMod val="75000"/>
                </a:schemeClr>
              </a:solidFill>
            </a:endParaRPr>
          </a:p>
          <a:p>
            <a:endParaRPr lang="en-US" sz="2400" b="1" i="1" dirty="0">
              <a:solidFill>
                <a:schemeClr val="accent1">
                  <a:lumMod val="75000"/>
                </a:schemeClr>
              </a:solidFill>
            </a:endParaRPr>
          </a:p>
        </p:txBody>
      </p:sp>
    </p:spTree>
    <p:extLst>
      <p:ext uri="{BB962C8B-B14F-4D97-AF65-F5344CB8AC3E}">
        <p14:creationId xmlns:p14="http://schemas.microsoft.com/office/powerpoint/2010/main" val="3446894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317500"/>
            <a:ext cx="8496299" cy="5878533"/>
          </a:xfrm>
          <a:prstGeom prst="rect">
            <a:avLst/>
          </a:prstGeom>
          <a:noFill/>
        </p:spPr>
        <p:txBody>
          <a:bodyPr wrap="square" lIns="91440" tIns="45720" rIns="91440" bIns="45720">
            <a:spAutoFit/>
          </a:bodyPr>
          <a:lstStyle/>
          <a:p>
            <a:r>
              <a:rPr lang="en-US" sz="4000" dirty="0">
                <a:solidFill>
                  <a:schemeClr val="accent1">
                    <a:lumMod val="75000"/>
                  </a:schemeClr>
                </a:solidFill>
                <a:latin typeface="Copperplate Gothic Bold"/>
                <a:cs typeface="Copperplate Gothic Bold"/>
              </a:rPr>
              <a:t>CHRONOLOGY</a:t>
            </a:r>
          </a:p>
          <a:p>
            <a:pPr marL="457200" indent="-457200">
              <a:buFont typeface="Arial"/>
              <a:buChar char="•"/>
            </a:pPr>
            <a:r>
              <a:rPr lang="en-US" sz="2800" dirty="0">
                <a:solidFill>
                  <a:schemeClr val="accent1">
                    <a:lumMod val="75000"/>
                  </a:schemeClr>
                </a:solidFill>
                <a:latin typeface="Copperplate Gothic Bold"/>
                <a:cs typeface="Copperplate Gothic Bold"/>
              </a:rPr>
              <a:t>2000 BCE – Jews as a people </a:t>
            </a:r>
          </a:p>
          <a:p>
            <a:pPr marL="457200" indent="-457200">
              <a:buFont typeface="Arial"/>
              <a:buChar char="•"/>
            </a:pPr>
            <a:r>
              <a:rPr lang="en-US" sz="2800" dirty="0">
                <a:solidFill>
                  <a:schemeClr val="accent1">
                    <a:lumMod val="75000"/>
                  </a:schemeClr>
                </a:solidFill>
                <a:latin typeface="Copperplate Gothic Bold"/>
                <a:cs typeface="Copperplate Gothic Bold"/>
              </a:rPr>
              <a:t>1235 BCE – 1</a:t>
            </a:r>
            <a:r>
              <a:rPr lang="en-US" sz="2800" baseline="30000" dirty="0">
                <a:solidFill>
                  <a:schemeClr val="accent1">
                    <a:lumMod val="75000"/>
                  </a:schemeClr>
                </a:solidFill>
                <a:latin typeface="Copperplate Gothic Bold"/>
                <a:cs typeface="Copperplate Gothic Bold"/>
              </a:rPr>
              <a:t>st</a:t>
            </a:r>
            <a:r>
              <a:rPr lang="en-US" sz="2800" dirty="0">
                <a:solidFill>
                  <a:schemeClr val="accent1">
                    <a:lumMod val="75000"/>
                  </a:schemeClr>
                </a:solidFill>
                <a:latin typeface="Copperplate Gothic Bold"/>
                <a:cs typeface="Copperplate Gothic Bold"/>
              </a:rPr>
              <a:t> historical evidence of 	Jews </a:t>
            </a:r>
          </a:p>
          <a:p>
            <a:pPr marL="457200" indent="-457200">
              <a:buFont typeface="Arial"/>
              <a:buChar char="•"/>
            </a:pPr>
            <a:r>
              <a:rPr lang="en-US" sz="2800" dirty="0">
                <a:solidFill>
                  <a:schemeClr val="accent1">
                    <a:lumMod val="75000"/>
                  </a:schemeClr>
                </a:solidFill>
                <a:latin typeface="Copperplate Gothic Bold"/>
                <a:cs typeface="Copperplate Gothic Bold"/>
              </a:rPr>
              <a:t>1000 BCE – David king of Israel </a:t>
            </a:r>
          </a:p>
          <a:p>
            <a:pPr marL="457200" indent="-457200">
              <a:buFont typeface="Arial"/>
              <a:buChar char="•"/>
            </a:pPr>
            <a:r>
              <a:rPr lang="en-US" sz="2800" dirty="0">
                <a:solidFill>
                  <a:schemeClr val="accent1">
                    <a:lumMod val="75000"/>
                  </a:schemeClr>
                </a:solidFill>
                <a:latin typeface="Copperplate Gothic Bold"/>
                <a:cs typeface="Copperplate Gothic Bold"/>
              </a:rPr>
              <a:t>931-722 BCE --  Divided Kingdoms</a:t>
            </a:r>
          </a:p>
          <a:p>
            <a:pPr marL="457200" indent="-457200">
              <a:buFont typeface="Arial"/>
              <a:buChar char="•"/>
            </a:pPr>
            <a:r>
              <a:rPr lang="en-US" sz="2800" dirty="0">
                <a:solidFill>
                  <a:schemeClr val="accent1">
                    <a:lumMod val="75000"/>
                  </a:schemeClr>
                </a:solidFill>
                <a:latin typeface="Copperplate Gothic Bold"/>
                <a:cs typeface="Copperplate Gothic Bold"/>
              </a:rPr>
              <a:t>722 BCE --  Assyrian occupation </a:t>
            </a:r>
          </a:p>
          <a:p>
            <a:r>
              <a:rPr lang="en-US" sz="2800" dirty="0">
                <a:solidFill>
                  <a:schemeClr val="accent1">
                    <a:lumMod val="75000"/>
                  </a:schemeClr>
                </a:solidFill>
                <a:latin typeface="Copperplate Gothic Bold"/>
                <a:cs typeface="Copperplate Gothic Bold"/>
              </a:rPr>
              <a:t>	(ethnic cleansing) </a:t>
            </a:r>
          </a:p>
          <a:p>
            <a:pPr marL="457200" indent="-457200">
              <a:buFont typeface="Arial"/>
              <a:buChar char="•"/>
            </a:pPr>
            <a:r>
              <a:rPr lang="en-US" sz="2800" dirty="0">
                <a:solidFill>
                  <a:schemeClr val="accent1">
                    <a:lumMod val="75000"/>
                  </a:schemeClr>
                </a:solidFill>
                <a:latin typeface="Copperplate Gothic Bold"/>
                <a:cs typeface="Copperplate Gothic Bold"/>
              </a:rPr>
              <a:t>586 BCE --  Babylonian exile 	(destruction of temple) </a:t>
            </a:r>
          </a:p>
          <a:p>
            <a:pPr marL="457200" indent="-457200">
              <a:buFont typeface="Arial"/>
              <a:buChar char="•"/>
            </a:pPr>
            <a:r>
              <a:rPr lang="en-US" sz="2800" dirty="0">
                <a:solidFill>
                  <a:schemeClr val="accent1">
                    <a:lumMod val="75000"/>
                  </a:schemeClr>
                </a:solidFill>
                <a:latin typeface="Copperplate Gothic Bold"/>
                <a:cs typeface="Copperplate Gothic Bold"/>
              </a:rPr>
              <a:t>516 BCE --  dedication of 2nd Temple </a:t>
            </a:r>
          </a:p>
          <a:p>
            <a:pPr marL="457200" indent="-457200">
              <a:buFont typeface="Arial"/>
              <a:buChar char="•"/>
            </a:pPr>
            <a:r>
              <a:rPr lang="en-US" sz="2800" dirty="0">
                <a:solidFill>
                  <a:schemeClr val="accent1">
                    <a:lumMod val="75000"/>
                  </a:schemeClr>
                </a:solidFill>
                <a:latin typeface="Copperplate Gothic Bold"/>
                <a:cs typeface="Copperplate Gothic Bold"/>
              </a:rPr>
              <a:t>445 BCE --  return of Jews under 	Nehemiah </a:t>
            </a:r>
          </a:p>
        </p:txBody>
      </p:sp>
    </p:spTree>
    <p:extLst>
      <p:ext uri="{BB962C8B-B14F-4D97-AF65-F5344CB8AC3E}">
        <p14:creationId xmlns:p14="http://schemas.microsoft.com/office/powerpoint/2010/main" val="2540563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3925" y="317500"/>
            <a:ext cx="7789192" cy="3170099"/>
          </a:xfrm>
          <a:prstGeom prst="rect">
            <a:avLst/>
          </a:prstGeom>
          <a:noFill/>
        </p:spPr>
        <p:txBody>
          <a:bodyPr wrap="square" lIns="91440" tIns="45720" rIns="91440" bIns="45720">
            <a:spAutoFit/>
          </a:bodyPr>
          <a:lstStyle/>
          <a:p>
            <a:pPr algn="ctr"/>
            <a:r>
              <a:rPr lang="en-US" sz="54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Two Reading Lens of the Bible</a:t>
            </a:r>
          </a:p>
          <a:p>
            <a:pPr algn="ctr"/>
            <a:endParaRPr lang="en-US" sz="12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algn="ctr"/>
            <a:r>
              <a:rPr lang="en-US" sz="40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Literal-factual</a:t>
            </a:r>
          </a:p>
          <a:p>
            <a:pPr algn="ctr"/>
            <a:r>
              <a:rPr lang="en-US" sz="40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Historical-Metaphorical</a:t>
            </a:r>
          </a:p>
        </p:txBody>
      </p:sp>
      <p:pic>
        <p:nvPicPr>
          <p:cNvPr id="5" name="Picture 4" descr="MD002081.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104900" y="4152900"/>
            <a:ext cx="2921000" cy="1320800"/>
          </a:xfrm>
          <a:prstGeom prst="rect">
            <a:avLst/>
          </a:prstGeom>
        </p:spPr>
      </p:pic>
      <p:pic>
        <p:nvPicPr>
          <p:cNvPr id="4" name="Picture 3" descr="MD002081.pn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889500" y="4152900"/>
            <a:ext cx="2794000" cy="1320800"/>
          </a:xfrm>
          <a:prstGeom prst="rect">
            <a:avLst/>
          </a:prstGeom>
        </p:spPr>
      </p:pic>
    </p:spTree>
    <p:extLst>
      <p:ext uri="{BB962C8B-B14F-4D97-AF65-F5344CB8AC3E}">
        <p14:creationId xmlns:p14="http://schemas.microsoft.com/office/powerpoint/2010/main" val="2834045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800" y="279400"/>
            <a:ext cx="8229600" cy="4493538"/>
          </a:xfrm>
          <a:prstGeom prst="rect">
            <a:avLst/>
          </a:prstGeom>
          <a:noFill/>
        </p:spPr>
        <p:txBody>
          <a:bodyPr wrap="square" lIns="91440" tIns="45720" rIns="91440" bIns="45720">
            <a:spAutoFit/>
          </a:bodyPr>
          <a:lstStyle/>
          <a:p>
            <a:pPr algn="ctr"/>
            <a:endParaRPr lang="en-US" sz="54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pPr algn="ctr"/>
            <a:endParaRPr lang="en-US" sz="36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pPr algn="ctr"/>
            <a:r>
              <a:rPr lang="en-US" sz="4000" dirty="0">
                <a:ln w="12700">
                  <a:solidFill>
                    <a:schemeClr val="tx2">
                      <a:satMod val="155000"/>
                    </a:schemeClr>
                  </a:solidFill>
                  <a:prstDash val="solid"/>
                </a:ln>
                <a:solidFill>
                  <a:schemeClr val="accent1">
                    <a:lumMod val="75000"/>
                  </a:schemeClr>
                </a:solidFill>
                <a:latin typeface="Copperplate Gothic Bold"/>
                <a:cs typeface="Copperplate Gothic Bold"/>
              </a:rPr>
              <a:t>Why is our lens of the</a:t>
            </a:r>
          </a:p>
          <a:p>
            <a:pPr algn="ctr"/>
            <a:r>
              <a:rPr lang="en-US" sz="4000" cap="none" spc="0" dirty="0">
                <a:ln w="12700">
                  <a:solidFill>
                    <a:schemeClr val="tx2">
                      <a:satMod val="155000"/>
                    </a:schemeClr>
                  </a:solidFill>
                  <a:prstDash val="solid"/>
                </a:ln>
                <a:solidFill>
                  <a:schemeClr val="accent1">
                    <a:lumMod val="75000"/>
                  </a:schemeClr>
                </a:solidFill>
                <a:latin typeface="Copperplate Gothic Bold"/>
                <a:cs typeface="Copperplate Gothic Bold"/>
              </a:rPr>
              <a:t>Bible changing in</a:t>
            </a:r>
          </a:p>
          <a:p>
            <a:pPr algn="ctr"/>
            <a:r>
              <a:rPr lang="en-US" sz="4000" dirty="0">
                <a:ln w="12700">
                  <a:solidFill>
                    <a:schemeClr val="tx2">
                      <a:satMod val="155000"/>
                    </a:schemeClr>
                  </a:solidFill>
                  <a:prstDash val="solid"/>
                </a:ln>
                <a:solidFill>
                  <a:schemeClr val="accent1">
                    <a:lumMod val="75000"/>
                  </a:schemeClr>
                </a:solidFill>
                <a:latin typeface="Copperplate Gothic Bold"/>
                <a:cs typeface="Copperplate Gothic Bold"/>
              </a:rPr>
              <a:t>American culture</a:t>
            </a:r>
            <a:r>
              <a:rPr lang="en-US" sz="4000" cap="none" spc="0" dirty="0">
                <a:ln w="12700">
                  <a:solidFill>
                    <a:schemeClr val="tx2">
                      <a:satMod val="155000"/>
                    </a:schemeClr>
                  </a:solidFill>
                  <a:prstDash val="solid"/>
                </a:ln>
                <a:solidFill>
                  <a:schemeClr val="accent1">
                    <a:lumMod val="75000"/>
                  </a:schemeClr>
                </a:solidFill>
                <a:latin typeface="Copperplate Gothic Bold"/>
                <a:cs typeface="Copperplate Gothic Bold"/>
              </a:rPr>
              <a:t>?</a:t>
            </a:r>
          </a:p>
          <a:p>
            <a:pPr algn="ctr"/>
            <a:endParaRPr lang="en-US" sz="32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pPr algn="ctr"/>
            <a:endParaRPr lang="en-US" sz="44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796796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500" y="571500"/>
            <a:ext cx="8509000" cy="5755421"/>
          </a:xfrm>
          <a:prstGeom prst="rect">
            <a:avLst/>
          </a:prstGeom>
          <a:noFill/>
          <a:ln>
            <a:solidFill>
              <a:schemeClr val="bg1"/>
            </a:solidFill>
          </a:ln>
        </p:spPr>
        <p:txBody>
          <a:bodyPr wrap="square" lIns="91440" tIns="45720" rIns="91440" bIns="45720">
            <a:spAutoFit/>
          </a:bodyPr>
          <a:lstStyle/>
          <a:p>
            <a:pPr algn="ctr"/>
            <a:r>
              <a:rPr lang="en-US" sz="4800" b="1" dirty="0">
                <a:solidFill>
                  <a:schemeClr val="accent1">
                    <a:lumMod val="75000"/>
                  </a:schemeClr>
                </a:solidFill>
                <a:latin typeface="Copperplate Gothic Bold"/>
                <a:cs typeface="Copperplate Gothic Bold"/>
              </a:rPr>
              <a:t>Hebrew Scriptures</a:t>
            </a:r>
          </a:p>
          <a:p>
            <a:pPr algn="ctr"/>
            <a:endParaRPr lang="en-US" sz="24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lvl="1"/>
            <a:r>
              <a:rPr lang="en-US" sz="2400" i="1" dirty="0">
                <a:solidFill>
                  <a:schemeClr val="accent1">
                    <a:lumMod val="75000"/>
                  </a:schemeClr>
                </a:solidFill>
                <a:latin typeface="Copperplate Gothic Bold"/>
                <a:cs typeface="Copperplate Gothic Bold"/>
              </a:rPr>
              <a:t>Reading the Bible Again for the First Time </a:t>
            </a:r>
          </a:p>
          <a:p>
            <a:pPr lvl="1"/>
            <a:r>
              <a:rPr lang="en-US" sz="2400" i="1" dirty="0">
                <a:solidFill>
                  <a:schemeClr val="accent1">
                    <a:lumMod val="75000"/>
                  </a:schemeClr>
                </a:solidFill>
                <a:latin typeface="Copperplate Gothic Bold"/>
                <a:cs typeface="Copperplate Gothic Bold"/>
              </a:rPr>
              <a:t>				</a:t>
            </a:r>
            <a:r>
              <a:rPr lang="en-US" sz="2400" dirty="0">
                <a:solidFill>
                  <a:schemeClr val="accent1">
                    <a:lumMod val="75000"/>
                  </a:schemeClr>
                </a:solidFill>
                <a:latin typeface="Copperplate Gothic Bold"/>
                <a:cs typeface="Copperplate Gothic Bold"/>
              </a:rPr>
              <a:t>by </a:t>
            </a:r>
            <a:r>
              <a:rPr lang="en-US" sz="2400" dirty="0" err="1">
                <a:solidFill>
                  <a:schemeClr val="accent1">
                    <a:lumMod val="75000"/>
                  </a:schemeClr>
                </a:solidFill>
                <a:latin typeface="Copperplate Gothic Bold"/>
                <a:cs typeface="Copperplate Gothic Bold"/>
              </a:rPr>
              <a:t>marcus</a:t>
            </a:r>
            <a:r>
              <a:rPr lang="en-US" sz="2400" dirty="0">
                <a:solidFill>
                  <a:schemeClr val="accent1">
                    <a:lumMod val="75000"/>
                  </a:schemeClr>
                </a:solidFill>
                <a:latin typeface="Copperplate Gothic Bold"/>
                <a:cs typeface="Copperplate Gothic Bold"/>
              </a:rPr>
              <a:t> </a:t>
            </a:r>
            <a:r>
              <a:rPr lang="en-US" sz="2400" dirty="0" err="1">
                <a:solidFill>
                  <a:schemeClr val="accent1">
                    <a:lumMod val="75000"/>
                  </a:schemeClr>
                </a:solidFill>
                <a:latin typeface="Copperplate Gothic Bold"/>
                <a:cs typeface="Copperplate Gothic Bold"/>
              </a:rPr>
              <a:t>borg</a:t>
            </a:r>
            <a:endParaRPr lang="en-US" sz="2400" dirty="0">
              <a:solidFill>
                <a:schemeClr val="accent1">
                  <a:lumMod val="75000"/>
                </a:schemeClr>
              </a:solidFill>
              <a:latin typeface="Copperplate Gothic Bold"/>
              <a:cs typeface="Copperplate Gothic Bold"/>
            </a:endParaRPr>
          </a:p>
          <a:p>
            <a:pPr lvl="1"/>
            <a:endParaRPr lang="en-US" sz="2400" dirty="0">
              <a:solidFill>
                <a:schemeClr val="accent1">
                  <a:lumMod val="75000"/>
                </a:schemeClr>
              </a:solidFill>
              <a:latin typeface="Copperplate Gothic Bold"/>
              <a:cs typeface="Copperplate Gothic Bold"/>
            </a:endParaRPr>
          </a:p>
          <a:p>
            <a:pPr marL="914400" lvl="1" indent="-457200">
              <a:buFont typeface="Arial"/>
              <a:buChar char="•"/>
            </a:pPr>
            <a:r>
              <a:rPr lang="en-US" sz="3200" dirty="0">
                <a:solidFill>
                  <a:schemeClr val="accent1">
                    <a:lumMod val="75000"/>
                  </a:schemeClr>
                </a:solidFill>
                <a:latin typeface="Copperplate Gothic Bold"/>
                <a:cs typeface="Copperplate Gothic Bold"/>
              </a:rPr>
              <a:t>“</a:t>
            </a:r>
            <a:r>
              <a:rPr lang="en-US" sz="3200" dirty="0" err="1">
                <a:solidFill>
                  <a:schemeClr val="accent1">
                    <a:lumMod val="75000"/>
                  </a:schemeClr>
                </a:solidFill>
                <a:latin typeface="Copperplate Gothic Bold"/>
                <a:cs typeface="Copperplate Gothic Bold"/>
              </a:rPr>
              <a:t>hebrew</a:t>
            </a:r>
            <a:r>
              <a:rPr lang="en-US" sz="3200" dirty="0">
                <a:solidFill>
                  <a:schemeClr val="accent1">
                    <a:lumMod val="75000"/>
                  </a:schemeClr>
                </a:solidFill>
                <a:latin typeface="Copperplate Gothic Bold"/>
                <a:cs typeface="Copperplate Gothic Bold"/>
              </a:rPr>
              <a:t> scriptures”  (rather than Old Testament) out of  respect for Jewish Bible. replace dualistic view with Oneness</a:t>
            </a:r>
            <a:endPar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marL="914400" lvl="1" indent="-457200">
              <a:buFont typeface="Arial"/>
              <a:buChar char="•"/>
            </a:pP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see through lens of history and metaphor</a:t>
            </a:r>
          </a:p>
        </p:txBody>
      </p:sp>
      <p:sp>
        <p:nvSpPr>
          <p:cNvPr id="3" name="TextBox 2"/>
          <p:cNvSpPr txBox="1"/>
          <p:nvPr/>
        </p:nvSpPr>
        <p:spPr>
          <a:xfrm>
            <a:off x="6965969" y="3577023"/>
            <a:ext cx="133771"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216742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2100" y="249895"/>
            <a:ext cx="8394700" cy="1446550"/>
          </a:xfrm>
          <a:prstGeom prst="rect">
            <a:avLst/>
          </a:prstGeom>
          <a:noFill/>
        </p:spPr>
        <p:txBody>
          <a:bodyPr wrap="square" lIns="91440" tIns="45720" rIns="91440" bIns="45720">
            <a:spAutoFit/>
          </a:bodyPr>
          <a:lstStyle/>
          <a:p>
            <a:pPr algn="ctr"/>
            <a:r>
              <a:rPr lang="en-US" sz="44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mj-lt"/>
                <a:cs typeface="Papyrus"/>
              </a:rPr>
              <a:t>Approach to Historical-Metaphorical Lens of the Bible</a:t>
            </a:r>
          </a:p>
        </p:txBody>
      </p:sp>
      <p:sp>
        <p:nvSpPr>
          <p:cNvPr id="8" name="TextBox 7"/>
          <p:cNvSpPr txBox="1"/>
          <p:nvPr/>
        </p:nvSpPr>
        <p:spPr>
          <a:xfrm>
            <a:off x="457200" y="2373553"/>
            <a:ext cx="7950200" cy="4185761"/>
          </a:xfrm>
          <a:prstGeom prst="rect">
            <a:avLst/>
          </a:prstGeom>
          <a:noFill/>
        </p:spPr>
        <p:txBody>
          <a:bodyPr wrap="square" rtlCol="0">
            <a:spAutoFit/>
          </a:bodyPr>
          <a:lstStyle/>
          <a:p>
            <a:r>
              <a:rPr lang="en-US" sz="3200" b="1" dirty="0">
                <a:solidFill>
                  <a:schemeClr val="accent1">
                    <a:lumMod val="75000"/>
                  </a:schemeClr>
                </a:solidFill>
              </a:rPr>
              <a:t>Historical:  What did this text mean in the </a:t>
            </a:r>
            <a:r>
              <a:rPr lang="en-US" sz="3200" b="1" i="1" dirty="0">
                <a:solidFill>
                  <a:schemeClr val="accent1">
                    <a:lumMod val="75000"/>
                  </a:schemeClr>
                </a:solidFill>
              </a:rPr>
              <a:t>ancient historical setting </a:t>
            </a:r>
            <a:r>
              <a:rPr lang="en-US" sz="3200" b="1" dirty="0">
                <a:solidFill>
                  <a:schemeClr val="accent1">
                    <a:lumMod val="75000"/>
                  </a:schemeClr>
                </a:solidFill>
              </a:rPr>
              <a:t>in which it was written?</a:t>
            </a:r>
          </a:p>
          <a:p>
            <a:endParaRPr lang="en-US" sz="1400" b="1" dirty="0">
              <a:solidFill>
                <a:schemeClr val="accent1">
                  <a:lumMod val="75000"/>
                </a:schemeClr>
              </a:solidFill>
            </a:endParaRPr>
          </a:p>
          <a:p>
            <a:r>
              <a:rPr lang="en-US" sz="3200" b="1" dirty="0">
                <a:solidFill>
                  <a:schemeClr val="accent1">
                    <a:lumMod val="75000"/>
                  </a:schemeClr>
                </a:solidFill>
              </a:rPr>
              <a:t>Metaphorical:  What does this story mean as a </a:t>
            </a:r>
            <a:r>
              <a:rPr lang="en-US" sz="3200" b="1" i="1" dirty="0">
                <a:solidFill>
                  <a:schemeClr val="accent1">
                    <a:lumMod val="75000"/>
                  </a:schemeClr>
                </a:solidFill>
              </a:rPr>
              <a:t>story </a:t>
            </a:r>
            <a:r>
              <a:rPr lang="en-US" sz="3200" b="1" dirty="0">
                <a:solidFill>
                  <a:schemeClr val="accent1">
                    <a:lumMod val="75000"/>
                  </a:schemeClr>
                </a:solidFill>
              </a:rPr>
              <a:t>independent of its historical factuality.</a:t>
            </a:r>
          </a:p>
          <a:p>
            <a:pPr algn="ctr"/>
            <a:endParaRPr lang="en-US" sz="3200" b="1" dirty="0">
              <a:solidFill>
                <a:schemeClr val="accent1">
                  <a:lumMod val="75000"/>
                </a:schemeClr>
              </a:solidFill>
            </a:endParaRPr>
          </a:p>
          <a:p>
            <a:pPr algn="ctr"/>
            <a:endParaRPr lang="en-US" sz="2800" b="1" dirty="0">
              <a:solidFill>
                <a:schemeClr val="accent1">
                  <a:lumMod val="75000"/>
                </a:schemeClr>
              </a:solidFill>
            </a:endParaRPr>
          </a:p>
        </p:txBody>
      </p:sp>
    </p:spTree>
    <p:extLst>
      <p:ext uri="{BB962C8B-B14F-4D97-AF65-F5344CB8AC3E}">
        <p14:creationId xmlns:p14="http://schemas.microsoft.com/office/powerpoint/2010/main" val="258493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200" y="279400"/>
            <a:ext cx="8636000" cy="6186310"/>
          </a:xfrm>
          <a:prstGeom prst="rect">
            <a:avLst/>
          </a:prstGeom>
        </p:spPr>
        <p:txBody>
          <a:bodyPr wrap="square">
            <a:spAutoFit/>
          </a:bodyPr>
          <a:lstStyle/>
          <a:p>
            <a:pPr algn="ctr"/>
            <a:r>
              <a:rPr lang="en-US" sz="4000" b="1" dirty="0">
                <a:solidFill>
                  <a:schemeClr val="accent1">
                    <a:lumMod val="75000"/>
                  </a:schemeClr>
                </a:solidFill>
                <a:latin typeface="Copperplate Gothic Bold"/>
                <a:cs typeface="Copperplate Gothic Bold"/>
              </a:rPr>
              <a:t>DIFFERING LENS </a:t>
            </a:r>
          </a:p>
          <a:p>
            <a:pPr algn="ctr"/>
            <a:r>
              <a:rPr lang="en-US" sz="4000" b="1" dirty="0">
                <a:solidFill>
                  <a:schemeClr val="accent1">
                    <a:lumMod val="75000"/>
                  </a:schemeClr>
                </a:solidFill>
                <a:latin typeface="Copperplate Gothic Bold"/>
                <a:cs typeface="Copperplate Gothic Bold"/>
              </a:rPr>
              <a:t>CONFLICT IN CHRISTIANITY</a:t>
            </a:r>
          </a:p>
          <a:p>
            <a:pPr algn="ctr"/>
            <a:endParaRPr lang="en-US" sz="2400" dirty="0">
              <a:solidFill>
                <a:schemeClr val="accent1">
                  <a:lumMod val="75000"/>
                </a:schemeClr>
              </a:solidFill>
            </a:endParaRPr>
          </a:p>
          <a:p>
            <a:pPr marL="571500" indent="-571500">
              <a:buFont typeface="Arial"/>
              <a:buChar char="•"/>
            </a:pPr>
            <a:r>
              <a:rPr lang="en-US" sz="3600" dirty="0">
                <a:solidFill>
                  <a:schemeClr val="accent1">
                    <a:lumMod val="75000"/>
                  </a:schemeClr>
                </a:solidFill>
                <a:latin typeface="Copperplate Gothic Bold"/>
                <a:cs typeface="Copperplate Gothic Bold"/>
              </a:rPr>
              <a:t>Creation vs. Evolution</a:t>
            </a:r>
          </a:p>
          <a:p>
            <a:endParaRPr lang="en-US" sz="3600" dirty="0">
              <a:solidFill>
                <a:schemeClr val="accent1">
                  <a:lumMod val="75000"/>
                </a:schemeClr>
              </a:solidFill>
              <a:latin typeface="Copperplate Gothic Bold"/>
              <a:cs typeface="Copperplate Gothic Bold"/>
            </a:endParaRPr>
          </a:p>
          <a:p>
            <a:pPr marL="571500" indent="-571500">
              <a:buFont typeface="Arial"/>
              <a:buChar char="•"/>
            </a:pPr>
            <a:r>
              <a:rPr lang="en-US" sz="3600" dirty="0">
                <a:solidFill>
                  <a:schemeClr val="accent1">
                    <a:lumMod val="75000"/>
                  </a:schemeClr>
                </a:solidFill>
                <a:latin typeface="Copperplate Gothic Bold"/>
                <a:cs typeface="Copperplate Gothic Bold"/>
              </a:rPr>
              <a:t>Church membership of Gay,          Lesbian  Bi-Sexual &amp; Trans-sexual community</a:t>
            </a:r>
          </a:p>
          <a:p>
            <a:endParaRPr lang="en-US" sz="3600" dirty="0">
              <a:solidFill>
                <a:schemeClr val="accent1">
                  <a:lumMod val="75000"/>
                </a:schemeClr>
              </a:solidFill>
              <a:latin typeface="Copperplate Gothic Bold"/>
              <a:cs typeface="Copperplate Gothic Bold"/>
            </a:endParaRPr>
          </a:p>
          <a:p>
            <a:pPr marL="571500" indent="-571500">
              <a:buFont typeface="Arial"/>
              <a:buChar char="•"/>
            </a:pPr>
            <a:r>
              <a:rPr lang="en-US" sz="3600" dirty="0">
                <a:solidFill>
                  <a:schemeClr val="accent1">
                    <a:lumMod val="75000"/>
                  </a:schemeClr>
                </a:solidFill>
                <a:latin typeface="Copperplate Gothic Bold"/>
                <a:cs typeface="Copperplate Gothic Bold"/>
              </a:rPr>
              <a:t>Contemporary historical scholarship of Jesus</a:t>
            </a:r>
          </a:p>
        </p:txBody>
      </p:sp>
    </p:spTree>
    <p:extLst>
      <p:ext uri="{BB962C8B-B14F-4D97-AF65-F5344CB8AC3E}">
        <p14:creationId xmlns:p14="http://schemas.microsoft.com/office/powerpoint/2010/main" val="331018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400" y="342900"/>
            <a:ext cx="8712200" cy="5324535"/>
          </a:xfrm>
          <a:prstGeom prst="rect">
            <a:avLst/>
          </a:prstGeom>
          <a:noFill/>
        </p:spPr>
        <p:txBody>
          <a:bodyPr wrap="square" lIns="91440" tIns="45720" rIns="91440" bIns="45720">
            <a:spAutoFit/>
          </a:bodyPr>
          <a:lstStyle/>
          <a:p>
            <a:r>
              <a:rPr lang="en-US" sz="4400" dirty="0">
                <a:solidFill>
                  <a:schemeClr val="accent1">
                    <a:lumMod val="75000"/>
                  </a:schemeClr>
                </a:solidFill>
              </a:rPr>
              <a:t>	</a:t>
            </a:r>
            <a:r>
              <a:rPr lang="en-US" sz="4400" b="1" dirty="0">
                <a:solidFill>
                  <a:schemeClr val="accent1">
                    <a:lumMod val="75000"/>
                  </a:schemeClr>
                </a:solidFill>
                <a:latin typeface="Copperplate Gothic Bold"/>
                <a:cs typeface="Copperplate Gothic Bold"/>
              </a:rPr>
              <a:t>HEBREW SCRIPTURES</a:t>
            </a:r>
          </a:p>
          <a:p>
            <a:endParaRPr lang="en-US" sz="4400" dirty="0">
              <a:solidFill>
                <a:schemeClr val="accent1">
                  <a:lumMod val="75000"/>
                </a:schemeClr>
              </a:solidFill>
            </a:endParaRPr>
          </a:p>
          <a:p>
            <a:pPr marL="571500" indent="-571500">
              <a:buFont typeface="Arial"/>
              <a:buChar char="•"/>
            </a:pPr>
            <a:r>
              <a:rPr lang="en-US" sz="3600" dirty="0">
                <a:solidFill>
                  <a:schemeClr val="accent1">
                    <a:lumMod val="75000"/>
                  </a:schemeClr>
                </a:solidFill>
                <a:latin typeface="Copperplate Gothic Bold"/>
                <a:cs typeface="Copperplate Gothic Bold"/>
              </a:rPr>
              <a:t>Through which lens do you see the Bible?</a:t>
            </a:r>
          </a:p>
          <a:p>
            <a:endParaRPr lang="en-US" sz="3600" dirty="0">
              <a:solidFill>
                <a:schemeClr val="accent1">
                  <a:lumMod val="75000"/>
                </a:schemeClr>
              </a:solidFill>
              <a:latin typeface="Copperplate Gothic Bold"/>
              <a:cs typeface="Copperplate Gothic Bold"/>
            </a:endParaRPr>
          </a:p>
          <a:p>
            <a:pPr marL="571500" indent="-571500">
              <a:buFont typeface="Arial"/>
              <a:buChar char="•"/>
            </a:pPr>
            <a:r>
              <a:rPr lang="en-US" sz="3600" dirty="0">
                <a:solidFill>
                  <a:schemeClr val="accent1">
                    <a:lumMod val="75000"/>
                  </a:schemeClr>
                </a:solidFill>
                <a:latin typeface="Copperplate Gothic Bold"/>
                <a:cs typeface="Copperplate Gothic Bold"/>
              </a:rPr>
              <a:t>Can you still “believe” in 	the Bible If you see the Bible and God through the lens of History and Metaphor?</a:t>
            </a:r>
            <a:endParaRPr lang="en-US" sz="36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p:txBody>
      </p:sp>
    </p:spTree>
    <p:extLst>
      <p:ext uri="{BB962C8B-B14F-4D97-AF65-F5344CB8AC3E}">
        <p14:creationId xmlns:p14="http://schemas.microsoft.com/office/powerpoint/2010/main" val="1656842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0"/>
            <a:ext cx="8458200" cy="1498599"/>
          </a:xfrm>
        </p:spPr>
        <p:txBody>
          <a:bodyPr/>
          <a:lstStyle/>
          <a:p>
            <a:br>
              <a:rPr lang="en-US" dirty="0">
                <a:solidFill>
                  <a:schemeClr val="accent1">
                    <a:lumMod val="75000"/>
                  </a:schemeClr>
                </a:solidFill>
              </a:rPr>
            </a:br>
            <a:br>
              <a:rPr lang="en-US" dirty="0">
                <a:solidFill>
                  <a:schemeClr val="accent1">
                    <a:lumMod val="75000"/>
                  </a:schemeClr>
                </a:solidFill>
              </a:rPr>
            </a:br>
            <a:br>
              <a:rPr lang="en-US" dirty="0">
                <a:solidFill>
                  <a:schemeClr val="accent1">
                    <a:lumMod val="75000"/>
                  </a:schemeClr>
                </a:solidFill>
              </a:rPr>
            </a:br>
            <a:br>
              <a:rPr lang="en-US" dirty="0">
                <a:solidFill>
                  <a:schemeClr val="accent1">
                    <a:lumMod val="75000"/>
                  </a:schemeClr>
                </a:solidFill>
              </a:rPr>
            </a:br>
            <a:br>
              <a:rPr lang="en-US" dirty="0">
                <a:solidFill>
                  <a:schemeClr val="accent1">
                    <a:lumMod val="75000"/>
                  </a:schemeClr>
                </a:solidFill>
              </a:rPr>
            </a:br>
            <a:r>
              <a:rPr lang="en-US" sz="4000" b="1" dirty="0">
                <a:solidFill>
                  <a:schemeClr val="accent1">
                    <a:lumMod val="75000"/>
                  </a:schemeClr>
                </a:solidFill>
                <a:latin typeface="Copperplate Gothic Bold"/>
                <a:cs typeface="Copperplate Gothic Bold"/>
              </a:rPr>
              <a:t>GROUP PRESENTATIONS </a:t>
            </a:r>
            <a:br>
              <a:rPr lang="en-US" sz="4000" b="1" dirty="0">
                <a:solidFill>
                  <a:schemeClr val="accent1">
                    <a:lumMod val="75000"/>
                  </a:schemeClr>
                </a:solidFill>
                <a:latin typeface="Copperplate Gothic Bold"/>
                <a:cs typeface="Copperplate Gothic Bold"/>
              </a:rPr>
            </a:br>
            <a:r>
              <a:rPr lang="en-US" sz="2400" b="1" dirty="0">
                <a:solidFill>
                  <a:schemeClr val="accent1">
                    <a:lumMod val="75000"/>
                  </a:schemeClr>
                </a:solidFill>
                <a:latin typeface="Copperplate Gothic Bold"/>
                <a:cs typeface="Copperplate Gothic Bold"/>
              </a:rPr>
              <a:t>(select group/topic from the </a:t>
            </a:r>
            <a:r>
              <a:rPr lang="en-US" sz="2400" b="1" dirty="0" err="1">
                <a:solidFill>
                  <a:schemeClr val="accent1">
                    <a:lumMod val="75000"/>
                  </a:schemeClr>
                </a:solidFill>
                <a:latin typeface="Copperplate Gothic Bold"/>
                <a:cs typeface="Copperplate Gothic Bold"/>
              </a:rPr>
              <a:t>torah</a:t>
            </a:r>
            <a:r>
              <a:rPr lang="en-US" sz="2400" b="1" dirty="0">
                <a:solidFill>
                  <a:schemeClr val="accent1">
                    <a:lumMod val="75000"/>
                  </a:schemeClr>
                </a:solidFill>
                <a:latin typeface="Copperplate Gothic Bold"/>
                <a:cs typeface="Copperplate Gothic Bold"/>
              </a:rPr>
              <a:t>, the writings or the prophets--  </a:t>
            </a:r>
            <a:r>
              <a:rPr lang="en-US" sz="2400" dirty="0">
                <a:solidFill>
                  <a:schemeClr val="accent1">
                    <a:lumMod val="75000"/>
                  </a:schemeClr>
                </a:solidFill>
                <a:latin typeface="Copperplate Gothic Bold"/>
                <a:cs typeface="Copperplate Gothic Bold"/>
              </a:rPr>
              <a:t>present last </a:t>
            </a:r>
            <a:r>
              <a:rPr lang="en-US" sz="2400" b="1" dirty="0">
                <a:solidFill>
                  <a:schemeClr val="accent1">
                    <a:lumMod val="75000"/>
                  </a:schemeClr>
                </a:solidFill>
                <a:latin typeface="Copperplate Gothic Bold"/>
                <a:cs typeface="Copperplate Gothic Bold"/>
              </a:rPr>
              <a:t>class)</a:t>
            </a:r>
            <a:endParaRPr lang="en-US" sz="2800" b="1" dirty="0">
              <a:solidFill>
                <a:schemeClr val="accent1">
                  <a:lumMod val="75000"/>
                </a:schemeClr>
              </a:solidFill>
              <a:latin typeface="Copperplate Gothic Bold"/>
              <a:cs typeface="Copperplate Gothic Bold"/>
            </a:endParaRPr>
          </a:p>
        </p:txBody>
      </p:sp>
      <p:sp>
        <p:nvSpPr>
          <p:cNvPr id="3" name="Rectangle 2"/>
          <p:cNvSpPr/>
          <p:nvPr/>
        </p:nvSpPr>
        <p:spPr>
          <a:xfrm>
            <a:off x="0" y="1689100"/>
            <a:ext cx="9017001" cy="3847207"/>
          </a:xfrm>
          <a:prstGeom prst="rect">
            <a:avLst/>
          </a:prstGeom>
          <a:noFill/>
        </p:spPr>
        <p:txBody>
          <a:bodyPr wrap="square" lIns="91440" tIns="45720" rIns="91440" bIns="45720">
            <a:spAutoFit/>
          </a:bodyPr>
          <a:lstStyle/>
          <a:p>
            <a:pPr algn="just"/>
            <a:r>
              <a:rPr lang="en-US" sz="2800" dirty="0">
                <a:solidFill>
                  <a:schemeClr val="accent1">
                    <a:lumMod val="75000"/>
                  </a:schemeClr>
                </a:solidFill>
                <a:latin typeface="Copperplate Gothic Bold"/>
                <a:cs typeface="Copperplate Gothic Bold"/>
              </a:rPr>
              <a:t>Historically:</a:t>
            </a:r>
          </a:p>
          <a:p>
            <a:pPr algn="just"/>
            <a:endParaRPr lang="en-US" sz="400" dirty="0">
              <a:solidFill>
                <a:schemeClr val="accent1">
                  <a:lumMod val="75000"/>
                </a:schemeClr>
              </a:solidFill>
              <a:latin typeface="Copperplate Gothic Bold"/>
              <a:cs typeface="Copperplate Gothic Bold"/>
            </a:endParaRPr>
          </a:p>
          <a:p>
            <a:pPr marL="457200" indent="-457200" algn="just">
              <a:buFont typeface="Arial"/>
              <a:buChar char="•"/>
            </a:pPr>
            <a:r>
              <a:rPr lang="en-US" sz="2400" dirty="0">
                <a:solidFill>
                  <a:schemeClr val="accent1">
                    <a:lumMod val="75000"/>
                  </a:schemeClr>
                </a:solidFill>
                <a:latin typeface="Copperplate Gothic Bold"/>
                <a:cs typeface="Copperplate Gothic Bold"/>
              </a:rPr>
              <a:t>select a Hebrew character, event or story.  </a:t>
            </a:r>
          </a:p>
          <a:p>
            <a:pPr marL="457200" indent="-457200" algn="just">
              <a:buFont typeface="Arial"/>
              <a:buChar char="•"/>
            </a:pPr>
            <a:r>
              <a:rPr lang="en-US" sz="2400" dirty="0">
                <a:solidFill>
                  <a:schemeClr val="accent1">
                    <a:lumMod val="75000"/>
                  </a:schemeClr>
                </a:solidFill>
                <a:latin typeface="Copperplate Gothic Bold"/>
                <a:cs typeface="Copperplate Gothic Bold"/>
              </a:rPr>
              <a:t>Identify historical period in which individual or story is found in Hebrew Scriptures?  </a:t>
            </a:r>
          </a:p>
          <a:p>
            <a:pPr marL="457200" indent="-457200">
              <a:buFont typeface="Arial"/>
              <a:buChar char="•"/>
            </a:pPr>
            <a:r>
              <a:rPr lang="en-US" sz="2400" dirty="0">
                <a:solidFill>
                  <a:schemeClr val="accent1">
                    <a:lumMod val="75000"/>
                  </a:schemeClr>
                </a:solidFill>
                <a:latin typeface="Copperplate Gothic Bold"/>
                <a:cs typeface="Copperplate Gothic Bold"/>
              </a:rPr>
              <a:t>Tell the story or account and its significance.</a:t>
            </a:r>
          </a:p>
          <a:p>
            <a:pPr marL="514350" indent="-514350">
              <a:buAutoNum type="arabicPeriod"/>
            </a:pPr>
            <a:endParaRPr lang="en-US" sz="1000" dirty="0">
              <a:solidFill>
                <a:schemeClr val="accent1">
                  <a:lumMod val="75000"/>
                </a:schemeClr>
              </a:solidFill>
              <a:latin typeface="Copperplate Gothic Bold"/>
              <a:cs typeface="Copperplate Gothic Bold"/>
            </a:endParaRPr>
          </a:p>
          <a:p>
            <a:pPr marL="514350" indent="-514350">
              <a:buAutoNum type="arabicPeriod"/>
            </a:pPr>
            <a:endParaRPr lang="en-US" sz="1000" dirty="0">
              <a:solidFill>
                <a:schemeClr val="accent1">
                  <a:lumMod val="75000"/>
                </a:schemeClr>
              </a:solidFill>
              <a:latin typeface="Copperplate Gothic Bold"/>
              <a:cs typeface="Copperplate Gothic Bold"/>
            </a:endParaRPr>
          </a:p>
          <a:p>
            <a:r>
              <a:rPr lang="en-US" sz="2400" dirty="0">
                <a:solidFill>
                  <a:schemeClr val="accent1">
                    <a:lumMod val="75000"/>
                  </a:schemeClr>
                </a:solidFill>
                <a:latin typeface="Copperplate Gothic Bold"/>
                <a:cs typeface="Copperplate Gothic Bold"/>
              </a:rPr>
              <a:t>Allegorically:</a:t>
            </a:r>
          </a:p>
          <a:p>
            <a:pPr marL="457200" indent="-457200">
              <a:buFont typeface="Arial"/>
              <a:buChar char="•"/>
            </a:pPr>
            <a:r>
              <a:rPr lang="en-US" sz="2400" dirty="0">
                <a:solidFill>
                  <a:schemeClr val="accent1">
                    <a:lumMod val="75000"/>
                  </a:schemeClr>
                </a:solidFill>
                <a:latin typeface="Copperplate Gothic Bold"/>
                <a:cs typeface="Copperplate Gothic Bold"/>
              </a:rPr>
              <a:t>What does this story mean to you?</a:t>
            </a:r>
          </a:p>
          <a:p>
            <a:pPr marL="457200" indent="-457200">
              <a:buFont typeface="Arial"/>
              <a:buChar char="•"/>
            </a:pPr>
            <a:r>
              <a:rPr lang="en-US" sz="2400" dirty="0">
                <a:solidFill>
                  <a:schemeClr val="accent1">
                    <a:lumMod val="75000"/>
                  </a:schemeClr>
                </a:solidFill>
                <a:latin typeface="Copperplate Gothic Bold"/>
                <a:cs typeface="Copperplate Gothic Bold"/>
              </a:rPr>
              <a:t>What insight into this story helps you deepen your relationship to God?</a:t>
            </a:r>
          </a:p>
        </p:txBody>
      </p:sp>
    </p:spTree>
    <p:extLst>
      <p:ext uri="{BB962C8B-B14F-4D97-AF65-F5344CB8AC3E}">
        <p14:creationId xmlns:p14="http://schemas.microsoft.com/office/powerpoint/2010/main" val="535594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140000">
            <a:off x="855178" y="835146"/>
            <a:ext cx="3685770" cy="2734562"/>
          </a:xfrm>
        </p:spPr>
        <p:txBody>
          <a:bodyPr/>
          <a:lstStyle/>
          <a:p>
            <a:pPr algn="ctr" eaLnBrk="1" fontAlgn="auto" hangingPunct="1">
              <a:spcAft>
                <a:spcPts val="0"/>
              </a:spcAft>
              <a:defRPr/>
            </a:pPr>
            <a:br>
              <a:rPr sz="4400" dirty="0"/>
            </a:br>
            <a:br>
              <a:rPr sz="4400" dirty="0"/>
            </a:br>
            <a:br>
              <a:rPr sz="4400" dirty="0"/>
            </a:br>
            <a:br>
              <a:rPr sz="4400" dirty="0"/>
            </a:br>
            <a:br>
              <a:rPr sz="4400" dirty="0"/>
            </a:br>
            <a:br>
              <a:rPr lang="en-US" sz="4400" dirty="0"/>
            </a:br>
            <a:br>
              <a:rPr lang="en-US" sz="4400" b="1" dirty="0"/>
            </a:br>
            <a:r>
              <a:rPr lang="en-US" sz="4400" b="1" dirty="0"/>
              <a:t>NEXT WEEK</a:t>
            </a:r>
            <a:br>
              <a:rPr lang="en-US" sz="4400" b="1" dirty="0"/>
            </a:br>
            <a:br>
              <a:rPr sz="3200" b="1" dirty="0"/>
            </a:br>
            <a:r>
              <a:rPr lang="en-US" sz="3200" b="1" dirty="0"/>
              <a:t>HERE COMES THE JUDGE</a:t>
            </a:r>
            <a:r>
              <a:rPr lang="en-US" sz="4800" b="1" dirty="0"/>
              <a:t>!</a:t>
            </a:r>
            <a:endParaRPr sz="4400" b="1" dirty="0"/>
          </a:p>
        </p:txBody>
      </p:sp>
      <p:sp>
        <p:nvSpPr>
          <p:cNvPr id="3" name="Text Placeholder 2"/>
          <p:cNvSpPr>
            <a:spLocks noGrp="1"/>
          </p:cNvSpPr>
          <p:nvPr>
            <p:ph type="body" idx="1"/>
          </p:nvPr>
        </p:nvSpPr>
        <p:spPr>
          <a:xfrm rot="19140000">
            <a:off x="2379511" y="2793108"/>
            <a:ext cx="6247525" cy="2040184"/>
          </a:xfrm>
        </p:spPr>
        <p:txBody>
          <a:bodyPr rtlCol="0">
            <a:normAutofit/>
          </a:bodyPr>
          <a:lstStyle/>
          <a:p>
            <a:pPr fontAlgn="auto">
              <a:spcAft>
                <a:spcPts val="0"/>
              </a:spcAft>
              <a:defRPr/>
            </a:pPr>
            <a:r>
              <a:rPr lang="en-US" sz="2000" dirty="0">
                <a:solidFill>
                  <a:schemeClr val="accent6">
                    <a:lumMod val="60000"/>
                    <a:lumOff val="40000"/>
                  </a:schemeClr>
                </a:solidFill>
                <a:latin typeface="Arial Black"/>
                <a:cs typeface="Arial Black"/>
              </a:rPr>
              <a:t>Choose a judge from Hebrew Scriptures.  Make an individual presentation next week on the </a:t>
            </a:r>
            <a:r>
              <a:rPr sz="2000" dirty="0">
                <a:solidFill>
                  <a:schemeClr val="accent6">
                    <a:lumMod val="60000"/>
                    <a:lumOff val="40000"/>
                  </a:schemeClr>
                </a:solidFill>
                <a:latin typeface="Arial Black"/>
                <a:cs typeface="Arial Black"/>
              </a:rPr>
              <a:t>signi</a:t>
            </a:r>
            <a:r>
              <a:rPr lang="en-US" sz="2000" dirty="0">
                <a:solidFill>
                  <a:schemeClr val="accent6">
                    <a:lumMod val="60000"/>
                    <a:lumOff val="40000"/>
                  </a:schemeClr>
                </a:solidFill>
                <a:latin typeface="Arial Black"/>
                <a:cs typeface="Arial Black"/>
              </a:rPr>
              <a:t>f</a:t>
            </a:r>
            <a:r>
              <a:rPr sz="2000" dirty="0">
                <a:solidFill>
                  <a:schemeClr val="accent6">
                    <a:lumMod val="60000"/>
                    <a:lumOff val="40000"/>
                  </a:schemeClr>
                </a:solidFill>
                <a:latin typeface="Arial Black"/>
                <a:cs typeface="Arial Black"/>
              </a:rPr>
              <a:t>icance of this </a:t>
            </a:r>
            <a:r>
              <a:rPr lang="en-US" sz="2000" dirty="0">
                <a:solidFill>
                  <a:schemeClr val="accent6">
                    <a:lumMod val="60000"/>
                    <a:lumOff val="40000"/>
                  </a:schemeClr>
                </a:solidFill>
                <a:latin typeface="Arial Black"/>
                <a:cs typeface="Arial Black"/>
              </a:rPr>
              <a:t>judge</a:t>
            </a:r>
            <a:r>
              <a:rPr sz="2000" dirty="0">
                <a:solidFill>
                  <a:schemeClr val="accent6">
                    <a:lumMod val="60000"/>
                    <a:lumOff val="40000"/>
                  </a:schemeClr>
                </a:solidFill>
                <a:latin typeface="Arial Black"/>
                <a:cs typeface="Arial Black"/>
              </a:rPr>
              <a:t> </a:t>
            </a:r>
            <a:r>
              <a:rPr lang="en-US" sz="2000" dirty="0">
                <a:solidFill>
                  <a:schemeClr val="accent6">
                    <a:lumMod val="60000"/>
                    <a:lumOff val="40000"/>
                  </a:schemeClr>
                </a:solidFill>
                <a:latin typeface="Arial Black"/>
                <a:cs typeface="Arial Black"/>
              </a:rPr>
              <a:t>and apply attributes and/or behaviors of this judge </a:t>
            </a:r>
          </a:p>
          <a:p>
            <a:pPr fontAlgn="auto">
              <a:spcAft>
                <a:spcPts val="0"/>
              </a:spcAft>
              <a:defRPr/>
            </a:pPr>
            <a:r>
              <a:rPr lang="en-US" sz="2000" dirty="0">
                <a:solidFill>
                  <a:schemeClr val="accent6">
                    <a:lumMod val="60000"/>
                    <a:lumOff val="40000"/>
                  </a:schemeClr>
                </a:solidFill>
                <a:latin typeface="Arial Black"/>
                <a:cs typeface="Arial Black"/>
              </a:rPr>
              <a:t>TO</a:t>
            </a:r>
            <a:r>
              <a:rPr sz="2000" dirty="0">
                <a:solidFill>
                  <a:schemeClr val="accent6">
                    <a:lumMod val="60000"/>
                    <a:lumOff val="40000"/>
                  </a:schemeClr>
                </a:solidFill>
                <a:latin typeface="Arial Black"/>
                <a:cs typeface="Arial Black"/>
              </a:rPr>
              <a:t> YOUR LIFE.</a:t>
            </a:r>
          </a:p>
          <a:p>
            <a:pPr eaLnBrk="1" fontAlgn="auto" hangingPunct="1">
              <a:spcAft>
                <a:spcPts val="0"/>
              </a:spcAft>
              <a:buFont typeface="Arial" pitchFamily="34" charset="0"/>
              <a:buNone/>
              <a:defRPr/>
            </a:pPr>
            <a:endParaRPr dirty="0">
              <a:solidFill>
                <a:schemeClr val="accent6">
                  <a:lumMod val="60000"/>
                  <a:lumOff val="40000"/>
                </a:schemeClr>
              </a:solidFill>
            </a:endParaRPr>
          </a:p>
        </p:txBody>
      </p:sp>
    </p:spTree>
    <p:extLst>
      <p:ext uri="{BB962C8B-B14F-4D97-AF65-F5344CB8AC3E}">
        <p14:creationId xmlns:p14="http://schemas.microsoft.com/office/powerpoint/2010/main" val="925063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7616" y="354805"/>
            <a:ext cx="8127283" cy="6217087"/>
          </a:xfrm>
          <a:prstGeom prst="rect">
            <a:avLst/>
          </a:prstGeom>
          <a:noFill/>
        </p:spPr>
        <p:txBody>
          <a:bodyPr wrap="square" lIns="91440" tIns="45720" rIns="91440" bIns="45720">
            <a:spAutoFit/>
          </a:bodyPr>
          <a:lstStyle/>
          <a:p>
            <a:pPr algn="ctr"/>
            <a:r>
              <a:rPr lang="en-US" sz="4400" b="1" dirty="0">
                <a:ln w="12700">
                  <a:solidFill>
                    <a:schemeClr val="tx2">
                      <a:satMod val="155000"/>
                    </a:schemeClr>
                  </a:solidFill>
                  <a:prstDash val="solid"/>
                </a:ln>
                <a:solidFill>
                  <a:schemeClr val="accent1">
                    <a:lumMod val="75000"/>
                  </a:schemeClr>
                </a:solidFill>
                <a:latin typeface="Copperplate Gothic Bold"/>
                <a:cs typeface="Copperplate Gothic Bold"/>
              </a:rPr>
              <a:t>FOR NEXT WEEK</a:t>
            </a:r>
          </a:p>
          <a:p>
            <a:pPr algn="ctr"/>
            <a:endParaRPr lang="en-US" sz="200" b="1" dirty="0">
              <a:ln w="12700">
                <a:solidFill>
                  <a:schemeClr val="tx2">
                    <a:satMod val="155000"/>
                  </a:schemeClr>
                </a:solidFill>
                <a:prstDash val="solid"/>
              </a:ln>
              <a:solidFill>
                <a:schemeClr val="accent1">
                  <a:lumMod val="75000"/>
                </a:schemeClr>
              </a:solidFill>
            </a:endParaRPr>
          </a:p>
          <a:p>
            <a:pPr marL="457200" indent="-457200">
              <a:buFont typeface="Arial"/>
              <a:buChar char="•"/>
            </a:pP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Read and review</a:t>
            </a:r>
            <a:b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b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	</a:t>
            </a:r>
            <a:r>
              <a:rPr lang="en-US" sz="2800" b="1" dirty="0">
                <a:ln w="12700">
                  <a:solidFill>
                    <a:schemeClr val="tx2">
                      <a:satMod val="155000"/>
                    </a:schemeClr>
                  </a:solidFill>
                  <a:prstDash val="solid"/>
                </a:ln>
                <a:solidFill>
                  <a:schemeClr val="accent1">
                    <a:lumMod val="75000"/>
                  </a:schemeClr>
                </a:solidFill>
                <a:latin typeface="Copperplate Gothic Bold"/>
                <a:cs typeface="Copperplate Gothic Bold"/>
              </a:rPr>
              <a:t>Handout  – john </a:t>
            </a:r>
            <a:r>
              <a:rPr lang="en-US" sz="2800" b="1" dirty="0" err="1">
                <a:ln w="12700">
                  <a:solidFill>
                    <a:schemeClr val="tx2">
                      <a:satMod val="155000"/>
                    </a:schemeClr>
                  </a:solidFill>
                  <a:prstDash val="solid"/>
                </a:ln>
                <a:solidFill>
                  <a:schemeClr val="accent1">
                    <a:lumMod val="75000"/>
                  </a:schemeClr>
                </a:solidFill>
                <a:latin typeface="Copperplate Gothic Bold"/>
                <a:cs typeface="Copperplate Gothic Bold"/>
              </a:rPr>
              <a:t>shelby</a:t>
            </a:r>
            <a:r>
              <a:rPr lang="en-US" sz="2800" b="1" dirty="0">
                <a:ln w="12700">
                  <a:solidFill>
                    <a:schemeClr val="tx2">
                      <a:satMod val="155000"/>
                    </a:schemeClr>
                  </a:solidFill>
                  <a:prstDash val="solid"/>
                </a:ln>
                <a:solidFill>
                  <a:schemeClr val="accent1">
                    <a:lumMod val="75000"/>
                  </a:schemeClr>
                </a:solidFill>
                <a:latin typeface="Copperplate Gothic Bold"/>
                <a:cs typeface="Copperplate Gothic Bold"/>
              </a:rPr>
              <a:t> </a:t>
            </a:r>
            <a:r>
              <a:rPr lang="en-US" sz="2800" b="1" dirty="0" err="1">
                <a:ln w="12700">
                  <a:solidFill>
                    <a:schemeClr val="tx2">
                      <a:satMod val="155000"/>
                    </a:schemeClr>
                  </a:solidFill>
                  <a:prstDash val="solid"/>
                </a:ln>
                <a:solidFill>
                  <a:schemeClr val="accent1">
                    <a:lumMod val="75000"/>
                  </a:schemeClr>
                </a:solidFill>
                <a:latin typeface="Copperplate Gothic Bold"/>
                <a:cs typeface="Copperplate Gothic Bold"/>
              </a:rPr>
              <a:t>Spong</a:t>
            </a:r>
            <a:endParaRPr lang="en-US" sz="2800" b="1" dirty="0">
              <a:ln w="12700">
                <a:solidFill>
                  <a:schemeClr val="tx2">
                    <a:satMod val="155000"/>
                  </a:schemeClr>
                </a:solidFill>
                <a:prstDash val="solid"/>
              </a:ln>
              <a:solidFill>
                <a:schemeClr val="accent1">
                  <a:lumMod val="75000"/>
                </a:schemeClr>
              </a:solidFill>
              <a:latin typeface="Copperplate Gothic Bold"/>
              <a:cs typeface="Copperplate Gothic Bold"/>
            </a:endParaRPr>
          </a:p>
          <a:p>
            <a:r>
              <a:rPr lang="en-US" sz="2800" b="1" dirty="0">
                <a:ln w="12700">
                  <a:solidFill>
                    <a:schemeClr val="tx2">
                      <a:satMod val="155000"/>
                    </a:schemeClr>
                  </a:solidFill>
                  <a:prstDash val="solid"/>
                </a:ln>
                <a:solidFill>
                  <a:schemeClr val="accent1">
                    <a:lumMod val="75000"/>
                  </a:schemeClr>
                </a:solidFill>
                <a:latin typeface="Copperplate Gothic Bold"/>
                <a:cs typeface="Copperplate Gothic Bold"/>
              </a:rPr>
              <a:t>	Handout  – rev. e. j. Niles </a:t>
            </a:r>
          </a:p>
          <a:p>
            <a:r>
              <a:rPr lang="en-US" sz="2800" b="1" dirty="0">
                <a:ln w="12700">
                  <a:solidFill>
                    <a:schemeClr val="tx2">
                      <a:satMod val="155000"/>
                    </a:schemeClr>
                  </a:solidFill>
                  <a:prstDash val="solid"/>
                </a:ln>
                <a:solidFill>
                  <a:schemeClr val="accent1">
                    <a:lumMod val="75000"/>
                  </a:schemeClr>
                </a:solidFill>
                <a:latin typeface="Copperplate Gothic Bold"/>
                <a:cs typeface="Copperplate Gothic Bold"/>
              </a:rPr>
              <a:t>	Handout   -- brief history</a:t>
            </a:r>
          </a:p>
          <a:p>
            <a:r>
              <a:rPr lang="en-US" sz="2800" b="1" dirty="0">
                <a:ln w="12700">
                  <a:solidFill>
                    <a:schemeClr val="tx2">
                      <a:satMod val="155000"/>
                    </a:schemeClr>
                  </a:solidFill>
                  <a:prstDash val="solid"/>
                </a:ln>
                <a:solidFill>
                  <a:schemeClr val="accent1">
                    <a:lumMod val="75000"/>
                  </a:schemeClr>
                </a:solidFill>
                <a:latin typeface="Copperplate Gothic Bold"/>
                <a:cs typeface="Copperplate Gothic Bold"/>
              </a:rPr>
              <a:t>	Handout   -- Bible Outline</a:t>
            </a:r>
          </a:p>
          <a:p>
            <a:r>
              <a:rPr lang="en-US" sz="2800" b="1" dirty="0">
                <a:ln w="12700">
                  <a:solidFill>
                    <a:schemeClr val="tx2">
                      <a:satMod val="155000"/>
                    </a:schemeClr>
                  </a:solidFill>
                  <a:prstDash val="solid"/>
                </a:ln>
                <a:solidFill>
                  <a:schemeClr val="accent1">
                    <a:lumMod val="75000"/>
                  </a:schemeClr>
                </a:solidFill>
                <a:latin typeface="Copperplate Gothic Bold"/>
                <a:cs typeface="Copperplate Gothic Bold"/>
              </a:rPr>
              <a:t>	Handout  – a summary of myth</a:t>
            </a:r>
          </a:p>
          <a:p>
            <a:pPr marL="571500" indent="-571500">
              <a:buFont typeface="Arial"/>
              <a:buChar char="•"/>
            </a:pPr>
            <a:r>
              <a:rPr lang="en-US" sz="3600" b="1" dirty="0">
                <a:ln w="12700">
                  <a:solidFill>
                    <a:schemeClr val="tx2">
                      <a:satMod val="155000"/>
                    </a:schemeClr>
                  </a:solidFill>
                  <a:prstDash val="solid"/>
                </a:ln>
                <a:solidFill>
                  <a:schemeClr val="accent1">
                    <a:lumMod val="75000"/>
                  </a:schemeClr>
                </a:solidFill>
                <a:latin typeface="Copperplate Gothic Bold"/>
                <a:cs typeface="Copperplate Gothic Bold"/>
              </a:rPr>
              <a:t>r</a:t>
            </a:r>
            <a:r>
              <a:rPr lang="en-US" sz="3200" b="1" dirty="0">
                <a:ln w="12700">
                  <a:solidFill>
                    <a:schemeClr val="tx2">
                      <a:satMod val="155000"/>
                    </a:schemeClr>
                  </a:solidFill>
                  <a:prstDash val="solid"/>
                </a:ln>
                <a:solidFill>
                  <a:schemeClr val="accent1">
                    <a:lumMod val="75000"/>
                  </a:schemeClr>
                </a:solidFill>
                <a:latin typeface="Copperplate Gothic Bold"/>
                <a:cs typeface="Copperplate Gothic Bold"/>
              </a:rPr>
              <a:t>ead Chapters 1-3 (Borg)</a:t>
            </a:r>
            <a:endParaRPr lang="en-US" b="1"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marL="457200" indent="-457200">
              <a:buFont typeface="Arial"/>
              <a:buChar char="•"/>
            </a:pP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Meditate</a:t>
            </a:r>
            <a:endParaRPr lang="en-US"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marL="457200" indent="-457200">
              <a:buFont typeface="Arial"/>
              <a:buChar char="•"/>
            </a:pP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Journal</a:t>
            </a:r>
          </a:p>
          <a:p>
            <a:pPr algn="ctr"/>
            <a:r>
              <a:rPr lang="en-US" sz="4400" dirty="0">
                <a:ln w="12700">
                  <a:solidFill>
                    <a:schemeClr val="tx2">
                      <a:satMod val="155000"/>
                    </a:schemeClr>
                  </a:solidFill>
                  <a:prstDash val="solid"/>
                </a:ln>
                <a:solidFill>
                  <a:schemeClr val="accent1">
                    <a:lumMod val="75000"/>
                  </a:schemeClr>
                </a:solidFill>
                <a:latin typeface="Copperplate Gothic Bold"/>
                <a:cs typeface="Copperplate Gothic Bold"/>
              </a:rPr>
              <a:t>PRAY OUT </a:t>
            </a:r>
          </a:p>
          <a:p>
            <a:pPr algn="ctr"/>
            <a:endParaRPr lang="en-US" sz="32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805872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28600"/>
            <a:ext cx="8173006" cy="927100"/>
          </a:xfrm>
        </p:spPr>
        <p:txBody>
          <a:bodyPr/>
          <a:lstStyle/>
          <a:p>
            <a:r>
              <a:rPr lang="en-US" sz="5400" b="1" dirty="0">
                <a:solidFill>
                  <a:schemeClr val="accent1">
                    <a:lumMod val="75000"/>
                  </a:schemeClr>
                </a:solidFill>
              </a:rPr>
              <a:t>Hebrew Scriptures</a:t>
            </a:r>
          </a:p>
        </p:txBody>
      </p:sp>
      <p:sp>
        <p:nvSpPr>
          <p:cNvPr id="3" name="Content Placeholder 2"/>
          <p:cNvSpPr>
            <a:spLocks noGrp="1"/>
          </p:cNvSpPr>
          <p:nvPr>
            <p:ph idx="1"/>
          </p:nvPr>
        </p:nvSpPr>
        <p:spPr>
          <a:xfrm>
            <a:off x="215900" y="1155700"/>
            <a:ext cx="8686800" cy="5269588"/>
          </a:xfrm>
        </p:spPr>
        <p:txBody>
          <a:bodyPr>
            <a:normAutofit/>
          </a:bodyPr>
          <a:lstStyle/>
          <a:p>
            <a:r>
              <a:rPr lang="en-US" sz="2800" dirty="0">
                <a:solidFill>
                  <a:schemeClr val="accent1">
                    <a:lumMod val="75000"/>
                  </a:schemeClr>
                </a:solidFill>
                <a:latin typeface="Copperplate Gothic Bold"/>
                <a:cs typeface="Copperplate Gothic Bold"/>
              </a:rPr>
              <a:t>Welcome/prayer</a:t>
            </a:r>
          </a:p>
          <a:p>
            <a:r>
              <a:rPr lang="en-US" sz="2800" b="1" dirty="0">
                <a:solidFill>
                  <a:schemeClr val="accent1">
                    <a:lumMod val="75000"/>
                  </a:schemeClr>
                </a:solidFill>
                <a:latin typeface="Copperplate Gothic Bold"/>
                <a:cs typeface="Copperplate Gothic Bold"/>
              </a:rPr>
              <a:t>Syllabus/Overview of Classes</a:t>
            </a:r>
          </a:p>
          <a:p>
            <a:r>
              <a:rPr lang="en-US" sz="2800" b="1" dirty="0">
                <a:solidFill>
                  <a:schemeClr val="accent1">
                    <a:lumMod val="75000"/>
                  </a:schemeClr>
                </a:solidFill>
                <a:latin typeface="Copperplate Gothic Bold"/>
                <a:cs typeface="Copperplate Gothic Bold"/>
              </a:rPr>
              <a:t>Credit Requirements SEE Form + $</a:t>
            </a:r>
          </a:p>
          <a:p>
            <a:r>
              <a:rPr lang="en-US" sz="2800" b="1" dirty="0">
                <a:solidFill>
                  <a:schemeClr val="accent1">
                    <a:lumMod val="75000"/>
                  </a:schemeClr>
                </a:solidFill>
                <a:latin typeface="Copperplate Gothic Bold"/>
                <a:cs typeface="Copperplate Gothic Bold"/>
              </a:rPr>
              <a:t>Love Offerings </a:t>
            </a:r>
          </a:p>
          <a:p>
            <a:r>
              <a:rPr lang="en-US" sz="2800" b="1" dirty="0">
                <a:solidFill>
                  <a:schemeClr val="accent1">
                    <a:lumMod val="75000"/>
                  </a:schemeClr>
                </a:solidFill>
                <a:latin typeface="Copperplate Gothic Bold"/>
                <a:cs typeface="Copperplate Gothic Bold"/>
              </a:rPr>
              <a:t>Introductions </a:t>
            </a:r>
          </a:p>
          <a:p>
            <a:pPr lvl="1"/>
            <a:r>
              <a:rPr lang="en-US" sz="2600" b="1" dirty="0">
                <a:solidFill>
                  <a:schemeClr val="accent1">
                    <a:lumMod val="75000"/>
                  </a:schemeClr>
                </a:solidFill>
                <a:latin typeface="Copperplate Gothic Bold"/>
                <a:cs typeface="Copperplate Gothic Bold"/>
              </a:rPr>
              <a:t>What is your relationship with the Bible</a:t>
            </a:r>
          </a:p>
          <a:p>
            <a:pPr lvl="1"/>
            <a:r>
              <a:rPr lang="en-US" sz="2600" b="1" dirty="0">
                <a:solidFill>
                  <a:schemeClr val="accent1">
                    <a:lumMod val="75000"/>
                  </a:schemeClr>
                </a:solidFill>
                <a:latin typeface="Copperplate Gothic Bold"/>
                <a:cs typeface="Copperplate Gothic Bold"/>
              </a:rPr>
              <a:t>Share something from the Hebrew Scriptures that has touched or inspired you.</a:t>
            </a:r>
          </a:p>
        </p:txBody>
      </p:sp>
    </p:spTree>
    <p:extLst>
      <p:ext uri="{BB962C8B-B14F-4D97-AF65-F5344CB8AC3E}">
        <p14:creationId xmlns:p14="http://schemas.microsoft.com/office/powerpoint/2010/main" val="369353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0" y="304801"/>
            <a:ext cx="8801100" cy="5755422"/>
          </a:xfrm>
          <a:prstGeom prst="rect">
            <a:avLst/>
          </a:prstGeom>
        </p:spPr>
        <p:txBody>
          <a:bodyPr wrap="square">
            <a:spAutoFit/>
          </a:bodyPr>
          <a:lstStyle/>
          <a:p>
            <a:pPr algn="ctr"/>
            <a:r>
              <a:rPr lang="en-US" sz="5400" b="1" dirty="0">
                <a:solidFill>
                  <a:schemeClr val="accent1">
                    <a:lumMod val="75000"/>
                  </a:schemeClr>
                </a:solidFill>
              </a:rPr>
              <a:t>Class Guidelines</a:t>
            </a:r>
          </a:p>
          <a:p>
            <a:pPr algn="ctr"/>
            <a:endParaRPr lang="en-US" sz="1200" dirty="0">
              <a:solidFill>
                <a:schemeClr val="accent1">
                  <a:lumMod val="75000"/>
                </a:schemeClr>
              </a:solidFill>
            </a:endParaRPr>
          </a:p>
          <a:p>
            <a:pPr marL="571500" indent="-571500">
              <a:buFont typeface="Arial"/>
              <a:buChar char="•"/>
            </a:pPr>
            <a:r>
              <a:rPr lang="en-US" sz="2800" b="1" dirty="0">
                <a:solidFill>
                  <a:schemeClr val="accent1">
                    <a:lumMod val="75000"/>
                  </a:schemeClr>
                </a:solidFill>
                <a:latin typeface="Copperplate Gothic Bold"/>
                <a:cs typeface="Copperplate Gothic Bold"/>
              </a:rPr>
              <a:t>Be on time and prepared for class</a:t>
            </a:r>
          </a:p>
          <a:p>
            <a:endParaRPr lang="en-US" sz="1200" b="1" dirty="0">
              <a:solidFill>
                <a:schemeClr val="accent1">
                  <a:lumMod val="75000"/>
                </a:schemeClr>
              </a:solidFill>
              <a:latin typeface="Copperplate Gothic Bold"/>
              <a:cs typeface="Copperplate Gothic Bold"/>
            </a:endParaRPr>
          </a:p>
          <a:p>
            <a:pPr marL="571500" indent="-571500">
              <a:buFont typeface="Arial"/>
              <a:buChar char="•"/>
            </a:pPr>
            <a:r>
              <a:rPr lang="en-US" sz="2800" b="1" dirty="0">
                <a:solidFill>
                  <a:schemeClr val="accent1">
                    <a:lumMod val="75000"/>
                  </a:schemeClr>
                </a:solidFill>
                <a:latin typeface="Copperplate Gothic Bold"/>
                <a:cs typeface="Copperplate Gothic Bold"/>
              </a:rPr>
              <a:t>All points of view are valid and contribute to a greater understanding</a:t>
            </a:r>
          </a:p>
          <a:p>
            <a:endParaRPr lang="en-US" sz="1200" b="1" dirty="0">
              <a:solidFill>
                <a:schemeClr val="accent1">
                  <a:lumMod val="75000"/>
                </a:schemeClr>
              </a:solidFill>
              <a:latin typeface="Copperplate Gothic Bold"/>
              <a:cs typeface="Copperplate Gothic Bold"/>
            </a:endParaRPr>
          </a:p>
          <a:p>
            <a:pPr marL="571500" indent="-571500">
              <a:buFont typeface="Arial"/>
              <a:buChar char="•"/>
            </a:pPr>
            <a:r>
              <a:rPr lang="en-US" sz="2800" b="1" dirty="0">
                <a:solidFill>
                  <a:schemeClr val="accent1">
                    <a:lumMod val="75000"/>
                  </a:schemeClr>
                </a:solidFill>
                <a:latin typeface="Copperplate Gothic Bold"/>
                <a:cs typeface="Copperplate Gothic Bold"/>
              </a:rPr>
              <a:t>Each of us can change our mind at any time</a:t>
            </a:r>
            <a:endParaRPr lang="en-US" sz="1200" b="1" dirty="0">
              <a:solidFill>
                <a:schemeClr val="accent1">
                  <a:lumMod val="75000"/>
                </a:schemeClr>
              </a:solidFill>
              <a:latin typeface="Copperplate Gothic Bold"/>
              <a:cs typeface="Copperplate Gothic Bold"/>
            </a:endParaRPr>
          </a:p>
          <a:p>
            <a:r>
              <a:rPr lang="en-US" sz="1200" b="1" dirty="0">
                <a:solidFill>
                  <a:schemeClr val="accent1">
                    <a:lumMod val="75000"/>
                  </a:schemeClr>
                </a:solidFill>
                <a:latin typeface="Copperplate Gothic Bold"/>
                <a:cs typeface="Copperplate Gothic Bold"/>
              </a:rPr>
              <a:t> </a:t>
            </a:r>
          </a:p>
          <a:p>
            <a:pPr marL="571500" indent="-571500">
              <a:buFont typeface="Arial"/>
              <a:buChar char="•"/>
            </a:pPr>
            <a:r>
              <a:rPr lang="en-US" sz="2800" b="1" dirty="0">
                <a:solidFill>
                  <a:schemeClr val="accent1">
                    <a:lumMod val="75000"/>
                  </a:schemeClr>
                </a:solidFill>
                <a:latin typeface="Copperplate Gothic Bold"/>
                <a:cs typeface="Copperplate Gothic Bold"/>
              </a:rPr>
              <a:t>Use “I” statements</a:t>
            </a:r>
            <a:endParaRPr lang="en-US" sz="1200" b="1" dirty="0">
              <a:solidFill>
                <a:schemeClr val="accent1">
                  <a:lumMod val="75000"/>
                </a:schemeClr>
              </a:solidFill>
              <a:latin typeface="Copperplate Gothic Bold"/>
              <a:cs typeface="Copperplate Gothic Bold"/>
            </a:endParaRPr>
          </a:p>
          <a:p>
            <a:endParaRPr lang="en-US" sz="1200" b="1" dirty="0">
              <a:solidFill>
                <a:schemeClr val="accent1">
                  <a:lumMod val="75000"/>
                </a:schemeClr>
              </a:solidFill>
              <a:latin typeface="Copperplate Gothic Bold"/>
              <a:cs typeface="Copperplate Gothic Bold"/>
            </a:endParaRPr>
          </a:p>
          <a:p>
            <a:pPr marL="571500" indent="-571500">
              <a:buFont typeface="Arial"/>
              <a:buChar char="•"/>
            </a:pPr>
            <a:r>
              <a:rPr lang="en-US" sz="2800" b="1" dirty="0">
                <a:solidFill>
                  <a:schemeClr val="accent1">
                    <a:lumMod val="75000"/>
                  </a:schemeClr>
                </a:solidFill>
                <a:latin typeface="Copperplate Gothic Bold"/>
                <a:cs typeface="Copperplate Gothic Bold"/>
              </a:rPr>
              <a:t>Confidentiality of personal sharing</a:t>
            </a:r>
          </a:p>
          <a:p>
            <a:pPr marL="571500" indent="-571500">
              <a:buFont typeface="Arial"/>
              <a:buChar char="•"/>
            </a:pPr>
            <a:endParaRPr lang="en-US" sz="1200" b="1" dirty="0">
              <a:solidFill>
                <a:schemeClr val="accent1">
                  <a:lumMod val="75000"/>
                </a:schemeClr>
              </a:solidFill>
              <a:latin typeface="Copperplate Gothic Bold"/>
              <a:cs typeface="Copperplate Gothic Bold"/>
            </a:endParaRPr>
          </a:p>
          <a:p>
            <a:pPr marL="571500" indent="-571500">
              <a:buFont typeface="Arial"/>
              <a:buChar char="•"/>
            </a:pPr>
            <a:r>
              <a:rPr lang="en-US" sz="2800" b="1" dirty="0">
                <a:solidFill>
                  <a:schemeClr val="accent1">
                    <a:lumMod val="75000"/>
                  </a:schemeClr>
                </a:solidFill>
                <a:latin typeface="Copperplate Gothic Bold"/>
                <a:cs typeface="Copperplate Gothic Bold"/>
              </a:rPr>
              <a:t>Have Fun! </a:t>
            </a:r>
          </a:p>
          <a:p>
            <a:endParaRPr lang="en-US" b="1" dirty="0">
              <a:solidFill>
                <a:schemeClr val="accent1">
                  <a:lumMod val="75000"/>
                </a:schemeClr>
              </a:solidFill>
              <a:cs typeface="Arial" charset="0"/>
            </a:endParaRPr>
          </a:p>
        </p:txBody>
      </p:sp>
    </p:spTree>
    <p:extLst>
      <p:ext uri="{BB962C8B-B14F-4D97-AF65-F5344CB8AC3E}">
        <p14:creationId xmlns:p14="http://schemas.microsoft.com/office/powerpoint/2010/main" val="393805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 y="292100"/>
            <a:ext cx="8636000" cy="6001643"/>
          </a:xfrm>
          <a:prstGeom prst="rect">
            <a:avLst/>
          </a:prstGeom>
          <a:noFill/>
          <a:ln>
            <a:solidFill>
              <a:schemeClr val="accent2">
                <a:lumMod val="60000"/>
                <a:lumOff val="40000"/>
              </a:schemeClr>
            </a:solidFill>
          </a:ln>
        </p:spPr>
        <p:txBody>
          <a:bodyPr wrap="square" lIns="91440" tIns="45720" rIns="91440" bIns="45720">
            <a:spAutoFit/>
          </a:bodyPr>
          <a:lstStyle/>
          <a:p>
            <a:pPr algn="ctr"/>
            <a:r>
              <a:rPr lang="en-US" sz="4800" b="1" dirty="0">
                <a:solidFill>
                  <a:schemeClr val="accent1">
                    <a:lumMod val="75000"/>
                  </a:schemeClr>
                </a:solidFill>
              </a:rPr>
              <a:t>Hebrew Scriptures</a:t>
            </a:r>
          </a:p>
          <a:p>
            <a:pPr algn="ctr"/>
            <a:endParaRPr lang="en-US" sz="12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a:p>
            <a:pPr marL="457200" indent="-457200">
              <a:buFont typeface="Arial"/>
              <a:buChar char="•"/>
            </a:pPr>
            <a:r>
              <a:rPr lang="en-US" sz="2800" dirty="0">
                <a:solidFill>
                  <a:schemeClr val="accent1">
                    <a:lumMod val="75000"/>
                  </a:schemeClr>
                </a:solidFill>
                <a:latin typeface="Copperplate Gothic Bold"/>
                <a:cs typeface="Copperplate Gothic Bold"/>
              </a:rPr>
              <a:t>Word “Bible” derived from Greek </a:t>
            </a:r>
            <a:r>
              <a:rPr lang="en-US" sz="2800" dirty="0" err="1">
                <a:solidFill>
                  <a:schemeClr val="accent1">
                    <a:lumMod val="75000"/>
                  </a:schemeClr>
                </a:solidFill>
                <a:latin typeface="Copperplate Gothic Bold"/>
                <a:cs typeface="Copperplate Gothic Bold"/>
              </a:rPr>
              <a:t>biblia</a:t>
            </a:r>
            <a:r>
              <a:rPr lang="en-US" sz="2800" dirty="0">
                <a:solidFill>
                  <a:schemeClr val="accent1">
                    <a:lumMod val="75000"/>
                  </a:schemeClr>
                </a:solidFill>
                <a:latin typeface="Copperplate Gothic Bold"/>
                <a:cs typeface="Copperplate Gothic Bold"/>
              </a:rPr>
              <a:t> or </a:t>
            </a:r>
            <a:r>
              <a:rPr lang="en-US" sz="2800" dirty="0" err="1">
                <a:solidFill>
                  <a:schemeClr val="accent1">
                    <a:lumMod val="75000"/>
                  </a:schemeClr>
                </a:solidFill>
                <a:latin typeface="Copperplate Gothic Bold"/>
                <a:cs typeface="Copperplate Gothic Bold"/>
              </a:rPr>
              <a:t>biblion</a:t>
            </a:r>
            <a:r>
              <a:rPr lang="en-US" sz="2800" dirty="0">
                <a:solidFill>
                  <a:schemeClr val="accent1">
                    <a:lumMod val="75000"/>
                  </a:schemeClr>
                </a:solidFill>
                <a:latin typeface="Copperplate Gothic Bold"/>
                <a:cs typeface="Copperplate Gothic Bold"/>
              </a:rPr>
              <a:t> for “books” or “rolls”</a:t>
            </a:r>
            <a:endParaRPr lang="en-US" sz="1200" dirty="0">
              <a:solidFill>
                <a:schemeClr val="accent1">
                  <a:lumMod val="75000"/>
                </a:schemeClr>
              </a:solidFill>
              <a:latin typeface="Copperplate Gothic Bold"/>
              <a:cs typeface="Copperplate Gothic Bold"/>
            </a:endParaRPr>
          </a:p>
          <a:p>
            <a:r>
              <a:rPr lang="en-US" sz="1200" dirty="0">
                <a:solidFill>
                  <a:schemeClr val="accent1">
                    <a:lumMod val="75000"/>
                  </a:schemeClr>
                </a:solidFill>
                <a:latin typeface="Copperplate Gothic Bold"/>
                <a:cs typeface="Copperplate Gothic Bold"/>
              </a:rPr>
              <a:t> </a:t>
            </a:r>
          </a:p>
          <a:p>
            <a:pPr marL="457200" indent="-457200">
              <a:buFont typeface="Arial"/>
              <a:buChar char="•"/>
            </a:pPr>
            <a:r>
              <a:rPr lang="en-US" sz="2800" dirty="0">
                <a:solidFill>
                  <a:schemeClr val="accent1">
                    <a:lumMod val="75000"/>
                  </a:schemeClr>
                </a:solidFill>
                <a:latin typeface="Copperplate Gothic Bold"/>
                <a:cs typeface="Copperplate Gothic Bold"/>
              </a:rPr>
              <a:t>Bible is a combination of books --  anthology of law, wisdom, poetry, philosophy, history</a:t>
            </a:r>
            <a:endParaRPr lang="en-US" sz="1200" dirty="0">
              <a:solidFill>
                <a:schemeClr val="accent1">
                  <a:lumMod val="75000"/>
                </a:schemeClr>
              </a:solidFill>
              <a:latin typeface="Copperplate Gothic Bold"/>
              <a:cs typeface="Copperplate Gothic Bold"/>
            </a:endParaRPr>
          </a:p>
          <a:p>
            <a:r>
              <a:rPr lang="en-US" sz="1200" dirty="0">
                <a:solidFill>
                  <a:schemeClr val="accent1">
                    <a:lumMod val="75000"/>
                  </a:schemeClr>
                </a:solidFill>
                <a:latin typeface="Copperplate Gothic Bold"/>
                <a:cs typeface="Copperplate Gothic Bold"/>
              </a:rPr>
              <a:t> </a:t>
            </a:r>
          </a:p>
          <a:p>
            <a:pPr marL="457200" indent="-457200">
              <a:buFont typeface="Arial"/>
              <a:buChar char="•"/>
            </a:pPr>
            <a:r>
              <a:rPr lang="en-US" sz="2800" dirty="0">
                <a:solidFill>
                  <a:schemeClr val="accent1">
                    <a:lumMod val="75000"/>
                  </a:schemeClr>
                </a:solidFill>
                <a:latin typeface="Copperplate Gothic Bold"/>
                <a:cs typeface="Copperplate Gothic Bold"/>
              </a:rPr>
              <a:t>Foundational to 3 major world religions </a:t>
            </a:r>
          </a:p>
          <a:p>
            <a:pPr lvl="1"/>
            <a:r>
              <a:rPr lang="en-US" sz="2800" dirty="0">
                <a:solidFill>
                  <a:schemeClr val="accent1">
                    <a:lumMod val="75000"/>
                  </a:schemeClr>
                </a:solidFill>
                <a:latin typeface="Copperplate Gothic Bold"/>
                <a:cs typeface="Copperplate Gothic Bold"/>
              </a:rPr>
              <a:t>	Judaism</a:t>
            </a:r>
            <a:br>
              <a:rPr lang="en-US" sz="2800" dirty="0">
                <a:solidFill>
                  <a:schemeClr val="accent1">
                    <a:lumMod val="75000"/>
                  </a:schemeClr>
                </a:solidFill>
                <a:latin typeface="Copperplate Gothic Bold"/>
                <a:cs typeface="Copperplate Gothic Bold"/>
              </a:rPr>
            </a:br>
            <a:r>
              <a:rPr lang="en-US" sz="2800" dirty="0">
                <a:solidFill>
                  <a:schemeClr val="accent1">
                    <a:lumMod val="75000"/>
                  </a:schemeClr>
                </a:solidFill>
                <a:latin typeface="Copperplate Gothic Bold"/>
                <a:cs typeface="Copperplate Gothic Bold"/>
              </a:rPr>
              <a:t>	Christianity</a:t>
            </a:r>
            <a:br>
              <a:rPr lang="en-US" sz="2800" dirty="0">
                <a:solidFill>
                  <a:schemeClr val="accent1">
                    <a:lumMod val="75000"/>
                  </a:schemeClr>
                </a:solidFill>
                <a:latin typeface="Copperplate Gothic Bold"/>
                <a:cs typeface="Copperplate Gothic Bold"/>
              </a:rPr>
            </a:br>
            <a:r>
              <a:rPr lang="en-US" sz="2800" dirty="0">
                <a:solidFill>
                  <a:schemeClr val="accent1">
                    <a:lumMod val="75000"/>
                  </a:schemeClr>
                </a:solidFill>
                <a:latin typeface="Copperplate Gothic Bold"/>
                <a:cs typeface="Copperplate Gothic Bold"/>
              </a:rPr>
              <a:t>	Islam </a:t>
            </a:r>
          </a:p>
          <a:p>
            <a:pPr algn="ctr"/>
            <a:endParaRPr lang="en-US" sz="20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647138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 y="711200"/>
            <a:ext cx="8724900" cy="5201424"/>
          </a:xfrm>
          <a:prstGeom prst="rect">
            <a:avLst/>
          </a:prstGeom>
          <a:noFill/>
        </p:spPr>
        <p:txBody>
          <a:bodyPr wrap="square" lIns="91440" tIns="45720" rIns="91440" bIns="45720">
            <a:spAutoFit/>
          </a:bodyPr>
          <a:lstStyle/>
          <a:p>
            <a:pPr algn="ctr"/>
            <a:r>
              <a:rPr lang="en-US" sz="5400" b="1" dirty="0">
                <a:solidFill>
                  <a:schemeClr val="accent1">
                    <a:lumMod val="75000"/>
                  </a:schemeClr>
                </a:solidFill>
              </a:rPr>
              <a:t>Hebrew Scriptures</a:t>
            </a:r>
          </a:p>
          <a:p>
            <a:endParaRPr lang="en-US" sz="2800" dirty="0">
              <a:solidFill>
                <a:schemeClr val="accent1">
                  <a:lumMod val="75000"/>
                </a:schemeClr>
              </a:solidFill>
              <a:latin typeface="Copperplate Gothic Bold"/>
              <a:cs typeface="Copperplate Gothic Bold"/>
            </a:endParaRPr>
          </a:p>
          <a:p>
            <a:pPr marL="457200" indent="-457200">
              <a:buFont typeface="Arial"/>
              <a:buChar char="•"/>
            </a:pPr>
            <a:r>
              <a:rPr lang="en-US" sz="3200" dirty="0" err="1">
                <a:solidFill>
                  <a:schemeClr val="accent1">
                    <a:lumMod val="75000"/>
                  </a:schemeClr>
                </a:solidFill>
                <a:latin typeface="Copperplate Gothic Bold"/>
                <a:cs typeface="Copperplate Gothic Bold"/>
              </a:rPr>
              <a:t>Tanakh</a:t>
            </a:r>
            <a:r>
              <a:rPr lang="en-US" sz="3200" dirty="0">
                <a:solidFill>
                  <a:schemeClr val="accent1">
                    <a:lumMod val="75000"/>
                  </a:schemeClr>
                </a:solidFill>
                <a:latin typeface="Copperplate Gothic Bold"/>
                <a:cs typeface="Copperplate Gothic Bold"/>
              </a:rPr>
              <a:t> – TNK (acronym) (24)</a:t>
            </a:r>
          </a:p>
          <a:p>
            <a:endParaRPr lang="en-US" sz="3200" dirty="0">
              <a:solidFill>
                <a:schemeClr val="accent1">
                  <a:lumMod val="75000"/>
                </a:schemeClr>
              </a:solidFill>
              <a:latin typeface="Copperplate Gothic Bold"/>
              <a:cs typeface="Copperplate Gothic Bold"/>
            </a:endParaRPr>
          </a:p>
          <a:p>
            <a:r>
              <a:rPr lang="en-US" sz="3200" dirty="0">
                <a:solidFill>
                  <a:schemeClr val="accent1">
                    <a:lumMod val="75000"/>
                  </a:schemeClr>
                </a:solidFill>
                <a:latin typeface="Copperplate Gothic Bold"/>
                <a:cs typeface="Copperplate Gothic Bold"/>
              </a:rPr>
              <a:t>	Torah - The Law (5)</a:t>
            </a:r>
            <a:br>
              <a:rPr lang="en-US" sz="3200" dirty="0">
                <a:solidFill>
                  <a:schemeClr val="accent1">
                    <a:lumMod val="75000"/>
                  </a:schemeClr>
                </a:solidFill>
                <a:latin typeface="Copperplate Gothic Bold"/>
                <a:cs typeface="Copperplate Gothic Bold"/>
              </a:rPr>
            </a:br>
            <a:endParaRPr lang="en-US" sz="1600" dirty="0">
              <a:solidFill>
                <a:schemeClr val="accent1">
                  <a:lumMod val="75000"/>
                </a:schemeClr>
              </a:solidFill>
              <a:latin typeface="Copperplate Gothic Bold"/>
              <a:cs typeface="Copperplate Gothic Bold"/>
            </a:endParaRPr>
          </a:p>
          <a:p>
            <a:r>
              <a:rPr lang="en-US" sz="3200" dirty="0">
                <a:solidFill>
                  <a:schemeClr val="accent1">
                    <a:lumMod val="75000"/>
                  </a:schemeClr>
                </a:solidFill>
                <a:latin typeface="Copperplate Gothic Bold"/>
                <a:cs typeface="Copperplate Gothic Bold"/>
              </a:rPr>
              <a:t>	</a:t>
            </a:r>
            <a:r>
              <a:rPr lang="en-US" sz="3200" dirty="0" err="1">
                <a:solidFill>
                  <a:schemeClr val="accent1">
                    <a:lumMod val="75000"/>
                  </a:schemeClr>
                </a:solidFill>
                <a:latin typeface="Copperplate Gothic Bold"/>
                <a:cs typeface="Copperplate Gothic Bold"/>
              </a:rPr>
              <a:t>Nebi’ium</a:t>
            </a:r>
            <a:r>
              <a:rPr lang="en-US" sz="3200" dirty="0">
                <a:solidFill>
                  <a:schemeClr val="accent1">
                    <a:lumMod val="75000"/>
                  </a:schemeClr>
                </a:solidFill>
                <a:latin typeface="Copperplate Gothic Bold"/>
                <a:cs typeface="Copperplate Gothic Bold"/>
              </a:rPr>
              <a:t> - The Prophets (6) </a:t>
            </a:r>
          </a:p>
          <a:p>
            <a:endParaRPr lang="en-US" sz="1400" dirty="0">
              <a:solidFill>
                <a:schemeClr val="accent1">
                  <a:lumMod val="75000"/>
                </a:schemeClr>
              </a:solidFill>
              <a:latin typeface="Copperplate Gothic Bold"/>
              <a:cs typeface="Copperplate Gothic Bold"/>
            </a:endParaRPr>
          </a:p>
          <a:p>
            <a:r>
              <a:rPr lang="en-US" sz="3200" dirty="0">
                <a:solidFill>
                  <a:schemeClr val="accent1">
                    <a:lumMod val="75000"/>
                  </a:schemeClr>
                </a:solidFill>
                <a:latin typeface="Copperplate Gothic Bold"/>
                <a:cs typeface="Copperplate Gothic Bold"/>
              </a:rPr>
              <a:t>	</a:t>
            </a:r>
            <a:r>
              <a:rPr lang="en-US" sz="3200" dirty="0" err="1">
                <a:solidFill>
                  <a:schemeClr val="accent1">
                    <a:lumMod val="75000"/>
                  </a:schemeClr>
                </a:solidFill>
                <a:latin typeface="Copperplate Gothic Bold"/>
                <a:cs typeface="Copperplate Gothic Bold"/>
              </a:rPr>
              <a:t>Kethubim</a:t>
            </a:r>
            <a:r>
              <a:rPr lang="en-US" sz="3200" dirty="0">
                <a:solidFill>
                  <a:schemeClr val="accent1">
                    <a:lumMod val="75000"/>
                  </a:schemeClr>
                </a:solidFill>
                <a:latin typeface="Copperplate Gothic Bold"/>
                <a:cs typeface="Copperplate Gothic Bold"/>
              </a:rPr>
              <a:t> - The Writings (13)</a:t>
            </a:r>
          </a:p>
          <a:p>
            <a:r>
              <a:rPr lang="en-US" sz="2800" dirty="0">
                <a:solidFill>
                  <a:schemeClr val="accent1">
                    <a:lumMod val="75000"/>
                  </a:schemeClr>
                </a:solidFill>
                <a:latin typeface="Copperplate Gothic Bold"/>
                <a:cs typeface="Copperplate Gothic Bold"/>
              </a:rPr>
              <a:t> </a:t>
            </a:r>
          </a:p>
          <a:p>
            <a:pPr marL="457200" indent="-457200">
              <a:buFont typeface="Arial"/>
              <a:buChar char="•"/>
            </a:pPr>
            <a:r>
              <a:rPr lang="en-US" sz="3200" dirty="0">
                <a:solidFill>
                  <a:schemeClr val="accent1">
                    <a:lumMod val="75000"/>
                  </a:schemeClr>
                </a:solidFill>
                <a:latin typeface="Copperplate Gothic Bold"/>
                <a:cs typeface="Copperplate Gothic Bold"/>
              </a:rPr>
              <a:t>Old testament – (39)  Protestant</a:t>
            </a:r>
          </a:p>
        </p:txBody>
      </p:sp>
    </p:spTree>
    <p:extLst>
      <p:ext uri="{BB962C8B-B14F-4D97-AF65-F5344CB8AC3E}">
        <p14:creationId xmlns:p14="http://schemas.microsoft.com/office/powerpoint/2010/main" val="3108000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8900" y="0"/>
            <a:ext cx="9055100" cy="6093976"/>
          </a:xfrm>
          <a:prstGeom prst="rect">
            <a:avLst/>
          </a:prstGeom>
          <a:noFill/>
        </p:spPr>
        <p:txBody>
          <a:bodyPr wrap="square" lIns="91440" tIns="45720" rIns="91440" bIns="45720">
            <a:spAutoFit/>
          </a:bodyPr>
          <a:lstStyle/>
          <a:p>
            <a:pPr algn="ctr"/>
            <a:endParaRPr lang="en-US" sz="1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en-US" sz="4800" dirty="0">
                <a:solidFill>
                  <a:schemeClr val="accent1">
                    <a:lumMod val="75000"/>
                  </a:schemeClr>
                </a:solidFill>
                <a:latin typeface="Copperplate Gothic Bold"/>
                <a:cs typeface="Copperplate Gothic Bold"/>
              </a:rPr>
              <a:t>Who wrote the H.S.?</a:t>
            </a:r>
          </a:p>
          <a:p>
            <a:r>
              <a:rPr lang="en-US" sz="1200" dirty="0">
                <a:solidFill>
                  <a:schemeClr val="accent1">
                    <a:lumMod val="75000"/>
                  </a:schemeClr>
                </a:solidFill>
                <a:latin typeface="Copperplate Gothic Bold"/>
                <a:cs typeface="Copperplate Gothic Bold"/>
              </a:rPr>
              <a:t>    </a:t>
            </a:r>
          </a:p>
          <a:p>
            <a:endParaRPr lang="en-US" sz="1200" dirty="0">
              <a:solidFill>
                <a:schemeClr val="accent1">
                  <a:lumMod val="75000"/>
                </a:schemeClr>
              </a:solidFill>
              <a:latin typeface="Copperplate Gothic Bold"/>
              <a:cs typeface="Copperplate Gothic Bold"/>
            </a:endParaRPr>
          </a:p>
          <a:p>
            <a:pPr marL="571500" indent="-571500">
              <a:buFont typeface="Arial"/>
              <a:buChar char="•"/>
            </a:pPr>
            <a:r>
              <a:rPr lang="en-US" sz="4000" dirty="0">
                <a:solidFill>
                  <a:schemeClr val="accent1">
                    <a:lumMod val="75000"/>
                  </a:schemeClr>
                </a:solidFill>
                <a:latin typeface="Copperplate Gothic Bold"/>
                <a:cs typeface="Copperplate Gothic Bold"/>
              </a:rPr>
              <a:t>Torah – Pentateuch (Greek)</a:t>
            </a:r>
          </a:p>
          <a:p>
            <a:r>
              <a:rPr lang="en-US" sz="4000" dirty="0">
                <a:solidFill>
                  <a:schemeClr val="accent1">
                    <a:lumMod val="75000"/>
                  </a:schemeClr>
                </a:solidFill>
                <a:latin typeface="Copperplate Gothic Bold"/>
                <a:cs typeface="Copperplate Gothic Bold"/>
              </a:rPr>
              <a:t>	</a:t>
            </a:r>
            <a:r>
              <a:rPr lang="en-US" sz="3200" dirty="0">
                <a:solidFill>
                  <a:schemeClr val="accent1">
                    <a:lumMod val="75000"/>
                  </a:schemeClr>
                </a:solidFill>
                <a:latin typeface="Copperplate Gothic Bold"/>
                <a:cs typeface="Copperplate Gothic Bold"/>
              </a:rPr>
              <a:t>J, E, D, P, &amp; R </a:t>
            </a:r>
          </a:p>
          <a:p>
            <a:pPr marL="571500" indent="-571500">
              <a:buFont typeface="Arial"/>
              <a:buChar char="•"/>
            </a:pPr>
            <a:r>
              <a:rPr lang="en-US" sz="4000" dirty="0">
                <a:solidFill>
                  <a:schemeClr val="accent1">
                    <a:lumMod val="75000"/>
                  </a:schemeClr>
                </a:solidFill>
                <a:latin typeface="Copperplate Gothic Bold"/>
                <a:cs typeface="Copperplate Gothic Bold"/>
              </a:rPr>
              <a:t>The other 34 Books</a:t>
            </a:r>
            <a:br>
              <a:rPr lang="en-US" sz="4000" dirty="0">
                <a:solidFill>
                  <a:schemeClr val="accent1">
                    <a:lumMod val="75000"/>
                  </a:schemeClr>
                </a:solidFill>
                <a:latin typeface="Copperplate Gothic Bold"/>
                <a:cs typeface="Copperplate Gothic Bold"/>
              </a:rPr>
            </a:br>
            <a:r>
              <a:rPr lang="en-US" sz="4000" dirty="0">
                <a:solidFill>
                  <a:schemeClr val="accent1">
                    <a:lumMod val="75000"/>
                  </a:schemeClr>
                </a:solidFill>
                <a:latin typeface="Copperplate Gothic Bold"/>
                <a:cs typeface="Copperplate Gothic Bold"/>
              </a:rPr>
              <a:t>	</a:t>
            </a:r>
            <a:r>
              <a:rPr lang="en-US" sz="3200" dirty="0">
                <a:solidFill>
                  <a:schemeClr val="accent1">
                    <a:lumMod val="75000"/>
                  </a:schemeClr>
                </a:solidFill>
                <a:latin typeface="Copperplate Gothic Bold"/>
                <a:cs typeface="Copperplate Gothic Bold"/>
              </a:rPr>
              <a:t>scholarship shaky or complete 	mystery Transcribed from oral 	tradition</a:t>
            </a:r>
          </a:p>
          <a:p>
            <a:pPr marL="571500" indent="-571500">
              <a:buFont typeface="Arial"/>
              <a:buChar char="•"/>
            </a:pPr>
            <a:r>
              <a:rPr lang="en-US" sz="4000" dirty="0">
                <a:solidFill>
                  <a:schemeClr val="accent1">
                    <a:lumMod val="75000"/>
                  </a:schemeClr>
                </a:solidFill>
                <a:latin typeface="Copperplate Gothic Bold"/>
                <a:cs typeface="Copperplate Gothic Bold"/>
              </a:rPr>
              <a:t>90 </a:t>
            </a:r>
            <a:r>
              <a:rPr lang="en-US" sz="4000" dirty="0" err="1">
                <a:solidFill>
                  <a:schemeClr val="accent1">
                    <a:lumMod val="75000"/>
                  </a:schemeClr>
                </a:solidFill>
                <a:latin typeface="Copperplate Gothic Bold"/>
                <a:cs typeface="Copperplate Gothic Bold"/>
              </a:rPr>
              <a:t>ce</a:t>
            </a:r>
            <a:r>
              <a:rPr lang="en-US" sz="4000" dirty="0">
                <a:solidFill>
                  <a:schemeClr val="accent1">
                    <a:lumMod val="75000"/>
                  </a:schemeClr>
                </a:solidFill>
                <a:latin typeface="Copperplate Gothic Bold"/>
                <a:cs typeface="Copperplate Gothic Bold"/>
              </a:rPr>
              <a:t>, canon complete </a:t>
            </a:r>
          </a:p>
          <a:p>
            <a:pPr algn="ctr"/>
            <a:endParaRPr lang="en-US" sz="4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pperplate Gothic Bold"/>
              <a:cs typeface="Copperplate Gothic Bold"/>
            </a:endParaRPr>
          </a:p>
        </p:txBody>
      </p:sp>
    </p:spTree>
    <p:extLst>
      <p:ext uri="{BB962C8B-B14F-4D97-AF65-F5344CB8AC3E}">
        <p14:creationId xmlns:p14="http://schemas.microsoft.com/office/powerpoint/2010/main" val="3924580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 y="368301"/>
            <a:ext cx="8610600" cy="1323439"/>
          </a:xfrm>
          <a:prstGeom prst="rect">
            <a:avLst/>
          </a:prstGeom>
          <a:noFill/>
        </p:spPr>
        <p:txBody>
          <a:bodyPr wrap="square" lIns="91440" tIns="45720" rIns="91440" bIns="45720">
            <a:spAutoFit/>
          </a:bodyPr>
          <a:lstStyle/>
          <a:p>
            <a:pPr algn="ctr"/>
            <a:r>
              <a:rPr lang="en-US" sz="4000" dirty="0">
                <a:ln w="12700">
                  <a:solidFill>
                    <a:schemeClr val="tx2">
                      <a:satMod val="155000"/>
                    </a:schemeClr>
                  </a:solidFill>
                  <a:prstDash val="solid"/>
                </a:ln>
                <a:solidFill>
                  <a:schemeClr val="accent1">
                    <a:lumMod val="75000"/>
                  </a:schemeClr>
                </a:solidFill>
                <a:latin typeface="Copperplate Gothic Bold"/>
                <a:cs typeface="Copperplate Gothic Bold"/>
              </a:rPr>
              <a:t>Authors of Israel’s Stories of Human Beginnings</a:t>
            </a:r>
            <a:endParaRPr lang="en-US" sz="4000" cap="none" spc="0" dirty="0">
              <a:ln w="12700">
                <a:solidFill>
                  <a:schemeClr val="tx2">
                    <a:satMod val="155000"/>
                  </a:schemeClr>
                </a:solidFill>
                <a:prstDash val="solid"/>
              </a:ln>
              <a:solidFill>
                <a:schemeClr val="accent1">
                  <a:lumMod val="75000"/>
                </a:schemeClr>
              </a:solidFill>
              <a:latin typeface="Copperplate Gothic Bold"/>
              <a:cs typeface="Copperplate Gothic Bold"/>
            </a:endParaRPr>
          </a:p>
        </p:txBody>
      </p:sp>
      <p:sp>
        <p:nvSpPr>
          <p:cNvPr id="4" name="Rectangle 3"/>
          <p:cNvSpPr/>
          <p:nvPr/>
        </p:nvSpPr>
        <p:spPr>
          <a:xfrm>
            <a:off x="190500" y="1691740"/>
            <a:ext cx="8242300" cy="4985980"/>
          </a:xfrm>
          <a:prstGeom prst="rect">
            <a:avLst/>
          </a:prstGeom>
          <a:noFill/>
          <a:ln>
            <a:solidFill>
              <a:schemeClr val="bg1"/>
            </a:solidFill>
          </a:ln>
          <a:effectLst/>
        </p:spPr>
        <p:txBody>
          <a:bodyPr wrap="square" lIns="91440" tIns="45720" rIns="91440" bIns="45720">
            <a:spAutoFit/>
          </a:bodyPr>
          <a:lstStyle/>
          <a:p>
            <a:pPr algn="ctr"/>
            <a:r>
              <a:rPr lang="en-US" sz="3200" dirty="0" err="1">
                <a:ln w="12700">
                  <a:solidFill>
                    <a:schemeClr val="tx2">
                      <a:satMod val="155000"/>
                    </a:schemeClr>
                  </a:solidFill>
                  <a:prstDash val="solid"/>
                </a:ln>
                <a:solidFill>
                  <a:schemeClr val="accent1">
                    <a:lumMod val="75000"/>
                  </a:schemeClr>
                </a:solidFill>
                <a:latin typeface="Copperplate Gothic Bold"/>
                <a:cs typeface="Copperplate Gothic Bold"/>
              </a:rPr>
              <a:t>Yahwist</a:t>
            </a: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 (J) </a:t>
            </a:r>
            <a:r>
              <a:rPr lang="en-US" sz="1600" dirty="0">
                <a:ln w="12700">
                  <a:solidFill>
                    <a:schemeClr val="tx2">
                      <a:satMod val="155000"/>
                    </a:schemeClr>
                  </a:solidFill>
                  <a:prstDash val="solid"/>
                </a:ln>
                <a:solidFill>
                  <a:schemeClr val="accent1">
                    <a:lumMod val="75000"/>
                  </a:schemeClr>
                </a:solidFill>
                <a:latin typeface="Copperplate Gothic Bold"/>
                <a:cs typeface="Copperplate Gothic Bold"/>
              </a:rPr>
              <a:t>Southern Author (Judah)</a:t>
            </a:r>
            <a:endParaRPr lang="en-US" sz="14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dirty="0">
                <a:ln w="12700">
                  <a:solidFill>
                    <a:schemeClr val="tx2">
                      <a:satMod val="155000"/>
                    </a:schemeClr>
                  </a:solidFill>
                  <a:prstDash val="solid"/>
                </a:ln>
                <a:solidFill>
                  <a:schemeClr val="accent1">
                    <a:lumMod val="75000"/>
                  </a:schemeClr>
                </a:solidFill>
                <a:latin typeface="Copperplate Gothic Bold"/>
                <a:cs typeface="Copperplate Gothic Bold"/>
              </a:rPr>
              <a:t>Wrote of personal relationship with YHWH/God</a:t>
            </a:r>
          </a:p>
          <a:p>
            <a:pPr algn="ctr"/>
            <a:endParaRPr lang="en-US" sz="1200" cap="none" spc="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3200" cap="none" spc="0" dirty="0" err="1">
                <a:ln w="12700">
                  <a:solidFill>
                    <a:schemeClr val="tx2">
                      <a:satMod val="155000"/>
                    </a:schemeClr>
                  </a:solidFill>
                  <a:prstDash val="solid"/>
                </a:ln>
                <a:solidFill>
                  <a:schemeClr val="accent1">
                    <a:lumMod val="75000"/>
                  </a:schemeClr>
                </a:solidFill>
                <a:latin typeface="Copperplate Gothic Bold"/>
                <a:cs typeface="Copperplate Gothic Bold"/>
              </a:rPr>
              <a:t>Elohist</a:t>
            </a:r>
            <a:r>
              <a:rPr lang="en-US" sz="3200" cap="none" spc="0" dirty="0">
                <a:ln w="12700">
                  <a:solidFill>
                    <a:schemeClr val="tx2">
                      <a:satMod val="155000"/>
                    </a:schemeClr>
                  </a:solidFill>
                  <a:prstDash val="solid"/>
                </a:ln>
                <a:solidFill>
                  <a:schemeClr val="accent1">
                    <a:lumMod val="75000"/>
                  </a:schemeClr>
                </a:solidFill>
                <a:latin typeface="Copperplate Gothic Bold"/>
                <a:cs typeface="Copperplate Gothic Bold"/>
              </a:rPr>
              <a:t> (E) </a:t>
            </a:r>
            <a:r>
              <a:rPr lang="en-US" sz="1600" dirty="0">
                <a:ln w="12700">
                  <a:solidFill>
                    <a:schemeClr val="tx2">
                      <a:satMod val="155000"/>
                    </a:schemeClr>
                  </a:solidFill>
                  <a:prstDash val="solid"/>
                </a:ln>
                <a:solidFill>
                  <a:schemeClr val="accent1">
                    <a:lumMod val="75000"/>
                  </a:schemeClr>
                </a:solidFill>
                <a:latin typeface="Copperplate Gothic Bold"/>
                <a:cs typeface="Copperplate Gothic Bold"/>
              </a:rPr>
              <a:t>Northern Author (Israel)</a:t>
            </a:r>
          </a:p>
          <a:p>
            <a:pPr algn="ctr"/>
            <a:r>
              <a:rPr lang="en-US" dirty="0">
                <a:ln w="12700">
                  <a:solidFill>
                    <a:schemeClr val="tx2">
                      <a:satMod val="155000"/>
                    </a:schemeClr>
                  </a:solidFill>
                  <a:prstDash val="solid"/>
                </a:ln>
                <a:solidFill>
                  <a:schemeClr val="accent1">
                    <a:lumMod val="75000"/>
                  </a:schemeClr>
                </a:solidFill>
                <a:latin typeface="Copperplate Gothic Bold"/>
                <a:cs typeface="Copperplate Gothic Bold"/>
              </a:rPr>
              <a:t>Used transcendent name “</a:t>
            </a:r>
            <a:r>
              <a:rPr lang="en-US" dirty="0" err="1">
                <a:ln w="12700">
                  <a:solidFill>
                    <a:schemeClr val="tx2">
                      <a:satMod val="155000"/>
                    </a:schemeClr>
                  </a:solidFill>
                  <a:prstDash val="solid"/>
                </a:ln>
                <a:solidFill>
                  <a:schemeClr val="accent1">
                    <a:lumMod val="75000"/>
                  </a:schemeClr>
                </a:solidFill>
                <a:latin typeface="Copperplate Gothic Bold"/>
                <a:cs typeface="Copperplate Gothic Bold"/>
              </a:rPr>
              <a:t>Elohim</a:t>
            </a:r>
            <a:r>
              <a:rPr lang="en-US" dirty="0">
                <a:ln w="12700">
                  <a:solidFill>
                    <a:schemeClr val="tx2">
                      <a:satMod val="155000"/>
                    </a:schemeClr>
                  </a:solidFill>
                  <a:prstDash val="solid"/>
                </a:ln>
                <a:solidFill>
                  <a:schemeClr val="accent1">
                    <a:lumMod val="75000"/>
                  </a:schemeClr>
                </a:solidFill>
                <a:latin typeface="Copperplate Gothic Bold"/>
                <a:cs typeface="Copperplate Gothic Bold"/>
              </a:rPr>
              <a:t>” for the Divine</a:t>
            </a:r>
          </a:p>
          <a:p>
            <a:pPr algn="ctr"/>
            <a:endParaRPr lang="en-US" sz="1200" cap="none" spc="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3200" dirty="0" err="1">
                <a:ln w="12700">
                  <a:solidFill>
                    <a:schemeClr val="tx2">
                      <a:satMod val="155000"/>
                    </a:schemeClr>
                  </a:solidFill>
                  <a:prstDash val="solid"/>
                </a:ln>
                <a:solidFill>
                  <a:schemeClr val="accent1">
                    <a:lumMod val="75000"/>
                  </a:schemeClr>
                </a:solidFill>
                <a:latin typeface="Copperplate Gothic Bold"/>
                <a:cs typeface="Copperplate Gothic Bold"/>
              </a:rPr>
              <a:t>Deuteronomist</a:t>
            </a: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 (D) </a:t>
            </a:r>
            <a:r>
              <a:rPr lang="en-US" sz="1600" dirty="0">
                <a:ln w="12700">
                  <a:solidFill>
                    <a:schemeClr val="tx2">
                      <a:satMod val="155000"/>
                    </a:schemeClr>
                  </a:solidFill>
                  <a:prstDash val="solid"/>
                </a:ln>
                <a:solidFill>
                  <a:schemeClr val="accent1">
                    <a:lumMod val="75000"/>
                  </a:schemeClr>
                </a:solidFill>
                <a:latin typeface="Copperplate Gothic Bold"/>
                <a:cs typeface="Copperplate Gothic Bold"/>
              </a:rPr>
              <a:t>Southern Author (Judah)</a:t>
            </a:r>
            <a:endParaRPr lang="en-US" sz="32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dirty="0">
                <a:ln w="12700">
                  <a:solidFill>
                    <a:schemeClr val="tx2">
                      <a:satMod val="155000"/>
                    </a:schemeClr>
                  </a:solidFill>
                  <a:prstDash val="solid"/>
                </a:ln>
                <a:solidFill>
                  <a:schemeClr val="accent1">
                    <a:lumMod val="75000"/>
                  </a:schemeClr>
                </a:solidFill>
                <a:latin typeface="Copperplate Gothic Bold"/>
                <a:cs typeface="Copperplate Gothic Bold"/>
              </a:rPr>
              <a:t>Called people of Judah to obedience to God’s law</a:t>
            </a:r>
          </a:p>
          <a:p>
            <a:pPr algn="ctr"/>
            <a:endParaRPr lang="en-US" sz="12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3200" cap="none" spc="0" dirty="0">
                <a:ln w="12700">
                  <a:solidFill>
                    <a:schemeClr val="tx2">
                      <a:satMod val="155000"/>
                    </a:schemeClr>
                  </a:solidFill>
                  <a:prstDash val="solid"/>
                </a:ln>
                <a:solidFill>
                  <a:schemeClr val="accent1">
                    <a:lumMod val="75000"/>
                  </a:schemeClr>
                </a:solidFill>
                <a:latin typeface="Copperplate Gothic Bold"/>
                <a:cs typeface="Copperplate Gothic Bold"/>
              </a:rPr>
              <a:t>Priestly (P) </a:t>
            </a:r>
            <a:r>
              <a:rPr lang="en-US" sz="1600" cap="none" spc="0" dirty="0">
                <a:ln w="12700">
                  <a:solidFill>
                    <a:schemeClr val="tx2">
                      <a:satMod val="155000"/>
                    </a:schemeClr>
                  </a:solidFill>
                  <a:prstDash val="solid"/>
                </a:ln>
                <a:solidFill>
                  <a:schemeClr val="accent1">
                    <a:lumMod val="75000"/>
                  </a:schemeClr>
                </a:solidFill>
                <a:latin typeface="Copperplate Gothic Bold"/>
                <a:cs typeface="Copperplate Gothic Bold"/>
              </a:rPr>
              <a:t>(Southern Author </a:t>
            </a:r>
            <a:r>
              <a:rPr lang="en-US" sz="1600" dirty="0">
                <a:ln w="12700">
                  <a:solidFill>
                    <a:schemeClr val="tx2">
                      <a:satMod val="155000"/>
                    </a:schemeClr>
                  </a:solidFill>
                  <a:prstDash val="solid"/>
                </a:ln>
                <a:solidFill>
                  <a:schemeClr val="accent1">
                    <a:lumMod val="75000"/>
                  </a:schemeClr>
                </a:solidFill>
                <a:latin typeface="Copperplate Gothic Bold"/>
                <a:cs typeface="Copperplate Gothic Bold"/>
              </a:rPr>
              <a:t>with </a:t>
            </a:r>
            <a:r>
              <a:rPr lang="en-US" sz="1600" cap="none" spc="0" dirty="0">
                <a:ln w="12700">
                  <a:solidFill>
                    <a:schemeClr val="tx2">
                      <a:satMod val="155000"/>
                    </a:schemeClr>
                  </a:solidFill>
                  <a:prstDash val="solid"/>
                </a:ln>
                <a:solidFill>
                  <a:schemeClr val="accent1">
                    <a:lumMod val="75000"/>
                  </a:schemeClr>
                </a:solidFill>
                <a:latin typeface="Copperplate Gothic Bold"/>
                <a:cs typeface="Copperplate Gothic Bold"/>
              </a:rPr>
              <a:t>Priestly Tradition)</a:t>
            </a:r>
          </a:p>
          <a:p>
            <a:pPr algn="ctr"/>
            <a:r>
              <a:rPr lang="en-US" dirty="0">
                <a:ln w="12700">
                  <a:solidFill>
                    <a:schemeClr val="tx2">
                      <a:satMod val="155000"/>
                    </a:schemeClr>
                  </a:solidFill>
                  <a:prstDash val="solid"/>
                </a:ln>
                <a:solidFill>
                  <a:schemeClr val="accent1">
                    <a:lumMod val="75000"/>
                  </a:schemeClr>
                </a:solidFill>
                <a:latin typeface="Copperplate Gothic Bold"/>
                <a:cs typeface="Copperplate Gothic Bold"/>
              </a:rPr>
              <a:t>Concerned with renewal of Mosaic covenant/laws. </a:t>
            </a:r>
          </a:p>
          <a:p>
            <a:pPr algn="ctr"/>
            <a:r>
              <a:rPr lang="en-US" dirty="0">
                <a:ln w="12700">
                  <a:solidFill>
                    <a:schemeClr val="tx2">
                      <a:satMod val="155000"/>
                    </a:schemeClr>
                  </a:solidFill>
                  <a:prstDash val="solid"/>
                </a:ln>
                <a:solidFill>
                  <a:schemeClr val="accent1">
                    <a:lumMod val="75000"/>
                  </a:schemeClr>
                </a:solidFill>
                <a:latin typeface="Copperplate Gothic Bold"/>
                <a:cs typeface="Copperplate Gothic Bold"/>
              </a:rPr>
              <a:t>God as Cosmic God in orderly universe</a:t>
            </a:r>
          </a:p>
          <a:p>
            <a:pPr algn="ctr"/>
            <a:endParaRPr lang="en-US" sz="12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redactor (r) --  </a:t>
            </a:r>
            <a:r>
              <a:rPr lang="en-US" sz="2000" dirty="0">
                <a:ln w="12700">
                  <a:solidFill>
                    <a:schemeClr val="tx2">
                      <a:satMod val="155000"/>
                    </a:schemeClr>
                  </a:solidFill>
                  <a:prstDash val="solid"/>
                </a:ln>
                <a:solidFill>
                  <a:schemeClr val="accent1">
                    <a:lumMod val="75000"/>
                  </a:schemeClr>
                </a:solidFill>
                <a:latin typeface="Copperplate Gothic Bold"/>
                <a:cs typeface="Copperplate Gothic Bold"/>
              </a:rPr>
              <a:t>editor/organizer  of written manuscripts to provide chronology and context</a:t>
            </a:r>
            <a:endParaRPr lang="en-US" sz="2400" dirty="0">
              <a:ln w="12700">
                <a:solidFill>
                  <a:schemeClr val="tx2">
                    <a:satMod val="155000"/>
                  </a:schemeClr>
                </a:solidFill>
                <a:prstDash val="solid"/>
              </a:ln>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226781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6700" y="0"/>
            <a:ext cx="8877300" cy="6340197"/>
          </a:xfrm>
          <a:prstGeom prst="rect">
            <a:avLst/>
          </a:prstGeom>
          <a:noFill/>
        </p:spPr>
        <p:txBody>
          <a:bodyPr wrap="square" lIns="91440" tIns="45720" rIns="91440" bIns="45720">
            <a:spAutoFit/>
          </a:bodyPr>
          <a:lstStyle/>
          <a:p>
            <a:pPr algn="ctr"/>
            <a:endParaRPr lang="en-US" sz="1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1400" dirty="0">
              <a:latin typeface="Copperplate Gothic Bold"/>
              <a:cs typeface="Copperplate Gothic Bold"/>
            </a:endParaRPr>
          </a:p>
          <a:p>
            <a:pPr algn="ctr"/>
            <a:r>
              <a:rPr lang="en-US" sz="5400" dirty="0">
                <a:solidFill>
                  <a:schemeClr val="accent1">
                    <a:lumMod val="75000"/>
                  </a:schemeClr>
                </a:solidFill>
                <a:latin typeface="Copperplate Gothic Bold"/>
                <a:cs typeface="Copperplate Gothic Bold"/>
              </a:rPr>
              <a:t>The Text </a:t>
            </a:r>
          </a:p>
          <a:p>
            <a:endParaRPr lang="en-US" sz="4000" dirty="0">
              <a:solidFill>
                <a:schemeClr val="accent1">
                  <a:lumMod val="75000"/>
                </a:schemeClr>
              </a:solidFill>
              <a:latin typeface="Copperplate Gothic Bold"/>
              <a:cs typeface="Copperplate Gothic Bold"/>
            </a:endParaRPr>
          </a:p>
          <a:p>
            <a:pPr marL="571500" indent="-571500">
              <a:buFont typeface="Arial"/>
              <a:buChar char="•"/>
            </a:pPr>
            <a:r>
              <a:rPr lang="en-US" sz="3600" dirty="0">
                <a:solidFill>
                  <a:schemeClr val="accent1">
                    <a:lumMod val="75000"/>
                  </a:schemeClr>
                </a:solidFill>
                <a:latin typeface="Copperplate Gothic Bold"/>
                <a:cs typeface="Copperplate Gothic Bold"/>
              </a:rPr>
              <a:t>The original languages </a:t>
            </a:r>
            <a:r>
              <a:rPr lang="en-US" sz="4000" dirty="0">
                <a:solidFill>
                  <a:schemeClr val="accent1">
                    <a:lumMod val="75000"/>
                  </a:schemeClr>
                </a:solidFill>
                <a:latin typeface="Copperplate Gothic Bold"/>
                <a:cs typeface="Copperplate Gothic Bold"/>
              </a:rPr>
              <a:t>	</a:t>
            </a:r>
            <a:r>
              <a:rPr lang="en-US" sz="3200" dirty="0">
                <a:solidFill>
                  <a:schemeClr val="accent1">
                    <a:lumMod val="75000"/>
                  </a:schemeClr>
                </a:solidFill>
                <a:latin typeface="Copperplate Gothic Bold"/>
                <a:cs typeface="Copperplate Gothic Bold"/>
              </a:rPr>
              <a:t>Hebrew</a:t>
            </a:r>
            <a:br>
              <a:rPr lang="en-US" sz="3200" dirty="0">
                <a:solidFill>
                  <a:schemeClr val="accent1">
                    <a:lumMod val="75000"/>
                  </a:schemeClr>
                </a:solidFill>
                <a:latin typeface="Copperplate Gothic Bold"/>
                <a:cs typeface="Copperplate Gothic Bold"/>
              </a:rPr>
            </a:br>
            <a:r>
              <a:rPr lang="en-US" sz="3200" dirty="0">
                <a:solidFill>
                  <a:schemeClr val="accent1">
                    <a:lumMod val="75000"/>
                  </a:schemeClr>
                </a:solidFill>
                <a:latin typeface="Copperplate Gothic Bold"/>
                <a:cs typeface="Copperplate Gothic Bold"/>
              </a:rPr>
              <a:t>	Aramaic</a:t>
            </a:r>
            <a:br>
              <a:rPr lang="en-US" sz="3200" dirty="0">
                <a:solidFill>
                  <a:schemeClr val="accent1">
                    <a:lumMod val="75000"/>
                  </a:schemeClr>
                </a:solidFill>
                <a:latin typeface="Copperplate Gothic Bold"/>
                <a:cs typeface="Copperplate Gothic Bold"/>
              </a:rPr>
            </a:br>
            <a:r>
              <a:rPr lang="en-US" sz="3200" dirty="0">
                <a:solidFill>
                  <a:schemeClr val="accent1">
                    <a:lumMod val="75000"/>
                  </a:schemeClr>
                </a:solidFill>
                <a:latin typeface="Copperplate Gothic Bold"/>
                <a:cs typeface="Copperplate Gothic Bold"/>
              </a:rPr>
              <a:t>	Greek </a:t>
            </a:r>
          </a:p>
          <a:p>
            <a:pPr marL="571500" indent="-571500">
              <a:buFont typeface="Arial"/>
              <a:buChar char="•"/>
            </a:pPr>
            <a:r>
              <a:rPr lang="en-US" sz="3600" dirty="0">
                <a:solidFill>
                  <a:schemeClr val="accent1">
                    <a:lumMod val="75000"/>
                  </a:schemeClr>
                </a:solidFill>
                <a:latin typeface="Copperplate Gothic Bold"/>
                <a:cs typeface="Copperplate Gothic Bold"/>
              </a:rPr>
              <a:t>Canonized (authoritative edition) </a:t>
            </a:r>
          </a:p>
          <a:p>
            <a:r>
              <a:rPr lang="en-US" sz="4000" dirty="0">
                <a:solidFill>
                  <a:schemeClr val="accent1">
                    <a:lumMod val="75000"/>
                  </a:schemeClr>
                </a:solidFill>
                <a:latin typeface="Copperplate Gothic Bold"/>
                <a:cs typeface="Copperplate Gothic Bold"/>
              </a:rPr>
              <a:t>	</a:t>
            </a:r>
            <a:r>
              <a:rPr lang="en-US" sz="3200" dirty="0">
                <a:solidFill>
                  <a:schemeClr val="accent1">
                    <a:lumMod val="75000"/>
                  </a:schemeClr>
                </a:solidFill>
                <a:latin typeface="Copperplate Gothic Bold"/>
                <a:cs typeface="Copperplate Gothic Bold"/>
              </a:rPr>
              <a:t>400 BCE, finalized 90 CE </a:t>
            </a:r>
          </a:p>
          <a:p>
            <a:pPr algn="ctr"/>
            <a:endParaRPr lang="en-US" sz="32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pperplate Gothic Bold"/>
              <a:cs typeface="Copperplate Gothic Bold"/>
            </a:endParaRPr>
          </a:p>
        </p:txBody>
      </p:sp>
    </p:spTree>
    <p:extLst>
      <p:ext uri="{BB962C8B-B14F-4D97-AF65-F5344CB8AC3E}">
        <p14:creationId xmlns:p14="http://schemas.microsoft.com/office/powerpoint/2010/main" val="2156390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3925" y="317500"/>
            <a:ext cx="7789192" cy="5201424"/>
          </a:xfrm>
          <a:prstGeom prst="rect">
            <a:avLst/>
          </a:prstGeom>
          <a:noFill/>
        </p:spPr>
        <p:txBody>
          <a:bodyPr wrap="square" lIns="91440" tIns="45720" rIns="91440" bIns="45720">
            <a:spAutoFit/>
          </a:bodyPr>
          <a:lstStyle/>
          <a:p>
            <a:pPr algn="ctr"/>
            <a:r>
              <a:rPr lang="en-US" sz="4400" dirty="0">
                <a:solidFill>
                  <a:schemeClr val="accent1">
                    <a:lumMod val="75000"/>
                  </a:schemeClr>
                </a:solidFill>
                <a:latin typeface="Copperplate Gothic Bold"/>
                <a:cs typeface="Copperplate Gothic Bold"/>
              </a:rPr>
              <a:t>TRANSMISSION OF TEXT</a:t>
            </a:r>
          </a:p>
          <a:p>
            <a:endParaRPr lang="en-US" sz="3600" dirty="0">
              <a:solidFill>
                <a:schemeClr val="accent1">
                  <a:lumMod val="75000"/>
                </a:schemeClr>
              </a:solidFill>
              <a:latin typeface="Copperplate Gothic Bold"/>
              <a:cs typeface="Copperplate Gothic Bold"/>
            </a:endParaRPr>
          </a:p>
          <a:p>
            <a:pPr marL="571500" indent="-571500">
              <a:buFont typeface="Arial"/>
              <a:buChar char="•"/>
            </a:pPr>
            <a:r>
              <a:rPr lang="en-US" sz="3600" dirty="0">
                <a:solidFill>
                  <a:schemeClr val="accent1">
                    <a:lumMod val="75000"/>
                  </a:schemeClr>
                </a:solidFill>
                <a:latin typeface="Copperplate Gothic Bold"/>
                <a:cs typeface="Copperplate Gothic Bold"/>
              </a:rPr>
              <a:t>Septuagint (250 BCE)</a:t>
            </a:r>
          </a:p>
          <a:p>
            <a:pPr marL="571500" indent="-571500">
              <a:buFont typeface="Arial"/>
              <a:buChar char="•"/>
            </a:pPr>
            <a:r>
              <a:rPr lang="en-US" sz="3600" dirty="0">
                <a:solidFill>
                  <a:schemeClr val="accent1">
                    <a:lumMod val="75000"/>
                  </a:schemeClr>
                </a:solidFill>
                <a:latin typeface="Copperplate Gothic Bold"/>
                <a:cs typeface="Copperplate Gothic Bold"/>
              </a:rPr>
              <a:t>“The Bible” </a:t>
            </a:r>
            <a:r>
              <a:rPr lang="en-US" sz="2800" dirty="0">
                <a:solidFill>
                  <a:schemeClr val="accent1">
                    <a:lumMod val="75000"/>
                  </a:schemeClr>
                </a:solidFill>
                <a:latin typeface="Copperplate Gothic Bold"/>
                <a:cs typeface="Copperplate Gothic Bold"/>
              </a:rPr>
              <a:t>Vulgate (</a:t>
            </a:r>
            <a:r>
              <a:rPr lang="en-US" sz="3600" dirty="0">
                <a:solidFill>
                  <a:schemeClr val="accent1">
                    <a:lumMod val="75000"/>
                  </a:schemeClr>
                </a:solidFill>
                <a:latin typeface="Copperplate Gothic Bold"/>
                <a:cs typeface="Copperplate Gothic Bold"/>
              </a:rPr>
              <a:t>405 CE)</a:t>
            </a:r>
          </a:p>
          <a:p>
            <a:pPr marL="571500" indent="-571500">
              <a:buFont typeface="Arial"/>
              <a:buChar char="•"/>
            </a:pPr>
            <a:r>
              <a:rPr lang="en-US" sz="3600" dirty="0">
                <a:solidFill>
                  <a:schemeClr val="accent1">
                    <a:lumMod val="75000"/>
                  </a:schemeClr>
                </a:solidFill>
                <a:latin typeface="Copperplate Gothic Bold"/>
                <a:cs typeface="Copperplate Gothic Bold"/>
              </a:rPr>
              <a:t>Masoretic Texts </a:t>
            </a:r>
          </a:p>
          <a:p>
            <a:r>
              <a:rPr lang="en-US" sz="3600" dirty="0">
                <a:solidFill>
                  <a:schemeClr val="accent1">
                    <a:lumMod val="75000"/>
                  </a:schemeClr>
                </a:solidFill>
                <a:latin typeface="Copperplate Gothic Bold"/>
                <a:cs typeface="Copperplate Gothic Bold"/>
              </a:rPr>
              <a:t>	(500-1000 CE)</a:t>
            </a:r>
          </a:p>
          <a:p>
            <a:pPr marL="571500" indent="-571500">
              <a:buFont typeface="Arial"/>
              <a:buChar char="•"/>
            </a:pPr>
            <a:r>
              <a:rPr lang="en-US" sz="3600" dirty="0">
                <a:solidFill>
                  <a:schemeClr val="accent1">
                    <a:lumMod val="75000"/>
                  </a:schemeClr>
                </a:solidFill>
                <a:latin typeface="Copperplate Gothic Bold"/>
                <a:cs typeface="Copperplate Gothic Bold"/>
              </a:rPr>
              <a:t>Printing Press 1455 CE</a:t>
            </a:r>
          </a:p>
          <a:p>
            <a:pPr marL="571500" indent="-571500">
              <a:buFont typeface="Arial"/>
              <a:buChar char="•"/>
            </a:pPr>
            <a:r>
              <a:rPr lang="en-US" sz="3600" dirty="0">
                <a:solidFill>
                  <a:schemeClr val="accent1">
                    <a:lumMod val="75000"/>
                  </a:schemeClr>
                </a:solidFill>
                <a:latin typeface="Copperplate Gothic Bold"/>
                <a:cs typeface="Copperplate Gothic Bold"/>
              </a:rPr>
              <a:t>Martin Luther, Tyndale, KJV </a:t>
            </a:r>
          </a:p>
        </p:txBody>
      </p:sp>
    </p:spTree>
    <p:extLst>
      <p:ext uri="{BB962C8B-B14F-4D97-AF65-F5344CB8AC3E}">
        <p14:creationId xmlns:p14="http://schemas.microsoft.com/office/powerpoint/2010/main" val="42872370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26700</TotalTime>
  <Words>4512</Words>
  <Application>Microsoft Office PowerPoint</Application>
  <PresentationFormat>On-screen Show (4:3)</PresentationFormat>
  <Paragraphs>293</Paragraphs>
  <Slides>19</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 Black</vt:lpstr>
      <vt:lpstr>Calibri</vt:lpstr>
      <vt:lpstr>Copperplate Gothic Bold</vt:lpstr>
      <vt:lpstr>Franklin Gothic Medium</vt:lpstr>
      <vt:lpstr>News Gothic MT</vt:lpstr>
      <vt:lpstr>Papyrus</vt:lpstr>
      <vt:lpstr>Wingdings 2</vt:lpstr>
      <vt:lpstr>Breeze</vt:lpstr>
      <vt:lpstr>       class 1  Overview of the  Hebrew Scriptures</vt:lpstr>
      <vt:lpstr>Hebrew Scriptures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GROUP PRESENTATIONS  (select group/topic from the torah, the writings or the prophets--  present last class)</vt:lpstr>
      <vt:lpstr>       NEXT WEEK  HERE COMES THE JUDGE!</vt:lpstr>
      <vt:lpstr>PowerPoint Presentation</vt:lpstr>
    </vt:vector>
  </TitlesOfParts>
  <Manager/>
  <Company>Unity of Richmond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Hebrew Scriptures</dc:title>
  <dc:subject/>
  <dc:creator>Victoria Bunch</dc:creator>
  <cp:keywords/>
  <dc:description/>
  <cp:lastModifiedBy>pauly 1.0</cp:lastModifiedBy>
  <cp:revision>355</cp:revision>
  <cp:lastPrinted>2017-08-06T12:39:18Z</cp:lastPrinted>
  <dcterms:created xsi:type="dcterms:W3CDTF">2012-03-05T22:15:51Z</dcterms:created>
  <dcterms:modified xsi:type="dcterms:W3CDTF">2018-09-25T23:01:31Z</dcterms:modified>
  <cp:category/>
</cp:coreProperties>
</file>