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84" r:id="rId2"/>
    <p:sldId id="304" r:id="rId3"/>
    <p:sldId id="283" r:id="rId4"/>
    <p:sldId id="286" r:id="rId5"/>
    <p:sldId id="295" r:id="rId6"/>
    <p:sldId id="306" r:id="rId7"/>
    <p:sldId id="273" r:id="rId8"/>
    <p:sldId id="307" r:id="rId9"/>
    <p:sldId id="308" r:id="rId10"/>
    <p:sldId id="309" r:id="rId11"/>
    <p:sldId id="310" r:id="rId12"/>
    <p:sldId id="311" r:id="rId13"/>
    <p:sldId id="312" r:id="rId14"/>
    <p:sldId id="313" r:id="rId15"/>
    <p:sldId id="314" r:id="rId16"/>
    <p:sldId id="315" r:id="rId17"/>
    <p:sldId id="316" r:id="rId18"/>
    <p:sldId id="318" r:id="rId19"/>
    <p:sldId id="319" r:id="rId20"/>
    <p:sldId id="31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B48FA24-F998-E849-8D65-B8044C38CEBC}">
          <p14:sldIdLst/>
        </p14:section>
        <p14:section name="Untitled Section" id="{95ECA8C0-0A94-A44F-B613-624F68479FAC}">
          <p14:sldIdLst>
            <p14:sldId id="284"/>
            <p14:sldId id="304"/>
            <p14:sldId id="283"/>
            <p14:sldId id="286"/>
            <p14:sldId id="295"/>
            <p14:sldId id="306"/>
            <p14:sldId id="273"/>
            <p14:sldId id="307"/>
            <p14:sldId id="308"/>
            <p14:sldId id="309"/>
            <p14:sldId id="310"/>
            <p14:sldId id="311"/>
            <p14:sldId id="312"/>
            <p14:sldId id="313"/>
            <p14:sldId id="314"/>
            <p14:sldId id="315"/>
            <p14:sldId id="316"/>
            <p14:sldId id="318"/>
            <p14:sldId id="319"/>
            <p14:sldId id="317"/>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Bunch"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400080"/>
    <a:srgbClr val="8000FF"/>
    <a:srgbClr val="FF00FF"/>
    <a:srgbClr val="FF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8" autoAdjust="0"/>
    <p:restoredTop sz="99549" autoAdjust="0"/>
  </p:normalViewPr>
  <p:slideViewPr>
    <p:cSldViewPr snapToGrid="0" snapToObjects="1">
      <p:cViewPr>
        <p:scale>
          <a:sx n="100" d="100"/>
          <a:sy n="100" d="100"/>
        </p:scale>
        <p:origin x="-1344" y="-80"/>
      </p:cViewPr>
      <p:guideLst>
        <p:guide orient="horz" pos="2160"/>
        <p:guide pos="2880"/>
      </p:guideLst>
    </p:cSldViewPr>
  </p:slideViewPr>
  <p:outlineViewPr>
    <p:cViewPr>
      <p:scale>
        <a:sx n="33" d="100"/>
        <a:sy n="33" d="100"/>
      </p:scale>
      <p:origin x="0" y="1559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66" d="100"/>
          <a:sy n="66" d="100"/>
        </p:scale>
        <p:origin x="-2592" y="3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commentAuthors" Target="commentAuthor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C92728-481E-0B4D-9AF0-ECA6D3A2258B}" type="datetimeFigureOut">
              <a:rPr lang="en-US" smtClean="0"/>
              <a:t>4/29/17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CD7109-C84C-874F-BF9A-E1F90986F301}" type="slidenum">
              <a:rPr lang="en-US" smtClean="0"/>
              <a:t>‹#›</a:t>
            </a:fld>
            <a:endParaRPr lang="en-US"/>
          </a:p>
        </p:txBody>
      </p:sp>
    </p:spTree>
    <p:extLst>
      <p:ext uri="{BB962C8B-B14F-4D97-AF65-F5344CB8AC3E}">
        <p14:creationId xmlns:p14="http://schemas.microsoft.com/office/powerpoint/2010/main" val="2195935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7381DB-7FA5-4443-A6FD-0CE907C03359}" type="datetimeFigureOut">
              <a:rPr lang="en-US" smtClean="0"/>
              <a:t>4/29/17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F1DE67-34B0-304A-A129-5FE55568CAE4}" type="slidenum">
              <a:rPr lang="en-US" smtClean="0"/>
              <a:t>‹#›</a:t>
            </a:fld>
            <a:endParaRPr lang="en-US"/>
          </a:p>
        </p:txBody>
      </p:sp>
    </p:spTree>
    <p:extLst>
      <p:ext uri="{BB962C8B-B14F-4D97-AF65-F5344CB8AC3E}">
        <p14:creationId xmlns:p14="http://schemas.microsoft.com/office/powerpoint/2010/main" val="10920213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en.wikipedia.org/wiki/Book_of_Genesis" TargetMode="External"/><Relationship Id="rId4" Type="http://schemas.openxmlformats.org/officeDocument/2006/relationships/hyperlink" Target="http://en.wikipedia.org/wiki/Chapters_and_verses_of_the_Bible" TargetMode="External"/><Relationship Id="rId5" Type="http://schemas.openxmlformats.org/officeDocument/2006/relationships/hyperlink" Target="http://en.wikipedia.org/wiki/Wikipedia:Disputed_statement" TargetMode="External"/><Relationship Id="rId6" Type="http://schemas.openxmlformats.org/officeDocument/2006/relationships/hyperlink" Target="http://en.wikipedia.org/wiki/Talk:Genesis_creation_narrative%23Structure_-_Sequence" TargetMode="External"/><Relationship Id="rId7" Type="http://schemas.openxmlformats.org/officeDocument/2006/relationships/hyperlink" Target="http://www.biblegateway.com/bible?passage=Genesis%201:1%E2%80%932:3;&amp;version=ESV;" TargetMode="External"/><Relationship Id="rId8" Type="http://schemas.openxmlformats.org/officeDocument/2006/relationships/hyperlink" Target="http://www.biblegateway.com/bible?passage=Gen%202:4b%E2%80%933:23;&amp;version=ESV;" TargetMode="External"/><Relationship Id="rId9" Type="http://schemas.openxmlformats.org/officeDocument/2006/relationships/hyperlink" Target="http://en.wikipedia.org/wiki/Garden_of_Eden" TargetMode="External"/><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2.auckland.ac.nz/acte/pmb/places/mespotamia.htm" TargetMode="External"/><Relationship Id="rId4" Type="http://schemas.openxmlformats.org/officeDocument/2006/relationships/hyperlink" Target="http://www.christiananswers.net/dictionary/chaldea.html" TargetMode="External"/><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CBF1DE67-34B0-304A-A129-5FE55568CAE4}" type="slidenum">
              <a:rPr lang="en-US" smtClean="0"/>
              <a:t>1</a:t>
            </a:fld>
            <a:endParaRPr lang="en-US"/>
          </a:p>
        </p:txBody>
      </p:sp>
    </p:spTree>
    <p:extLst>
      <p:ext uri="{BB962C8B-B14F-4D97-AF65-F5344CB8AC3E}">
        <p14:creationId xmlns:p14="http://schemas.microsoft.com/office/powerpoint/2010/main" val="2028703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800" kern="12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mn-lt"/>
                <a:ea typeface="+mn-ea"/>
                <a:cs typeface="+mn-cs"/>
              </a:rPr>
              <a:t>586 BCE -    </a:t>
            </a:r>
            <a:r>
              <a:rPr lang="en-US" sz="1800" dirty="0" smtClean="0"/>
              <a:t>Babylonian Conquest (King Nebuchadnezzar) of Southern Kingdom of Judah conquered; Jerusalem and First Temple destroyed; most Jews exiled to Babylonia (Jewish diaspora).  </a:t>
            </a:r>
            <a:r>
              <a:rPr lang="en-US" sz="1200" dirty="0" smtClean="0"/>
              <a:t>The Babylonian conquest brought an end to the First Temple period but did not sever the Jewish people's connection to the Land of Israel.  The exile to Babylonia, which followed the destruction of the First Temple (586 BCE), marked the beginning of the </a:t>
            </a:r>
            <a:r>
              <a:rPr lang="en-US" sz="1600" dirty="0" smtClean="0"/>
              <a:t>Jewish Diaspora</a:t>
            </a:r>
            <a:r>
              <a:rPr lang="en-US" sz="1200" dirty="0" smtClean="0"/>
              <a:t>. There, Judaism began to develop a religious framework and way of life outside the Land, ultimately ensuring the people's national survival and spiritual identity and imbuing it with sufficient vitality to safeguard its future as a nation. Some Jews returned to Jerusalem in 539 BCE. P (Priestly) author from northern Israel wrote Genesis 1:1 to 2:3 during this time period and under very different circumstances from J writer earlier c. 900 BCE.</a:t>
            </a:r>
          </a:p>
          <a:p>
            <a:endParaRPr lang="en-US" sz="1200" dirty="0" smtClean="0"/>
          </a:p>
          <a:p>
            <a:r>
              <a:rPr lang="en-US" sz="1200" dirty="0" smtClean="0"/>
              <a:t>538 – 515 BCE --  Following a decree by the Persian King Cyrus, conqueror of the Babylonian empire (538 BCE), some 50,000 Jews set out on the First Return to the Land of Israel, led by </a:t>
            </a:r>
            <a:r>
              <a:rPr lang="en-US" sz="1200" dirty="0" err="1" smtClean="0"/>
              <a:t>Zerubabel</a:t>
            </a:r>
            <a:r>
              <a:rPr lang="en-US" sz="1200" dirty="0" smtClean="0"/>
              <a:t>, a descendant of the House of David.  Less than a century later, the Second Return was led by Ezra the Scribe.</a:t>
            </a:r>
          </a:p>
          <a:p>
            <a:r>
              <a:rPr lang="en-US" sz="1200" dirty="0" smtClean="0"/>
              <a:t>The repatriation of the Jews under Ezra's inspired leadership, construction of the Second Temple on the site of the First Temple, refortification of Jerusalem's walls and establishment of the </a:t>
            </a:r>
            <a:r>
              <a:rPr lang="en-US" sz="1200" i="1" dirty="0" smtClean="0"/>
              <a:t>Knesset </a:t>
            </a:r>
            <a:r>
              <a:rPr lang="en-US" sz="1200" i="1" dirty="0" err="1" smtClean="0"/>
              <a:t>Hagedolah</a:t>
            </a:r>
            <a:r>
              <a:rPr lang="en-US" sz="1200" dirty="0" smtClean="0"/>
              <a:t> (Great Assembly) as the supreme religious and judicial body of the Jewish people marked the beginning of the Second Jewish Commonwealth (Second Temple period).	</a:t>
            </a:r>
          </a:p>
          <a:p>
            <a:r>
              <a:rPr lang="en-US" sz="1200" dirty="0" smtClean="0"/>
              <a:t> </a:t>
            </a:r>
          </a:p>
        </p:txBody>
      </p:sp>
      <p:sp>
        <p:nvSpPr>
          <p:cNvPr id="4" name="Slide Number Placeholder 3"/>
          <p:cNvSpPr>
            <a:spLocks noGrp="1"/>
          </p:cNvSpPr>
          <p:nvPr>
            <p:ph type="sldNum" sz="quarter" idx="10"/>
          </p:nvPr>
        </p:nvSpPr>
        <p:spPr/>
        <p:txBody>
          <a:bodyPr/>
          <a:lstStyle/>
          <a:p>
            <a:fld id="{CBF1DE67-34B0-304A-A129-5FE55568CAE4}" type="slidenum">
              <a:rPr lang="en-US" smtClean="0"/>
              <a:t>10</a:t>
            </a:fld>
            <a:endParaRPr lang="en-US"/>
          </a:p>
        </p:txBody>
      </p:sp>
    </p:spTree>
    <p:extLst>
      <p:ext uri="{BB962C8B-B14F-4D97-AF65-F5344CB8AC3E}">
        <p14:creationId xmlns:p14="http://schemas.microsoft.com/office/powerpoint/2010/main" val="2662359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Major Themes, Allegories/Creation Myths – </a:t>
            </a:r>
          </a:p>
          <a:p>
            <a:r>
              <a:rPr lang="en-US" sz="14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DISCUSS </a:t>
            </a:r>
            <a:r>
              <a:rPr lang="en-US" sz="14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Borg pp. 72-81</a:t>
            </a:r>
          </a:p>
          <a:p>
            <a:pPr marL="342900" indent="-342900">
              <a:lnSpc>
                <a:spcPct val="150000"/>
              </a:lnSpc>
              <a:buFont typeface="Arial"/>
              <a:buChar char="•"/>
            </a:pPr>
            <a:r>
              <a:rPr lang="en-US" sz="16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God as Creator-  </a:t>
            </a:r>
            <a:r>
              <a:rPr lang="en-US" sz="12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Genesis and science compatible</a:t>
            </a:r>
          </a:p>
          <a:p>
            <a:pPr marL="342900" indent="-342900">
              <a:lnSpc>
                <a:spcPct val="150000"/>
              </a:lnSpc>
              <a:buFont typeface="Arial"/>
              <a:buChar char="•"/>
            </a:pPr>
            <a:r>
              <a:rPr lang="en-US" sz="16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God-world relationship </a:t>
            </a:r>
            <a:r>
              <a:rPr lang="en-US" sz="12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 Creation ongoing; Source God </a:t>
            </a:r>
          </a:p>
          <a:p>
            <a:pPr marL="342900" indent="-342900">
              <a:lnSpc>
                <a:spcPct val="150000"/>
              </a:lnSpc>
              <a:buFont typeface="Arial"/>
              <a:buChar char="•"/>
            </a:pPr>
            <a:r>
              <a:rPr lang="en-US" sz="16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The nature of reality --  </a:t>
            </a:r>
            <a:r>
              <a:rPr lang="en-US" sz="12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Whatever exists is good</a:t>
            </a:r>
          </a:p>
          <a:p>
            <a:pPr marL="342900" indent="-342900">
              <a:lnSpc>
                <a:spcPct val="150000"/>
              </a:lnSpc>
              <a:buFont typeface="Arial"/>
              <a:buChar char="•"/>
            </a:pPr>
            <a:r>
              <a:rPr lang="en-US" sz="16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Human nature --  </a:t>
            </a:r>
            <a:r>
              <a:rPr lang="en-US" sz="12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Created in image of God/elevated</a:t>
            </a:r>
            <a:endParaRPr lang="en-US" sz="16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pPr marL="342900" indent="-342900">
              <a:lnSpc>
                <a:spcPct val="150000"/>
              </a:lnSpc>
              <a:buFont typeface="Arial"/>
              <a:buChar char="•"/>
            </a:pPr>
            <a:r>
              <a:rPr lang="en-US" sz="16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Characteristics of Human Existence – </a:t>
            </a:r>
            <a:r>
              <a:rPr lang="en-US" sz="12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We err, “fall” in human condition, experience expulsion into a world of exile, anxiety, self-preoccupation, bondage, conflict</a:t>
            </a:r>
            <a:r>
              <a:rPr lang="en-US" sz="12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 and seek liberation…to see/hear again, regain peace and center in God.</a:t>
            </a:r>
            <a:endParaRPr lang="en-US" sz="16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11</a:t>
            </a:fld>
            <a:endParaRPr lang="en-US"/>
          </a:p>
        </p:txBody>
      </p:sp>
    </p:spTree>
    <p:extLst>
      <p:ext uri="{BB962C8B-B14F-4D97-AF65-F5344CB8AC3E}">
        <p14:creationId xmlns:p14="http://schemas.microsoft.com/office/powerpoint/2010/main" val="223061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creation narrative is made up of two parts, roughly equivalent to the two first chapters of the </a:t>
            </a:r>
            <a:r>
              <a:rPr lang="en-US" sz="1200" kern="1200" dirty="0" smtClean="0">
                <a:solidFill>
                  <a:schemeClr val="tx1"/>
                </a:solidFill>
                <a:latin typeface="+mn-lt"/>
                <a:ea typeface="+mn-ea"/>
                <a:cs typeface="+mn-cs"/>
                <a:hlinkClick r:id="rId3"/>
              </a:rPr>
              <a:t>Book of Genesis. </a:t>
            </a:r>
          </a:p>
          <a:p>
            <a:r>
              <a:rPr lang="en-US" sz="1200" u="none" kern="1200" dirty="0" smtClean="0">
                <a:solidFill>
                  <a:schemeClr val="tx1"/>
                </a:solidFill>
                <a:latin typeface="+mn-lt"/>
                <a:ea typeface="+mn-ea"/>
                <a:cs typeface="+mn-cs"/>
                <a:hlinkClick r:id="rId3"/>
              </a:rPr>
              <a:t>(There are no chapter divisions in the original Hebrew text, see </a:t>
            </a:r>
            <a:r>
              <a:rPr lang="en-US" sz="1200" u="none" kern="1200" dirty="0" smtClean="0">
                <a:solidFill>
                  <a:schemeClr val="tx1"/>
                </a:solidFill>
                <a:latin typeface="+mn-lt"/>
                <a:ea typeface="+mn-ea"/>
                <a:cs typeface="+mn-cs"/>
                <a:hlinkClick r:id="rId4"/>
              </a:rPr>
              <a:t>Chapters and verses of the Bible.)</a:t>
            </a:r>
            <a:r>
              <a:rPr lang="en-US" sz="1200" u="none" kern="1200" baseline="0" dirty="0" smtClean="0">
                <a:solidFill>
                  <a:schemeClr val="tx1"/>
                </a:solidFill>
                <a:latin typeface="+mn-lt"/>
                <a:ea typeface="+mn-ea"/>
                <a:cs typeface="+mn-cs"/>
                <a:hlinkClick r:id="rId4"/>
              </a:rPr>
              <a:t>  </a:t>
            </a:r>
          </a:p>
          <a:p>
            <a:endParaRPr lang="en-US" sz="1200" u="none" kern="1200" baseline="0" dirty="0" smtClean="0">
              <a:solidFill>
                <a:schemeClr val="tx1"/>
              </a:solidFill>
              <a:latin typeface="+mn-lt"/>
              <a:ea typeface="+mn-ea"/>
              <a:cs typeface="+mn-cs"/>
              <a:hlinkClick r:id="rId4"/>
            </a:endParaRPr>
          </a:p>
          <a:p>
            <a:r>
              <a:rPr lang="en-US" sz="1200" u="none" kern="1200" dirty="0" smtClean="0">
                <a:solidFill>
                  <a:schemeClr val="tx1"/>
                </a:solidFill>
                <a:latin typeface="+mn-lt"/>
                <a:ea typeface="+mn-ea"/>
                <a:cs typeface="+mn-cs"/>
                <a:hlinkClick r:id="rId4"/>
              </a:rPr>
              <a:t>Biblical scholars view these accounts as complementary, with the first account arranged chronologically and the second account arranged topically.[12] There are significant parallels between the two stories, but also significant differences: in the first account mankind (male and female) are created after animals, while in the second the man is created first, then animals, and finally the woman "as the climax of creation."[13]</a:t>
            </a:r>
            <a:r>
              <a:rPr lang="en-US" sz="1200" u="none" kern="1200" baseline="30000" dirty="0" smtClean="0">
                <a:solidFill>
                  <a:schemeClr val="tx1"/>
                </a:solidFill>
                <a:latin typeface="+mn-lt"/>
                <a:ea typeface="+mn-ea"/>
                <a:cs typeface="+mn-cs"/>
                <a:hlinkClick r:id="rId4"/>
              </a:rPr>
              <a:t>[</a:t>
            </a:r>
            <a:r>
              <a:rPr lang="en-US" sz="1200" i="1" u="none" kern="1200" baseline="0" dirty="0" smtClean="0">
                <a:solidFill>
                  <a:schemeClr val="tx1"/>
                </a:solidFill>
                <a:latin typeface="+mn-lt"/>
                <a:ea typeface="+mn-ea"/>
                <a:cs typeface="+mn-cs"/>
                <a:hlinkClick r:id="rId5"/>
              </a:rPr>
              <a:t>dubious – </a:t>
            </a:r>
            <a:r>
              <a:rPr lang="en-US" sz="1200" i="1" u="none" kern="1200" baseline="0" dirty="0" smtClean="0">
                <a:solidFill>
                  <a:schemeClr val="tx1"/>
                </a:solidFill>
                <a:latin typeface="+mn-lt"/>
                <a:ea typeface="+mn-ea"/>
                <a:cs typeface="+mn-cs"/>
                <a:hlinkClick r:id="rId6"/>
              </a:rPr>
              <a:t>discuss</a:t>
            </a:r>
            <a:r>
              <a:rPr lang="en-US" sz="1200" i="0" u="none" kern="1200" baseline="30000" dirty="0" smtClean="0">
                <a:solidFill>
                  <a:schemeClr val="tx1"/>
                </a:solidFill>
                <a:latin typeface="+mn-lt"/>
                <a:ea typeface="+mn-ea"/>
                <a:cs typeface="+mn-cs"/>
                <a:hlinkClick r:id="rId6"/>
              </a:rPr>
              <a:t>]</a:t>
            </a:r>
            <a:r>
              <a:rPr lang="en-US" sz="1200" i="0" u="none" kern="1200" baseline="0" dirty="0" smtClean="0">
                <a:solidFill>
                  <a:schemeClr val="tx1"/>
                </a:solidFill>
                <a:latin typeface="+mn-lt"/>
                <a:ea typeface="+mn-ea"/>
                <a:cs typeface="+mn-cs"/>
                <a:hlinkClick r:id="rId6"/>
              </a:rPr>
              <a:t> "[T]ogether this combination of parallel character and contrasting profile point to the different origin of materials in </a:t>
            </a:r>
            <a:r>
              <a:rPr lang="en-US" sz="1200" i="0" u="none" kern="1200" baseline="0" dirty="0" smtClean="0">
                <a:solidFill>
                  <a:schemeClr val="tx1"/>
                </a:solidFill>
                <a:latin typeface="+mn-lt"/>
                <a:ea typeface="+mn-ea"/>
                <a:cs typeface="+mn-cs"/>
                <a:hlinkClick r:id="rId7"/>
              </a:rPr>
              <a:t>Genesis 1:1–2:3 and </a:t>
            </a:r>
            <a:r>
              <a:rPr lang="en-US" sz="1200" i="0" u="none" kern="1200" baseline="0" dirty="0" smtClean="0">
                <a:solidFill>
                  <a:schemeClr val="tx1"/>
                </a:solidFill>
                <a:latin typeface="+mn-lt"/>
                <a:ea typeface="+mn-ea"/>
                <a:cs typeface="+mn-cs"/>
                <a:hlinkClick r:id="rId8"/>
              </a:rPr>
              <a:t>2:4b–3:23, however elegantly they have now been combined."[13]</a:t>
            </a:r>
          </a:p>
          <a:p>
            <a:endParaRPr lang="en-US" sz="1200" i="0" u="none" kern="1200" baseline="0" dirty="0" smtClean="0">
              <a:solidFill>
                <a:schemeClr val="tx1"/>
              </a:solidFill>
              <a:latin typeface="+mn-lt"/>
              <a:ea typeface="+mn-ea"/>
              <a:cs typeface="+mn-cs"/>
              <a:hlinkClick r:id="rId8"/>
            </a:endParaRPr>
          </a:p>
          <a:p>
            <a:r>
              <a:rPr lang="en-US" sz="1200" i="0" u="none" kern="1200" baseline="0" dirty="0" smtClean="0">
                <a:solidFill>
                  <a:schemeClr val="tx1"/>
                </a:solidFill>
                <a:latin typeface="+mn-lt"/>
                <a:ea typeface="+mn-ea"/>
                <a:cs typeface="+mn-cs"/>
              </a:rPr>
              <a:t>The first account (1:1 through 2:3) employs a repetitious structure of divine fiat and fulfillment, then the statement "And there was evening and there was morning, the [</a:t>
            </a:r>
            <a:r>
              <a:rPr lang="en-US" sz="1200" i="1" u="none" kern="1200" baseline="0" dirty="0" err="1" smtClean="0">
                <a:solidFill>
                  <a:schemeClr val="tx1"/>
                </a:solidFill>
                <a:latin typeface="+mn-lt"/>
                <a:ea typeface="+mn-ea"/>
                <a:cs typeface="+mn-cs"/>
              </a:rPr>
              <a:t>x</a:t>
            </a:r>
            <a:r>
              <a:rPr lang="en-US" sz="1200" i="0" u="none" kern="1200" baseline="30000" dirty="0" err="1" smtClean="0">
                <a:solidFill>
                  <a:schemeClr val="tx1"/>
                </a:solidFill>
                <a:latin typeface="+mn-lt"/>
                <a:ea typeface="+mn-ea"/>
                <a:cs typeface="+mn-cs"/>
              </a:rPr>
              <a:t>th</a:t>
            </a:r>
            <a:r>
              <a:rPr lang="en-US" sz="1200" i="0" u="none" kern="1200" baseline="0" dirty="0" smtClean="0">
                <a:solidFill>
                  <a:schemeClr val="tx1"/>
                </a:solidFill>
                <a:latin typeface="+mn-lt"/>
                <a:ea typeface="+mn-ea"/>
                <a:cs typeface="+mn-cs"/>
              </a:rPr>
              <a:t>] day," for each of the six days of creation. In each of the first three days there is an act of division: day one divides the darkness from light, day two the "waters above" from the "waters below", and day three the sea from the land. In each of the next three days these divisions are populated: day four populates the darkness and light with sun, moon and stars; day five populates seas and skies with fish and fowl; and finally land-based creatures and mankind populate the land.[14]</a:t>
            </a:r>
          </a:p>
          <a:p>
            <a:r>
              <a:rPr lang="en-US" sz="1200" i="0" u="none" kern="1200" baseline="0" dirty="0" smtClean="0">
                <a:solidFill>
                  <a:schemeClr val="tx1"/>
                </a:solidFill>
                <a:latin typeface="+mn-lt"/>
                <a:ea typeface="+mn-ea"/>
                <a:cs typeface="+mn-cs"/>
              </a:rPr>
              <a:t>The second account (2:4 through 2:25) uses a simple flowing narrative style that proceeds from God's forming the first man through the </a:t>
            </a:r>
            <a:r>
              <a:rPr lang="en-US" sz="1200" i="0" u="none" kern="1200" baseline="0" dirty="0" smtClean="0">
                <a:solidFill>
                  <a:schemeClr val="tx1"/>
                </a:solidFill>
                <a:latin typeface="+mn-lt"/>
                <a:ea typeface="+mn-ea"/>
                <a:cs typeface="+mn-cs"/>
                <a:hlinkClick r:id="rId9"/>
              </a:rPr>
              <a:t>Garden of Eden to the creation of the first woman</a:t>
            </a:r>
            <a:r>
              <a:rPr lang="en-US" sz="1200" i="0" u="none" kern="1200" baseline="0" dirty="0" smtClean="0">
                <a:solidFill>
                  <a:schemeClr val="tx1"/>
                </a:solidFill>
                <a:latin typeface="+mn-lt"/>
                <a:ea typeface="+mn-ea"/>
                <a:cs typeface="+mn-cs"/>
              </a:rPr>
              <a:t>.</a:t>
            </a:r>
            <a:endParaRPr lang="en-US" u="none" dirty="0">
              <a:solidFill>
                <a:schemeClr val="tx1"/>
              </a:solidFill>
            </a:endParaRPr>
          </a:p>
        </p:txBody>
      </p:sp>
      <p:sp>
        <p:nvSpPr>
          <p:cNvPr id="4" name="Slide Number Placeholder 3"/>
          <p:cNvSpPr>
            <a:spLocks noGrp="1"/>
          </p:cNvSpPr>
          <p:nvPr>
            <p:ph type="sldNum" sz="quarter" idx="10"/>
          </p:nvPr>
        </p:nvSpPr>
        <p:spPr/>
        <p:txBody>
          <a:bodyPr/>
          <a:lstStyle/>
          <a:p>
            <a:fld id="{CBF1DE67-34B0-304A-A129-5FE55568CAE4}" type="slidenum">
              <a:rPr lang="en-US" smtClean="0"/>
              <a:t>12</a:t>
            </a:fld>
            <a:endParaRPr lang="en-US"/>
          </a:p>
        </p:txBody>
      </p:sp>
    </p:spTree>
    <p:extLst>
      <p:ext uri="{BB962C8B-B14F-4D97-AF65-F5344CB8AC3E}">
        <p14:creationId xmlns:p14="http://schemas.microsoft.com/office/powerpoint/2010/main" val="18176643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latin typeface="+mn-lt"/>
                <a:ea typeface="+mn-ea"/>
                <a:cs typeface="+mn-cs"/>
              </a:rPr>
              <a:t>Noah lands the ark, plants a vineyard, gets drunk off its wine, lays around naked in his tent and is seen by his son Ham who reports it to his two brothers. Noah sobers up knowing what Ham did and curses his grandson Canaan who apparently was not even there.  </a:t>
            </a:r>
            <a:r>
              <a:rPr lang="en-US" sz="1200" dirty="0" smtClean="0">
                <a:solidFill>
                  <a:schemeClr val="bg2">
                    <a:lumMod val="25000"/>
                  </a:schemeClr>
                </a:solidFill>
                <a:latin typeface="Copperplate Gothic Bold"/>
                <a:cs typeface="Copperplate Gothic Bold"/>
              </a:rPr>
              <a:t>Noah’s son, Ham, had</a:t>
            </a:r>
            <a:r>
              <a:rPr lang="en-US" sz="1200" baseline="0" dirty="0" smtClean="0">
                <a:solidFill>
                  <a:schemeClr val="bg2">
                    <a:lumMod val="25000"/>
                  </a:schemeClr>
                </a:solidFill>
                <a:latin typeface="Copperplate Gothic Bold"/>
                <a:cs typeface="Copperplate Gothic Bold"/>
              </a:rPr>
              <a:t> seen</a:t>
            </a:r>
            <a:r>
              <a:rPr lang="en-US" sz="1200" dirty="0" smtClean="0">
                <a:solidFill>
                  <a:schemeClr val="bg2">
                    <a:lumMod val="25000"/>
                  </a:schemeClr>
                </a:solidFill>
                <a:latin typeface="Copperplate Gothic Bold"/>
                <a:cs typeface="Copperplate Gothic Bold"/>
              </a:rPr>
              <a:t> his father naked and drunk, left him that way, and gossiped about it to his two brothers, Shem and Japheth, ridiculing their father. </a:t>
            </a:r>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16</a:t>
            </a:fld>
            <a:endParaRPr lang="en-US"/>
          </a:p>
        </p:txBody>
      </p:sp>
    </p:spTree>
    <p:extLst>
      <p:ext uri="{BB962C8B-B14F-4D97-AF65-F5344CB8AC3E}">
        <p14:creationId xmlns:p14="http://schemas.microsoft.com/office/powerpoint/2010/main" val="3866097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n w="12700">
                  <a:solidFill>
                    <a:schemeClr val="tx2">
                      <a:satMod val="155000"/>
                    </a:schemeClr>
                  </a:solidFill>
                  <a:prstDash val="solid"/>
                </a:ln>
                <a:solidFill>
                  <a:schemeClr val="accent1">
                    <a:lumMod val="75000"/>
                  </a:schemeClr>
                </a:solidFill>
                <a:latin typeface="Copperplate Gothic Bold"/>
                <a:cs typeface="Copperplate Gothic Bold"/>
              </a:rPr>
              <a:t>This day, I am dissolving from consciousness old and crystallized ideas. Through the power of God within me, I become aware of new ideas and see my world through new lenses.  I AM grateful.  So it is.  Amen.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20</a:t>
            </a:fld>
            <a:endParaRPr lang="en-US"/>
          </a:p>
        </p:txBody>
      </p:sp>
    </p:spTree>
    <p:extLst>
      <p:ext uri="{BB962C8B-B14F-4D97-AF65-F5344CB8AC3E}">
        <p14:creationId xmlns:p14="http://schemas.microsoft.com/office/powerpoint/2010/main" val="3728785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Play</a:t>
            </a:r>
            <a:r>
              <a:rPr lang="en-US" baseline="0" dirty="0" smtClean="0"/>
              <a:t> CD “</a:t>
            </a:r>
            <a:r>
              <a:rPr lang="en-US" baseline="0" dirty="0" err="1" smtClean="0"/>
              <a:t>Shema</a:t>
            </a:r>
            <a:r>
              <a:rPr lang="en-US" baseline="0" dirty="0" smtClean="0"/>
              <a:t>” and then prayer/</a:t>
            </a:r>
            <a:r>
              <a:rPr lang="en-US" baseline="0" dirty="0" err="1" smtClean="0"/>
              <a:t>Shema</a:t>
            </a:r>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a:t>
            </a:fld>
            <a:endParaRPr lang="en-US"/>
          </a:p>
        </p:txBody>
      </p:sp>
    </p:spTree>
    <p:extLst>
      <p:ext uri="{BB962C8B-B14F-4D97-AF65-F5344CB8AC3E}">
        <p14:creationId xmlns:p14="http://schemas.microsoft.com/office/powerpoint/2010/main" val="117100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effectLst/>
                <a:latin typeface="+mn-lt"/>
                <a:ea typeface="+mn-ea"/>
                <a:cs typeface="+mn-cs"/>
              </a:rPr>
              <a:t>DISCUSS BORG --  </a:t>
            </a:r>
            <a:r>
              <a:rPr lang="en-US" sz="1200" u="sng" kern="1200" dirty="0" smtClean="0">
                <a:solidFill>
                  <a:schemeClr val="tx1"/>
                </a:solidFill>
                <a:effectLst/>
                <a:latin typeface="+mn-lt"/>
                <a:ea typeface="+mn-ea"/>
                <a:cs typeface="+mn-cs"/>
              </a:rPr>
              <a:t>Literal-factual</a:t>
            </a:r>
            <a:r>
              <a:rPr lang="en-US" sz="1200" kern="1200" dirty="0" smtClean="0">
                <a:solidFill>
                  <a:schemeClr val="tx1"/>
                </a:solidFill>
                <a:effectLst/>
                <a:latin typeface="+mn-lt"/>
                <a:ea typeface="+mn-ea"/>
                <a:cs typeface="+mn-cs"/>
              </a:rPr>
              <a:t> --  This is the view of Christian fundamentalists and many conservative-evangelical Christians.  They believe the Bible is true because it “comes from God.”  Bumper sticker reads “God said, I believe it, that settles it.”  It is a reaction to the culture in which we live.  It’s a movement that stresses </a:t>
            </a:r>
            <a:r>
              <a:rPr lang="en-US" sz="1200" u="sng" kern="1200" dirty="0" smtClean="0">
                <a:solidFill>
                  <a:schemeClr val="tx1"/>
                </a:solidFill>
                <a:effectLst/>
                <a:latin typeface="+mn-lt"/>
                <a:ea typeface="+mn-ea"/>
                <a:cs typeface="+mn-cs"/>
              </a:rPr>
              <a:t>the infallibility and the inerrancy of the Bible in every respect</a:t>
            </a:r>
            <a:r>
              <a:rPr lang="en-US" sz="1200" kern="1200" dirty="0" smtClean="0">
                <a:solidFill>
                  <a:schemeClr val="tx1"/>
                </a:solidFill>
                <a:effectLst/>
                <a:latin typeface="+mn-lt"/>
                <a:ea typeface="+mn-ea"/>
                <a:cs typeface="+mn-cs"/>
              </a:rPr>
              <a:t>…and disputes Darwinism evolution.  </a:t>
            </a:r>
            <a:r>
              <a:rPr lang="en-US" sz="1200" u="sng" kern="1200" dirty="0" smtClean="0">
                <a:solidFill>
                  <a:schemeClr val="tx1"/>
                </a:solidFill>
                <a:effectLst/>
                <a:latin typeface="+mn-lt"/>
                <a:ea typeface="+mn-ea"/>
                <a:cs typeface="+mn-cs"/>
              </a:rPr>
              <a:t>It</a:t>
            </a:r>
            <a:r>
              <a:rPr lang="en-US" sz="1200" u="sng" kern="1200" baseline="0" dirty="0" smtClean="0">
                <a:solidFill>
                  <a:schemeClr val="tx1"/>
                </a:solidFill>
                <a:effectLst/>
                <a:latin typeface="+mn-lt"/>
                <a:ea typeface="+mn-ea"/>
                <a:cs typeface="+mn-cs"/>
              </a:rPr>
              <a:t> believes the </a:t>
            </a:r>
            <a:r>
              <a:rPr lang="en-US" sz="1200" u="sng" kern="1200" dirty="0" smtClean="0">
                <a:solidFill>
                  <a:schemeClr val="tx1"/>
                </a:solidFill>
                <a:effectLst/>
                <a:latin typeface="+mn-lt"/>
                <a:ea typeface="+mn-ea"/>
                <a:cs typeface="+mn-cs"/>
              </a:rPr>
              <a:t>Bible is the sole authority</a:t>
            </a:r>
            <a:r>
              <a:rPr lang="en-US" sz="1200" u="none"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0" indent="0">
              <a:buNone/>
            </a:pPr>
            <a:endParaRPr lang="en-US" sz="1200" kern="1200" dirty="0" smtClean="0">
              <a:solidFill>
                <a:schemeClr val="tx1"/>
              </a:solidFill>
              <a:effectLst/>
              <a:latin typeface="+mn-lt"/>
              <a:ea typeface="+mn-ea"/>
              <a:cs typeface="+mn-cs"/>
            </a:endParaRPr>
          </a:p>
          <a:p>
            <a:pPr marL="0" indent="0">
              <a:buNone/>
            </a:pPr>
            <a:r>
              <a:rPr lang="en-US" sz="1200" b="1" kern="1200" dirty="0" smtClean="0">
                <a:solidFill>
                  <a:schemeClr val="tx1"/>
                </a:solidFill>
                <a:effectLst/>
                <a:latin typeface="+mn-lt"/>
                <a:ea typeface="+mn-ea"/>
                <a:cs typeface="+mn-cs"/>
              </a:rPr>
              <a:t>Historical/Metaphorical </a:t>
            </a:r>
            <a:r>
              <a:rPr lang="en-US" sz="1200" kern="1200" dirty="0" smtClean="0">
                <a:solidFill>
                  <a:schemeClr val="tx1"/>
                </a:solidFill>
                <a:effectLst/>
                <a:latin typeface="+mn-lt"/>
                <a:ea typeface="+mn-ea"/>
                <a:cs typeface="+mn-cs"/>
              </a:rPr>
              <a:t>--  Bible seen as stories and myth.  </a:t>
            </a:r>
            <a:r>
              <a:rPr lang="en-US" sz="1200" b="1" i="1" kern="1200" dirty="0" smtClean="0">
                <a:solidFill>
                  <a:schemeClr val="tx1"/>
                </a:solidFill>
                <a:effectLst/>
                <a:latin typeface="+mn-lt"/>
                <a:ea typeface="+mn-ea"/>
                <a:cs typeface="+mn-cs"/>
              </a:rPr>
              <a:t>Metaphors and stories reveal underlying TRUTH although the literal facts of the stories aren’t true.</a:t>
            </a:r>
            <a:r>
              <a:rPr lang="en-US" sz="1200" kern="1200" dirty="0" smtClean="0">
                <a:solidFill>
                  <a:schemeClr val="tx1"/>
                </a:solidFill>
                <a:effectLst/>
                <a:latin typeface="+mn-lt"/>
                <a:ea typeface="+mn-ea"/>
                <a:cs typeface="+mn-cs"/>
              </a:rPr>
              <a:t>   Contemporary mainstream</a:t>
            </a:r>
            <a:r>
              <a:rPr lang="en-US" sz="1200" kern="1200" baseline="0" dirty="0" smtClean="0">
                <a:solidFill>
                  <a:schemeClr val="tx1"/>
                </a:solidFill>
                <a:effectLst/>
                <a:latin typeface="+mn-lt"/>
                <a:ea typeface="+mn-ea"/>
                <a:cs typeface="+mn-cs"/>
              </a:rPr>
              <a:t> theology and </a:t>
            </a:r>
            <a:r>
              <a:rPr lang="en-US" sz="1200" kern="1200" dirty="0" smtClean="0">
                <a:solidFill>
                  <a:schemeClr val="tx1"/>
                </a:solidFill>
                <a:effectLst/>
                <a:latin typeface="+mn-lt"/>
                <a:ea typeface="+mn-ea"/>
                <a:cs typeface="+mn-cs"/>
              </a:rPr>
              <a:t>UNITY take it further…to apply truths to oneself…and seek truth through the Bible</a:t>
            </a:r>
            <a:r>
              <a:rPr lang="en-US" sz="1200" kern="1200" baseline="0" dirty="0" smtClean="0">
                <a:solidFill>
                  <a:schemeClr val="tx1"/>
                </a:solidFill>
                <a:effectLst/>
                <a:latin typeface="+mn-lt"/>
                <a:ea typeface="+mn-ea"/>
                <a:cs typeface="+mn-cs"/>
              </a:rPr>
              <a:t> through metaphorical and/or metaphysical interpretation.</a:t>
            </a:r>
          </a:p>
          <a:p>
            <a:pPr marL="0" indent="0">
              <a:buNone/>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lumMod val="75000"/>
                  </a:schemeClr>
                </a:solidFill>
              </a:rPr>
              <a:t>Discuss HANDOUT #1:</a:t>
            </a:r>
            <a:r>
              <a:rPr lang="en-US" sz="1200" b="1" baseline="0" dirty="0" smtClean="0">
                <a:solidFill>
                  <a:schemeClr val="accent1">
                    <a:lumMod val="75000"/>
                  </a:schemeClr>
                </a:solidFill>
              </a:rPr>
              <a:t>  The Hebrew Bible as Myth (E. J. Niles)</a:t>
            </a:r>
          </a:p>
          <a:p>
            <a:pPr marL="0" indent="0">
              <a:buNone/>
            </a:pPr>
            <a:endParaRPr lang="en-US" sz="1200" kern="1200" baseline="0" dirty="0" smtClean="0">
              <a:solidFill>
                <a:schemeClr val="tx1"/>
              </a:solidFill>
              <a:effectLst/>
              <a:latin typeface="+mn-lt"/>
              <a:ea typeface="+mn-ea"/>
              <a:cs typeface="+mn-cs"/>
            </a:endParaRPr>
          </a:p>
          <a:p>
            <a:pPr marL="0" indent="0">
              <a:buNone/>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3</a:t>
            </a:fld>
            <a:endParaRPr lang="en-US"/>
          </a:p>
        </p:txBody>
      </p:sp>
    </p:spTree>
    <p:extLst>
      <p:ext uri="{BB962C8B-B14F-4D97-AF65-F5344CB8AC3E}">
        <p14:creationId xmlns:p14="http://schemas.microsoft.com/office/powerpoint/2010/main" val="2073342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1" dirty="0" smtClean="0"/>
              <a:t>Discuss HANDOUT #2:  </a:t>
            </a:r>
            <a:r>
              <a:rPr lang="en-US" baseline="0" dirty="0" smtClean="0"/>
              <a:t> “The Origins of the Bible:  Part I:  Examining the aura created around the Bible” as a Bible Shield by Bishop </a:t>
            </a:r>
            <a:r>
              <a:rPr lang="en-US" baseline="0" dirty="0" err="1" smtClean="0"/>
              <a:t>Spong</a:t>
            </a:r>
            <a:endParaRPr lang="en-US" baseline="0" dirty="0" smtClean="0"/>
          </a:p>
        </p:txBody>
      </p:sp>
      <p:sp>
        <p:nvSpPr>
          <p:cNvPr id="4" name="Slide Number Placeholder 3"/>
          <p:cNvSpPr>
            <a:spLocks noGrp="1"/>
          </p:cNvSpPr>
          <p:nvPr>
            <p:ph type="sldNum" sz="quarter" idx="10"/>
          </p:nvPr>
        </p:nvSpPr>
        <p:spPr/>
        <p:txBody>
          <a:bodyPr/>
          <a:lstStyle/>
          <a:p>
            <a:fld id="{CBF1DE67-34B0-304A-A129-5FE55568CAE4}" type="slidenum">
              <a:rPr lang="en-US" smtClean="0"/>
              <a:t>4</a:t>
            </a:fld>
            <a:endParaRPr lang="en-US"/>
          </a:p>
        </p:txBody>
      </p:sp>
    </p:spTree>
    <p:extLst>
      <p:ext uri="{BB962C8B-B14F-4D97-AF65-F5344CB8AC3E}">
        <p14:creationId xmlns:p14="http://schemas.microsoft.com/office/powerpoint/2010/main" val="907360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dirty="0" smtClean="0"/>
              <a:t>PRE-HISTORIC</a:t>
            </a:r>
            <a:r>
              <a:rPr lang="en-US" b="1" baseline="0" dirty="0" smtClean="0"/>
              <a:t> PERIOD --  </a:t>
            </a:r>
            <a:r>
              <a:rPr lang="en-US" baseline="0" dirty="0" smtClean="0"/>
              <a:t> (</a:t>
            </a:r>
            <a:r>
              <a:rPr lang="en-US" b="1" baseline="0" dirty="0" smtClean="0"/>
              <a:t>25,000/6,000 </a:t>
            </a:r>
            <a:r>
              <a:rPr lang="en-US" b="1" baseline="0" dirty="0" err="1" smtClean="0"/>
              <a:t>yrs</a:t>
            </a:r>
            <a:r>
              <a:rPr lang="en-US" b="1" baseline="0" dirty="0" smtClean="0"/>
              <a:t> when reflective thinking was developing up to 1800 BCE</a:t>
            </a:r>
            <a:r>
              <a:rPr lang="en-US" baseline="0" dirty="0" smtClean="0"/>
              <a:t>).  Period of oral tradition upon which Genesis and the creation stories are based.  It is the history of human race with “Seven Allegories” beginning with Creation and moving through genealogies of Abraham.  Answers questions of origins of people, relationship with God and role in the world.</a:t>
            </a:r>
          </a:p>
          <a:p>
            <a:pPr eaLnBrk="1" hangingPunct="1">
              <a:spcBef>
                <a:spcPct val="0"/>
              </a:spcBef>
            </a:pPr>
            <a:r>
              <a:rPr lang="en-US" b="1" baseline="0" dirty="0" smtClean="0"/>
              <a:t>PATRIARCHAL PERIOD </a:t>
            </a:r>
            <a:r>
              <a:rPr lang="en-US" baseline="0" dirty="0" smtClean="0"/>
              <a:t>--  </a:t>
            </a:r>
            <a:r>
              <a:rPr lang="en-US" b="1" baseline="0" dirty="0" smtClean="0"/>
              <a:t>(1800 to 1280 BCE)  </a:t>
            </a:r>
            <a:r>
              <a:rPr lang="en-US" baseline="0" dirty="0" smtClean="0"/>
              <a:t>Patriarchal stories were gathered and God seen as magical and mystical</a:t>
            </a:r>
            <a:r>
              <a:rPr lang="en-US" b="1" baseline="0" dirty="0" smtClean="0"/>
              <a:t> </a:t>
            </a:r>
            <a:r>
              <a:rPr lang="en-US" baseline="0" dirty="0" smtClean="0"/>
              <a:t>(includes Abraham, Isaac, Jacob and Joseph stories) that bring the history of humanity to a specific focus on the children of Israel (descendants of Jacob).  They set up the promises of land, posterity, and blessing to the people through Abraham, and through Joseph they explain how they came to Egypt only to be put later into bondage. </a:t>
            </a:r>
          </a:p>
          <a:p>
            <a:pPr eaLnBrk="1" hangingPunct="1">
              <a:spcBef>
                <a:spcPct val="0"/>
              </a:spcBef>
            </a:pPr>
            <a:r>
              <a:rPr lang="en-US" b="1" baseline="0" dirty="0" smtClean="0"/>
              <a:t>EXODUS PERIOD </a:t>
            </a:r>
            <a:r>
              <a:rPr lang="en-US" baseline="0" dirty="0" smtClean="0"/>
              <a:t>-- </a:t>
            </a:r>
            <a:r>
              <a:rPr lang="en-US" b="1" baseline="0" dirty="0" smtClean="0"/>
              <a:t>(1280 to 1250 BCE</a:t>
            </a:r>
            <a:r>
              <a:rPr lang="en-US" baseline="0" dirty="0" smtClean="0"/>
              <a:t>) The story of the Exodus --  God’s deliverance of his people through Moses and giving of Divine Law, as well as Israel becoming a nation as written in Exodus, Leviticus, Numbers and Deuteronomy.</a:t>
            </a:r>
          </a:p>
          <a:p>
            <a:pPr eaLnBrk="1" hangingPunct="1">
              <a:spcBef>
                <a:spcPct val="0"/>
              </a:spcBef>
            </a:pPr>
            <a:r>
              <a:rPr lang="en-US" b="1" baseline="0" dirty="0" smtClean="0"/>
              <a:t>TRANSITION PERIOD </a:t>
            </a:r>
            <a:r>
              <a:rPr lang="en-US" baseline="0" dirty="0" smtClean="0"/>
              <a:t>--  </a:t>
            </a:r>
            <a:r>
              <a:rPr lang="en-US" b="1" baseline="0" dirty="0" smtClean="0"/>
              <a:t>(1250 to 1020 BCE)  </a:t>
            </a:r>
            <a:r>
              <a:rPr lang="en-US" baseline="0" dirty="0" smtClean="0"/>
              <a:t>Starting with the settlement of the Promised Land (Canaan) by Joshua, this period moves the people through a time of tribal confederacy when tribes were given charge of specific territories and God ruled the people up to a monarchy with a king as other nations did.  Leaders known as </a:t>
            </a:r>
            <a:r>
              <a:rPr lang="en-US" b="1" baseline="0" dirty="0" smtClean="0"/>
              <a:t>JUDGES </a:t>
            </a:r>
            <a:r>
              <a:rPr lang="en-US" baseline="0" dirty="0" smtClean="0"/>
              <a:t>were chosen by God from among the people during this period to lead them out of the oppression of their enemies and back into a righteous relationship with God.  Samuel, a judge and priest, was the key transitional figure.</a:t>
            </a:r>
          </a:p>
          <a:p>
            <a:pPr eaLnBrk="1" hangingPunct="1">
              <a:spcBef>
                <a:spcPct val="0"/>
              </a:spcBef>
            </a:pPr>
            <a:r>
              <a:rPr lang="en-US" b="1" baseline="0" dirty="0" smtClean="0"/>
              <a:t>UNITED KINGDOM --  THE MONARCHY:  (1020 to 922 BCE)  </a:t>
            </a:r>
            <a:r>
              <a:rPr lang="en-US" baseline="0" dirty="0" smtClean="0"/>
              <a:t>This covers the reigns of David and Solomon as </a:t>
            </a:r>
            <a:r>
              <a:rPr lang="en-US" b="1" baseline="0" dirty="0" smtClean="0"/>
              <a:t>KINGS</a:t>
            </a:r>
            <a:r>
              <a:rPr lang="en-US" baseline="0" dirty="0" smtClean="0"/>
              <a:t>.  Saul was the first anointed king but lost favor with God and was succeeded by David a righteous warrior who was greatly loved by God and the people.  Under David, the kingdom completely united and became strong and prosperous.  God made a covenant with David indicating his lineage would be the rulers of the kingdom under God.</a:t>
            </a:r>
            <a:br>
              <a:rPr lang="en-US" baseline="0" dirty="0" smtClean="0"/>
            </a:br>
            <a:r>
              <a:rPr lang="en-US" b="1" baseline="0" dirty="0" smtClean="0"/>
              <a:t>DIVIDED KINGDOM --  (922 to 586 BCE)  </a:t>
            </a:r>
            <a:r>
              <a:rPr lang="en-US" baseline="0" dirty="0" smtClean="0"/>
              <a:t>In the Northern kingdom of Israel, there was the FALL of Samaria to the Assyrians in </a:t>
            </a:r>
            <a:r>
              <a:rPr lang="en-US" b="1" baseline="0" dirty="0" smtClean="0"/>
              <a:t>722 BCE (i.e., the ten lost tribes)</a:t>
            </a:r>
            <a:r>
              <a:rPr lang="en-US" baseline="0" dirty="0" smtClean="0"/>
              <a:t>. Then, in the Southern Kingdom of Judah, Jerusalem falls to King Nebuchadnezzar </a:t>
            </a:r>
            <a:r>
              <a:rPr lang="en-US" b="1" baseline="0" dirty="0" smtClean="0"/>
              <a:t>in 586 BCE </a:t>
            </a:r>
            <a:r>
              <a:rPr lang="en-US" baseline="0" dirty="0" smtClean="0"/>
              <a:t>(i</a:t>
            </a:r>
            <a:r>
              <a:rPr lang="en-US" b="1" baseline="0" dirty="0" smtClean="0"/>
              <a:t>.e., the Babylonian Exile</a:t>
            </a:r>
            <a:r>
              <a:rPr lang="en-US" baseline="0" dirty="0" smtClean="0"/>
              <a:t>).  </a:t>
            </a:r>
          </a:p>
          <a:p>
            <a:pPr marL="0" marR="0" indent="0" algn="l" defTabSz="457200" rtl="0" eaLnBrk="1" fontAlgn="auto" latinLnBrk="0" hangingPunct="1">
              <a:lnSpc>
                <a:spcPct val="100000"/>
              </a:lnSpc>
              <a:spcBef>
                <a:spcPct val="0"/>
              </a:spcBef>
              <a:spcAft>
                <a:spcPts val="0"/>
              </a:spcAft>
              <a:buClrTx/>
              <a:buSzTx/>
              <a:buFontTx/>
              <a:buNone/>
              <a:tabLst/>
              <a:defRPr/>
            </a:pPr>
            <a:r>
              <a:rPr lang="en-US" b="1" baseline="0" dirty="0" smtClean="0"/>
              <a:t>RESTORATION, PERSIAN AND GREEK PERIOD</a:t>
            </a:r>
            <a:r>
              <a:rPr lang="en-US" b="0" baseline="0" dirty="0" smtClean="0"/>
              <a:t>– </a:t>
            </a:r>
            <a:r>
              <a:rPr lang="en-US" b="1" baseline="0" dirty="0" smtClean="0"/>
              <a:t>(587 to 165 BCE) </a:t>
            </a:r>
            <a:r>
              <a:rPr lang="en-US" b="0" baseline="0" dirty="0" smtClean="0"/>
              <a:t>Cyrus of Persia gives an edict in 537 BCE and sends the people of Judah back home to rebuild the Jerusalem and the temple. </a:t>
            </a:r>
            <a:r>
              <a:rPr lang="en-US" b="1" baseline="0" dirty="0" smtClean="0"/>
              <a:t>By 336 </a:t>
            </a:r>
            <a:r>
              <a:rPr lang="en-US" baseline="0" dirty="0" smtClean="0"/>
              <a:t>BCE Alexander the Great conquers much of the known world and the rule of the Greek Empire in Judah begins. Greek governorship was pushed out in 167 BCE by the </a:t>
            </a:r>
            <a:r>
              <a:rPr lang="en-US" b="1" baseline="0" dirty="0" smtClean="0"/>
              <a:t>Maccabean Revolt</a:t>
            </a:r>
            <a:r>
              <a:rPr lang="en-US" baseline="0" dirty="0" smtClean="0"/>
              <a:t>. </a:t>
            </a:r>
          </a:p>
          <a:p>
            <a:pPr marL="0" marR="0" indent="0" algn="l" defTabSz="457200" rtl="0" eaLnBrk="1" fontAlgn="auto" latinLnBrk="0" hangingPunct="1">
              <a:lnSpc>
                <a:spcPct val="100000"/>
              </a:lnSpc>
              <a:spcBef>
                <a:spcPct val="0"/>
              </a:spcBef>
              <a:spcAft>
                <a:spcPts val="0"/>
              </a:spcAft>
              <a:buClrTx/>
              <a:buSzTx/>
              <a:buFontTx/>
              <a:buNone/>
              <a:tabLst/>
              <a:defRPr/>
            </a:pPr>
            <a:r>
              <a:rPr lang="en-US" b="1" baseline="0" dirty="0" smtClean="0"/>
              <a:t>INTER-TESTAMENTAL PERIOD </a:t>
            </a:r>
            <a:r>
              <a:rPr lang="en-US" baseline="0" dirty="0" smtClean="0"/>
              <a:t>--  </a:t>
            </a:r>
            <a:r>
              <a:rPr lang="en-US" b="1" baseline="0" dirty="0" smtClean="0"/>
              <a:t>(165 to 63 BCE</a:t>
            </a:r>
            <a:r>
              <a:rPr lang="en-US" baseline="0" dirty="0" smtClean="0"/>
              <a:t>)  Jewish independence and stability for 100 years. 18 non-authoritative/hidden books called The </a:t>
            </a:r>
            <a:r>
              <a:rPr lang="en-US" baseline="0" dirty="0" err="1" smtClean="0"/>
              <a:t>Apochrypha</a:t>
            </a:r>
            <a:r>
              <a:rPr lang="en-US" baseline="0" dirty="0" smtClean="0"/>
              <a:t> were written.  Rome invades.  </a:t>
            </a:r>
          </a:p>
          <a:p>
            <a:pPr marL="0" marR="0" indent="0" algn="l" defTabSz="457200" rtl="0" eaLnBrk="1" fontAlgn="auto" latinLnBrk="0" hangingPunct="1">
              <a:lnSpc>
                <a:spcPct val="100000"/>
              </a:lnSpc>
              <a:spcBef>
                <a:spcPct val="0"/>
              </a:spcBef>
              <a:spcAft>
                <a:spcPts val="0"/>
              </a:spcAft>
              <a:buClrTx/>
              <a:buSzTx/>
              <a:buFontTx/>
              <a:buNone/>
              <a:tabLst/>
              <a:defRPr/>
            </a:pPr>
            <a:r>
              <a:rPr lang="en-US" b="1" baseline="0" dirty="0" smtClean="0"/>
              <a:t>ROMAN OCCUPATION </a:t>
            </a:r>
            <a:r>
              <a:rPr lang="en-US" baseline="0" dirty="0" smtClean="0"/>
              <a:t>--    (</a:t>
            </a:r>
            <a:r>
              <a:rPr lang="en-US" b="1" baseline="0" dirty="0" smtClean="0"/>
              <a:t>63 BCE up to 325 CE)  </a:t>
            </a:r>
            <a:r>
              <a:rPr lang="en-US" b="0" baseline="0" dirty="0" smtClean="0"/>
              <a:t>Rome conquers the part of the world called Palestine.  Rome remains in power throughout the life and ministry of Jesus (c 33 CE), missions of the apostles and later writings and revelation up to the Council of </a:t>
            </a:r>
            <a:r>
              <a:rPr lang="en-US" b="0" baseline="0" dirty="0" err="1" smtClean="0"/>
              <a:t>Nicea</a:t>
            </a:r>
            <a:r>
              <a:rPr lang="en-US" b="0" baseline="0" dirty="0" smtClean="0"/>
              <a:t> </a:t>
            </a:r>
            <a:r>
              <a:rPr lang="en-US" b="1" baseline="0" dirty="0" smtClean="0"/>
              <a:t>(325 CE).</a:t>
            </a:r>
            <a:endParaRPr lang="en-US" b="1" dirty="0" smtClean="0"/>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6A2E7C-16A2-40C9-B2F4-90D382F974D9}" type="slidenum">
              <a:rPr lang="en-US" smtClean="0">
                <a:latin typeface="Times New Roman" pitchFamily="18" charset="0"/>
              </a:rPr>
              <a:pPr/>
              <a:t>5</a:t>
            </a:fld>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DISCUSS HANDOUT #3</a:t>
            </a:r>
            <a:endParaRPr lang="en-US" b="1" dirty="0"/>
          </a:p>
        </p:txBody>
      </p:sp>
      <p:sp>
        <p:nvSpPr>
          <p:cNvPr id="4" name="Slide Number Placeholder 3"/>
          <p:cNvSpPr>
            <a:spLocks noGrp="1"/>
          </p:cNvSpPr>
          <p:nvPr>
            <p:ph type="sldNum" sz="quarter" idx="10"/>
          </p:nvPr>
        </p:nvSpPr>
        <p:spPr/>
        <p:txBody>
          <a:bodyPr/>
          <a:lstStyle/>
          <a:p>
            <a:fld id="{CBF1DE67-34B0-304A-A129-5FE55568CAE4}" type="slidenum">
              <a:rPr lang="en-US" smtClean="0"/>
              <a:t>6</a:t>
            </a:fld>
            <a:endParaRPr lang="en-US"/>
          </a:p>
        </p:txBody>
      </p:sp>
    </p:spTree>
    <p:extLst>
      <p:ext uri="{BB962C8B-B14F-4D97-AF65-F5344CB8AC3E}">
        <p14:creationId xmlns:p14="http://schemas.microsoft.com/office/powerpoint/2010/main" val="2721349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Review </a:t>
            </a:r>
            <a:r>
              <a:rPr lang="en-US" baseline="0" dirty="0" smtClean="0"/>
              <a:t>Historical-Metaphorical Approach (see 2 questions above).  </a:t>
            </a:r>
            <a:r>
              <a:rPr lang="en-US" b="1" baseline="0" dirty="0" smtClean="0"/>
              <a:t>Practice with a partner.</a:t>
            </a:r>
            <a:endParaRPr lang="en-US" b="1" dirty="0"/>
          </a:p>
        </p:txBody>
      </p:sp>
      <p:sp>
        <p:nvSpPr>
          <p:cNvPr id="4" name="Slide Number Placeholder 3"/>
          <p:cNvSpPr>
            <a:spLocks noGrp="1"/>
          </p:cNvSpPr>
          <p:nvPr>
            <p:ph type="sldNum" sz="quarter" idx="10"/>
          </p:nvPr>
        </p:nvSpPr>
        <p:spPr/>
        <p:txBody>
          <a:bodyPr/>
          <a:lstStyle/>
          <a:p>
            <a:fld id="{CBF1DE67-34B0-304A-A129-5FE55568CAE4}" type="slidenum">
              <a:rPr lang="en-US" smtClean="0"/>
              <a:t>7</a:t>
            </a:fld>
            <a:endParaRPr lang="en-US"/>
          </a:p>
        </p:txBody>
      </p:sp>
    </p:spTree>
    <p:extLst>
      <p:ext uri="{BB962C8B-B14F-4D97-AF65-F5344CB8AC3E}">
        <p14:creationId xmlns:p14="http://schemas.microsoft.com/office/powerpoint/2010/main" val="4243777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b="1" u="none" dirty="0" smtClean="0">
                <a:solidFill>
                  <a:schemeClr val="tx1"/>
                </a:solidFill>
              </a:rPr>
              <a:t>Discuss HANDOUT #4 --  BIBLE OUTLINE:  HEBREW SCRIPTURES</a:t>
            </a:r>
          </a:p>
          <a:p>
            <a:r>
              <a:rPr lang="en-US" sz="1200" u="none" dirty="0" smtClean="0">
                <a:solidFill>
                  <a:schemeClr val="tx1"/>
                </a:solidFill>
              </a:rPr>
              <a:t>Documents unearthed </a:t>
            </a:r>
            <a:r>
              <a:rPr lang="en-US" sz="1200" u="none" dirty="0" err="1" smtClean="0">
                <a:solidFill>
                  <a:schemeClr val="tx1"/>
                </a:solidFill>
              </a:rPr>
              <a:t>in</a:t>
            </a:r>
            <a:r>
              <a:rPr lang="en-US" sz="1200" u="none" dirty="0" err="1" smtClean="0">
                <a:solidFill>
                  <a:schemeClr val="tx1"/>
                </a:solidFill>
                <a:hlinkClick r:id="rId3"/>
              </a:rPr>
              <a:t>Mesopotamia</a:t>
            </a:r>
            <a:r>
              <a:rPr lang="en-US" sz="1200" u="none" dirty="0" smtClean="0">
                <a:solidFill>
                  <a:schemeClr val="tx1"/>
                </a:solidFill>
                <a:hlinkClick r:id="rId3"/>
              </a:rPr>
              <a:t>, dating back to </a:t>
            </a:r>
            <a:r>
              <a:rPr lang="en-US" sz="1200" b="1" u="none" dirty="0" smtClean="0">
                <a:solidFill>
                  <a:schemeClr val="tx1"/>
                </a:solidFill>
                <a:hlinkClick r:id="rId3"/>
              </a:rPr>
              <a:t>2000- 1500 BCE, </a:t>
            </a:r>
            <a:r>
              <a:rPr lang="en-US" sz="1200" u="none" dirty="0" smtClean="0">
                <a:solidFill>
                  <a:schemeClr val="tx1"/>
                </a:solidFill>
                <a:hlinkClick r:id="rId3"/>
              </a:rPr>
              <a:t>corroborate aspects of their nomadic way of life as described in the Bible. The Book of Genesis relates how Abraham was summoned from </a:t>
            </a:r>
            <a:r>
              <a:rPr lang="en-US" sz="1200" u="none" dirty="0" smtClean="0">
                <a:solidFill>
                  <a:schemeClr val="tx1"/>
                </a:solidFill>
                <a:hlinkClick r:id="rId4"/>
              </a:rPr>
              <a:t>Ur of the Chaldeans to Canaan to bring about the formation of a people with belief in the One God. When a famine spread through Canaan, Jacob (Israel), his twelve sons and their families settled in Egypt, where their descendants were reduced to slavery and pressed into forced labor.	</a:t>
            </a:r>
            <a:endParaRPr lang="en-US" sz="1200" u="none" dirty="0" smtClean="0">
              <a:solidFill>
                <a:schemeClr val="tx1"/>
              </a:solidFill>
            </a:endParaRPr>
          </a:p>
          <a:p>
            <a:r>
              <a:rPr lang="en-US" sz="1200" b="1" u="none" dirty="0" smtClean="0">
                <a:solidFill>
                  <a:schemeClr val="tx1"/>
                </a:solidFill>
              </a:rPr>
              <a:t>Up to 1800 BCE PRIMEVAL</a:t>
            </a:r>
            <a:r>
              <a:rPr lang="en-US" sz="1200" b="1" u="none" baseline="0" dirty="0" smtClean="0">
                <a:solidFill>
                  <a:schemeClr val="tx1"/>
                </a:solidFill>
              </a:rPr>
              <a:t> --  Creation myths passed around campfires</a:t>
            </a:r>
          </a:p>
          <a:p>
            <a:r>
              <a:rPr lang="en-US" sz="1200" b="1" u="none" dirty="0" smtClean="0">
                <a:solidFill>
                  <a:schemeClr val="tx1"/>
                </a:solidFill>
              </a:rPr>
              <a:t>1800 BCE </a:t>
            </a:r>
            <a:r>
              <a:rPr lang="en-US" sz="1200" u="none" dirty="0" smtClean="0">
                <a:solidFill>
                  <a:schemeClr val="tx1"/>
                </a:solidFill>
              </a:rPr>
              <a:t>--  </a:t>
            </a:r>
            <a:r>
              <a:rPr lang="en-US" sz="1200" u="none" dirty="0" err="1" smtClean="0">
                <a:solidFill>
                  <a:schemeClr val="tx1"/>
                </a:solidFill>
              </a:rPr>
              <a:t>Pariarchs</a:t>
            </a:r>
            <a:r>
              <a:rPr lang="en-US" sz="1200" u="none" dirty="0" smtClean="0">
                <a:solidFill>
                  <a:schemeClr val="tx1"/>
                </a:solidFill>
              </a:rPr>
              <a:t> bring the belief in One God to nomadic tribes where they settle into the Promised Land and form themselves as a people.  Famine forces a migration to Egypt (story of Joseph and the Egyptian </a:t>
            </a:r>
            <a:r>
              <a:rPr lang="en-US" sz="1200" u="none" dirty="0" err="1" smtClean="0">
                <a:solidFill>
                  <a:schemeClr val="tx1"/>
                </a:solidFill>
              </a:rPr>
              <a:t>Pharoah</a:t>
            </a:r>
            <a:r>
              <a:rPr lang="en-US" sz="1200" u="none" dirty="0" smtClean="0">
                <a:solidFill>
                  <a:schemeClr val="tx1"/>
                </a:solidFill>
              </a:rPr>
              <a:t>).</a:t>
            </a:r>
          </a:p>
          <a:p>
            <a:r>
              <a:rPr lang="en-US" sz="1200" b="1" u="sng" dirty="0" smtClean="0"/>
              <a:t>1275 BCE</a:t>
            </a:r>
            <a:r>
              <a:rPr lang="en-US" sz="1200" b="1" u="sng" baseline="0" dirty="0" smtClean="0"/>
              <a:t> --  </a:t>
            </a:r>
            <a:r>
              <a:rPr lang="en-US" sz="1200" dirty="0" smtClean="0"/>
              <a:t>Egyptian </a:t>
            </a:r>
            <a:r>
              <a:rPr lang="en-US" sz="1200" dirty="0" err="1" smtClean="0"/>
              <a:t>pharoah</a:t>
            </a:r>
            <a:r>
              <a:rPr lang="en-US" sz="1200" dirty="0" smtClean="0"/>
              <a:t> allows Hebrews to leave with</a:t>
            </a:r>
            <a:r>
              <a:rPr lang="en-US" sz="1200" baseline="0" dirty="0" smtClean="0"/>
              <a:t> Moses</a:t>
            </a:r>
            <a:r>
              <a:rPr lang="en-US" sz="1200" dirty="0" smtClean="0"/>
              <a:t>, followed by escape from </a:t>
            </a:r>
            <a:r>
              <a:rPr lang="en-US" sz="1200" dirty="0" err="1" smtClean="0"/>
              <a:t>Pharoah’s</a:t>
            </a:r>
            <a:r>
              <a:rPr lang="en-US" sz="1200" dirty="0" smtClean="0"/>
              <a:t> army, deliverance from the Red Sea and 40 years of desert wandering (EXODUS</a:t>
            </a:r>
            <a:r>
              <a:rPr lang="en-US" sz="1200" baseline="0" dirty="0" smtClean="0"/>
              <a:t> story)</a:t>
            </a:r>
            <a:r>
              <a:rPr lang="en-US" sz="1200" dirty="0" smtClean="0"/>
              <a:t>. The Torah, and Ten Commandments, is received at Mount Sinai. Joshua conquers Canaan (then occupied by the Philistines now known as Palestinians) and settle the Land of Israel. </a:t>
            </a:r>
          </a:p>
          <a:p>
            <a:r>
              <a:rPr lang="en-US" sz="1200" b="1" kern="1200" dirty="0" smtClean="0">
                <a:solidFill>
                  <a:schemeClr val="tx1"/>
                </a:solidFill>
                <a:latin typeface="+mn-lt"/>
                <a:ea typeface="+mn-ea"/>
                <a:cs typeface="+mn-cs"/>
              </a:rPr>
              <a:t>1250</a:t>
            </a:r>
            <a:r>
              <a:rPr lang="en-US" sz="1200" b="1" kern="1200" baseline="0" dirty="0" smtClean="0">
                <a:solidFill>
                  <a:schemeClr val="tx1"/>
                </a:solidFill>
                <a:latin typeface="+mn-lt"/>
                <a:ea typeface="+mn-ea"/>
                <a:cs typeface="+mn-cs"/>
              </a:rPr>
              <a:t> BCE </a:t>
            </a:r>
            <a:r>
              <a:rPr lang="en-US" sz="1200" b="0" kern="1200" baseline="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During </a:t>
            </a:r>
            <a:r>
              <a:rPr lang="en-US" sz="1200" kern="1200" dirty="0" smtClean="0">
                <a:solidFill>
                  <a:schemeClr val="tx1"/>
                </a:solidFill>
                <a:latin typeface="+mn-lt"/>
                <a:ea typeface="+mn-ea"/>
                <a:cs typeface="+mn-cs"/>
              </a:rPr>
              <a:t>the next two centuries, the Israelites conquered most of the Land of Israel and relinquished their nomadic ways to become farmers and craftsmen with a degree of economic and social stability during which people loosely rallied behind tribal leaders known as ‘Judges,' chosen for their political and military skills as well as for their leadership qualities.</a:t>
            </a:r>
            <a:r>
              <a:rPr lang="en-US" sz="1200"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8</a:t>
            </a:fld>
            <a:endParaRPr lang="en-US"/>
          </a:p>
        </p:txBody>
      </p:sp>
    </p:spTree>
    <p:extLst>
      <p:ext uri="{BB962C8B-B14F-4D97-AF65-F5344CB8AC3E}">
        <p14:creationId xmlns:p14="http://schemas.microsoft.com/office/powerpoint/2010/main" val="3957992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1020 to 922 BCE  (UNITED</a:t>
            </a:r>
            <a:r>
              <a:rPr lang="en-US" sz="1200" b="1" kern="1200" baseline="0" dirty="0" smtClean="0">
                <a:solidFill>
                  <a:schemeClr val="tx1"/>
                </a:solidFill>
                <a:latin typeface="+mn-lt"/>
                <a:ea typeface="+mn-ea"/>
                <a:cs typeface="+mn-cs"/>
              </a:rPr>
              <a:t> KINGDOM) </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first king bridged the Judges and a full monarchy with Kings under his successor, David. King David (c.1004-965 BCE) established Israel as a major power in the region by successful military expeditions, including the final defeat of the Philistines, as well as by constructing a network of friendly alliances with nearby kingdoms.  David was succeeded by his son Solomon (c.965-930 BCE) who further strengthened the kingdom.  Crowning his achievements was the building of the Temple in Jerusalem, which became the center of the Jewish people's national and religious life.</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Recently, a Hebrew University archaeologist discovered a Jerusalem city wall from the time of King Solomon (10</a:t>
            </a:r>
            <a:r>
              <a:rPr lang="en-US" sz="1200" kern="1200" baseline="30000" dirty="0" smtClean="0">
                <a:solidFill>
                  <a:schemeClr val="tx1"/>
                </a:solidFill>
                <a:latin typeface="+mn-lt"/>
                <a:ea typeface="+mn-ea"/>
                <a:cs typeface="+mn-cs"/>
              </a:rPr>
              <a:t>th</a:t>
            </a:r>
            <a:r>
              <a:rPr lang="en-US" sz="1200" kern="1200" baseline="0" dirty="0" smtClean="0">
                <a:solidFill>
                  <a:schemeClr val="tx1"/>
                </a:solidFill>
                <a:latin typeface="+mn-lt"/>
                <a:ea typeface="+mn-ea"/>
                <a:cs typeface="+mn-cs"/>
              </a:rPr>
              <a:t> century BCE), and said the finding </a:t>
            </a:r>
            <a:r>
              <a:rPr lang="en-US" sz="1200" i="1" kern="1200" baseline="0" dirty="0" smtClean="0">
                <a:solidFill>
                  <a:schemeClr val="tx1"/>
                </a:solidFill>
                <a:latin typeface="+mn-lt"/>
                <a:ea typeface="+mn-ea"/>
                <a:cs typeface="+mn-cs"/>
              </a:rPr>
              <a:t>“is the first time that a structure from that time has been found that may correlate with written descriptions of Solomon’s building in Jerusalem.”</a:t>
            </a:r>
            <a:r>
              <a:rPr lang="en-US" sz="1200" i="0" kern="1200" baseline="0" dirty="0" smtClean="0">
                <a:solidFill>
                  <a:schemeClr val="tx1"/>
                </a:solidFill>
                <a:latin typeface="+mn-lt"/>
                <a:ea typeface="+mn-ea"/>
                <a:cs typeface="+mn-cs"/>
              </a:rPr>
              <a:t>[5] Artifacts found inside excavations around the City of David and within the Old City, the Temple Mount and Solomon’s Stables date the Jewish presence in Jerusalem as far back as 1000 BCE, during the time of King David. </a:t>
            </a:r>
            <a:r>
              <a:rPr lang="en-US" sz="1200" b="1" dirty="0" smtClean="0">
                <a:solidFill>
                  <a:schemeClr val="accent1">
                    <a:lumMod val="75000"/>
                  </a:schemeClr>
                </a:solidFill>
              </a:rPr>
              <a:t>Scholars believe J (</a:t>
            </a:r>
            <a:r>
              <a:rPr lang="en-US" sz="1200" b="1" dirty="0" err="1" smtClean="0">
                <a:solidFill>
                  <a:schemeClr val="accent1">
                    <a:lumMod val="75000"/>
                  </a:schemeClr>
                </a:solidFill>
              </a:rPr>
              <a:t>Yahwist</a:t>
            </a:r>
            <a:r>
              <a:rPr lang="en-US" sz="1200" b="1" dirty="0" smtClean="0">
                <a:solidFill>
                  <a:schemeClr val="accent1">
                    <a:lumMod val="75000"/>
                  </a:schemeClr>
                </a:solidFill>
              </a:rPr>
              <a:t>) southern author of Judah wrote creation story in Genesis 2 and other narratives during this time. </a:t>
            </a:r>
          </a:p>
          <a:p>
            <a:endParaRPr lang="en-US" sz="1200" i="0" kern="1200" baseline="0" dirty="0" smtClean="0">
              <a:solidFill>
                <a:schemeClr val="tx1"/>
              </a:solidFill>
              <a:latin typeface="+mn-lt"/>
              <a:ea typeface="+mn-ea"/>
              <a:cs typeface="+mn-cs"/>
            </a:endParaRPr>
          </a:p>
          <a:p>
            <a:r>
              <a:rPr lang="en-US" sz="2000" b="1" kern="1200" dirty="0" smtClean="0">
                <a:solidFill>
                  <a:schemeClr val="accent1">
                    <a:lumMod val="75000"/>
                  </a:schemeClr>
                </a:solidFill>
                <a:latin typeface="+mn-lt"/>
                <a:ea typeface="+mn-ea"/>
                <a:cs typeface="+mn-cs"/>
              </a:rPr>
              <a:t>931 – 722 BCE</a:t>
            </a:r>
            <a:r>
              <a:rPr lang="en-US" sz="2000" kern="1200" dirty="0" smtClean="0">
                <a:solidFill>
                  <a:schemeClr val="accent1">
                    <a:lumMod val="75000"/>
                  </a:schemeClr>
                </a:solidFill>
                <a:latin typeface="+mn-lt"/>
                <a:ea typeface="+mn-ea"/>
                <a:cs typeface="+mn-cs"/>
              </a:rPr>
              <a:t> </a:t>
            </a:r>
            <a:r>
              <a:rPr lang="en-US" sz="2000" dirty="0" smtClean="0"/>
              <a:t>--  Kingdom divided into Judah and Israel.</a:t>
            </a:r>
          </a:p>
          <a:p>
            <a:r>
              <a:rPr lang="en-US" sz="1200" dirty="0" smtClean="0"/>
              <a:t>After Solomon's death (930 BCE), open insurrection led to the breaking away of the ten northern tribes and division of the country into a northern kingdom, Israel, and a southern kingdom, Judah, on the territory of the tribes of Judah and Benjamin.</a:t>
            </a:r>
          </a:p>
          <a:p>
            <a:r>
              <a:rPr lang="en-US" sz="1200" dirty="0" smtClean="0"/>
              <a:t>The Kingdom of Israel, with its capital Samaria, lasted more than 200 years under 19 kings, while the Kingdom of Judah was ruled from Jerusalem for 350 years by an equal number of kings of the lineage of David. The expansion of the Assyrian and Babylonian empires brought first Israel and later Judah under foreign control.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9</a:t>
            </a:fld>
            <a:endParaRPr lang="en-US" dirty="0"/>
          </a:p>
        </p:txBody>
      </p:sp>
    </p:spTree>
    <p:extLst>
      <p:ext uri="{BB962C8B-B14F-4D97-AF65-F5344CB8AC3E}">
        <p14:creationId xmlns:p14="http://schemas.microsoft.com/office/powerpoint/2010/main" val="312068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7" y="1295401"/>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2" y="1524000"/>
            <a:ext cx="6498159"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2"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400" y="1787857"/>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3"/>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7"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9" y="3352802"/>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9" y="4771030"/>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2403145"/>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6" y="3736006"/>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3"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3"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1"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1"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4/29/17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4/29/17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4/29/17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1"/>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7"/>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9"/>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4/29/17</a:t>
            </a:fld>
            <a:endParaRPr lang="en-US"/>
          </a:p>
        </p:txBody>
      </p:sp>
      <p:sp>
        <p:nvSpPr>
          <p:cNvPr id="5" name="Footer Placeholder 4"/>
          <p:cNvSpPr>
            <a:spLocks noGrp="1"/>
          </p:cNvSpPr>
          <p:nvPr>
            <p:ph type="ftr" sz="quarter" idx="3"/>
          </p:nvPr>
        </p:nvSpPr>
        <p:spPr>
          <a:xfrm>
            <a:off x="264459" y="6275669"/>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7" y="6275669"/>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71500" y="406400"/>
            <a:ext cx="8102600" cy="5753100"/>
          </a:xfrm>
        </p:spPr>
        <p:txBody>
          <a:bodyPr/>
          <a:lstStyle/>
          <a:p>
            <a:r>
              <a:rPr lang="en-US" sz="5400" b="1" dirty="0" smtClean="0"/>
              <a:t/>
            </a:r>
            <a:br>
              <a:rPr lang="en-US" sz="5400" b="1" dirty="0" smtClean="0"/>
            </a:br>
            <a:r>
              <a:rPr lang="en-US" sz="5400" b="1" dirty="0"/>
              <a:t/>
            </a:r>
            <a:br>
              <a:rPr lang="en-US" sz="5400" b="1" dirty="0"/>
            </a:br>
            <a:r>
              <a:rPr lang="en-US" sz="5400" b="1" dirty="0" smtClean="0">
                <a:solidFill>
                  <a:schemeClr val="accent1">
                    <a:lumMod val="75000"/>
                  </a:schemeClr>
                </a:solidFill>
              </a:rPr>
              <a:t>Overview of the Hebrew Scriptures</a:t>
            </a:r>
            <a:r>
              <a:rPr lang="en-US" sz="1600" b="1" dirty="0" smtClean="0">
                <a:solidFill>
                  <a:schemeClr val="accent1">
                    <a:lumMod val="75000"/>
                  </a:schemeClr>
                </a:solidFill>
              </a:rPr>
              <a:t/>
            </a:r>
            <a:br>
              <a:rPr lang="en-US" sz="1600" b="1" dirty="0" smtClean="0">
                <a:solidFill>
                  <a:schemeClr val="accent1">
                    <a:lumMod val="75000"/>
                  </a:schemeClr>
                </a:solidFill>
              </a:rPr>
            </a:br>
            <a:r>
              <a:rPr lang="en-US" sz="1600" b="1" dirty="0" smtClean="0">
                <a:solidFill>
                  <a:schemeClr val="accent1">
                    <a:lumMod val="75000"/>
                  </a:schemeClr>
                </a:solidFill>
              </a:rPr>
              <a:t/>
            </a:r>
            <a:br>
              <a:rPr lang="en-US" sz="1600" b="1" dirty="0" smtClean="0">
                <a:solidFill>
                  <a:schemeClr val="accent1">
                    <a:lumMod val="75000"/>
                  </a:schemeClr>
                </a:solidFill>
              </a:rPr>
            </a:b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Shalom </a:t>
            </a:r>
            <a:b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b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Hear </a:t>
            </a: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O Israel, the Lord our God,</a:t>
            </a:r>
            <a:b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b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The Lord is One.”</a:t>
            </a:r>
            <a:r>
              <a:rPr lang="en-US" sz="3200" b="1" dirty="0">
                <a:ln w="12700">
                  <a:solidFill>
                    <a:schemeClr val="tx2">
                      <a:satMod val="155000"/>
                    </a:schemeClr>
                  </a:solidFill>
                  <a:prstDash val="solid"/>
                </a:ln>
                <a:solidFill>
                  <a:schemeClr val="bg2">
                    <a:lumMod val="50000"/>
                  </a:schemeClr>
                </a:solidFill>
                <a:latin typeface="Copperplate Gothic Bold"/>
                <a:cs typeface="Copperplate Gothic Bold"/>
              </a:rPr>
              <a:t/>
            </a:r>
            <a:br>
              <a:rPr lang="en-US" sz="3200" b="1" dirty="0">
                <a:ln w="12700">
                  <a:solidFill>
                    <a:schemeClr val="tx2">
                      <a:satMod val="155000"/>
                    </a:schemeClr>
                  </a:solidFill>
                  <a:prstDash val="solid"/>
                </a:ln>
                <a:solidFill>
                  <a:schemeClr val="bg2">
                    <a:lumMod val="50000"/>
                  </a:schemeClr>
                </a:solidFill>
                <a:latin typeface="Copperplate Gothic Bold"/>
                <a:cs typeface="Copperplate Gothic Bold"/>
              </a:rPr>
            </a:br>
            <a:endParaRPr lang="en-US" sz="3200" b="1" dirty="0">
              <a:latin typeface="Copperplate Gothic Bold"/>
              <a:cs typeface="Copperplate Gothic Bold"/>
            </a:endParaRPr>
          </a:p>
        </p:txBody>
      </p:sp>
      <p:sp>
        <p:nvSpPr>
          <p:cNvPr id="4" name="Rectangle 3"/>
          <p:cNvSpPr/>
          <p:nvPr/>
        </p:nvSpPr>
        <p:spPr>
          <a:xfrm>
            <a:off x="914400" y="752143"/>
            <a:ext cx="6756399"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Class 2</a:t>
            </a:r>
            <a:endParaRPr lang="en-US" sz="54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p:txBody>
      </p:sp>
    </p:spTree>
    <p:extLst>
      <p:ext uri="{BB962C8B-B14F-4D97-AF65-F5344CB8AC3E}">
        <p14:creationId xmlns:p14="http://schemas.microsoft.com/office/powerpoint/2010/main" val="421323323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900" y="177800"/>
            <a:ext cx="8788400" cy="5570756"/>
          </a:xfrm>
          <a:prstGeom prst="rect">
            <a:avLst/>
          </a:prstGeom>
          <a:noFill/>
        </p:spPr>
        <p:txBody>
          <a:bodyPr wrap="square" lIns="91440" tIns="45720" rIns="91440" bIns="45720">
            <a:spAutoFit/>
          </a:bodyPr>
          <a:lstStyle/>
          <a:p>
            <a:pPr algn="ctr"/>
            <a:r>
              <a:rPr lang="en-US" sz="36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Hebrew Chronology (Cont’d)</a:t>
            </a:r>
          </a:p>
          <a:p>
            <a:pPr algn="ctr"/>
            <a:endParaRPr lang="en-US"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endParaRPr lang="en-US" sz="1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marL="457200" indent="-457200" algn="just">
              <a:buFont typeface="Arial"/>
              <a:buChar char="•"/>
            </a:pPr>
            <a:r>
              <a:rPr lang="en-US" sz="2800" b="1" dirty="0">
                <a:solidFill>
                  <a:schemeClr val="bg2">
                    <a:lumMod val="25000"/>
                  </a:schemeClr>
                </a:solidFill>
                <a:latin typeface="Copperplate Gothic Bold"/>
                <a:cs typeface="Copperplate Gothic Bold"/>
              </a:rPr>
              <a:t>586 BCE --  EXILE/</a:t>
            </a:r>
            <a:r>
              <a:rPr lang="en-US" sz="2800" b="1" dirty="0" smtClean="0">
                <a:solidFill>
                  <a:schemeClr val="bg2">
                    <a:lumMod val="25000"/>
                  </a:schemeClr>
                </a:solidFill>
                <a:latin typeface="Copperplate Gothic Bold"/>
                <a:cs typeface="Copperplate Gothic Bold"/>
              </a:rPr>
              <a:t>RESTORATION --  </a:t>
            </a:r>
            <a:r>
              <a:rPr lang="en-US" sz="2000" b="1" dirty="0" smtClean="0">
                <a:solidFill>
                  <a:schemeClr val="bg2">
                    <a:lumMod val="25000"/>
                  </a:schemeClr>
                </a:solidFill>
                <a:latin typeface="Copperplate Gothic Bold"/>
                <a:cs typeface="Copperplate Gothic Bold"/>
              </a:rPr>
              <a:t>Babylonian King Nebuchadnezzar</a:t>
            </a:r>
            <a:r>
              <a:rPr lang="en-US" sz="2000" b="1" dirty="0">
                <a:solidFill>
                  <a:schemeClr val="bg2">
                    <a:lumMod val="25000"/>
                  </a:schemeClr>
                </a:solidFill>
                <a:latin typeface="Copperplate Gothic Bold"/>
                <a:cs typeface="Copperplate Gothic Bold"/>
              </a:rPr>
              <a:t> </a:t>
            </a:r>
            <a:r>
              <a:rPr lang="en-US" sz="2000" b="1" dirty="0" smtClean="0">
                <a:solidFill>
                  <a:schemeClr val="bg2">
                    <a:lumMod val="25000"/>
                  </a:schemeClr>
                </a:solidFill>
                <a:latin typeface="Copperplate Gothic Bold"/>
                <a:cs typeface="Copperplate Gothic Bold"/>
              </a:rPr>
              <a:t>conquers Jerusalem/Temple destroyed. DIASPORA. Judaism developed national</a:t>
            </a:r>
            <a:r>
              <a:rPr lang="en-US" sz="2000" b="1" dirty="0">
                <a:solidFill>
                  <a:schemeClr val="bg2">
                    <a:lumMod val="25000"/>
                  </a:schemeClr>
                </a:solidFill>
                <a:latin typeface="Copperplate Gothic Bold"/>
                <a:cs typeface="Copperplate Gothic Bold"/>
              </a:rPr>
              <a:t> </a:t>
            </a:r>
            <a:r>
              <a:rPr lang="en-US" sz="2000" b="1" dirty="0" smtClean="0">
                <a:solidFill>
                  <a:schemeClr val="bg2">
                    <a:lumMod val="25000"/>
                  </a:schemeClr>
                </a:solidFill>
                <a:latin typeface="Copperplate Gothic Bold"/>
                <a:cs typeface="Copperplate Gothic Bold"/>
              </a:rPr>
              <a:t>and spiritual identity. </a:t>
            </a:r>
          </a:p>
          <a:p>
            <a:pPr algn="just"/>
            <a:endParaRPr lang="en-US" sz="1400" b="1" dirty="0" smtClean="0">
              <a:solidFill>
                <a:schemeClr val="bg2">
                  <a:lumMod val="25000"/>
                </a:schemeClr>
              </a:solidFill>
              <a:latin typeface="Copperplate Gothic Bold"/>
              <a:cs typeface="Copperplate Gothic Bold"/>
            </a:endParaRPr>
          </a:p>
          <a:p>
            <a:pPr marL="457200" indent="-457200" algn="just">
              <a:buFont typeface="Arial"/>
              <a:buChar char="•"/>
            </a:pPr>
            <a:r>
              <a:rPr lang="en-US" sz="2800" dirty="0" smtClean="0">
                <a:solidFill>
                  <a:schemeClr val="bg2">
                    <a:lumMod val="25000"/>
                  </a:schemeClr>
                </a:solidFill>
                <a:latin typeface="Copperplate Gothic Bold"/>
                <a:cs typeface="Copperplate Gothic Bold"/>
              </a:rPr>
              <a:t>538 </a:t>
            </a:r>
            <a:r>
              <a:rPr lang="en-US" sz="2800" dirty="0">
                <a:solidFill>
                  <a:schemeClr val="bg2">
                    <a:lumMod val="25000"/>
                  </a:schemeClr>
                </a:solidFill>
                <a:latin typeface="Copperplate Gothic Bold"/>
                <a:cs typeface="Copperplate Gothic Bold"/>
              </a:rPr>
              <a:t>BCE </a:t>
            </a:r>
            <a:r>
              <a:rPr lang="en-US" sz="2800" dirty="0" smtClean="0">
                <a:solidFill>
                  <a:schemeClr val="bg2">
                    <a:lumMod val="25000"/>
                  </a:schemeClr>
                </a:solidFill>
                <a:latin typeface="Copperplate Gothic Bold"/>
                <a:cs typeface="Copperplate Gothic Bold"/>
              </a:rPr>
              <a:t>– 1</a:t>
            </a:r>
            <a:r>
              <a:rPr lang="en-US" sz="2800" baseline="30000" dirty="0" smtClean="0">
                <a:solidFill>
                  <a:schemeClr val="bg2">
                    <a:lumMod val="25000"/>
                  </a:schemeClr>
                </a:solidFill>
                <a:latin typeface="Copperplate Gothic Bold"/>
                <a:cs typeface="Copperplate Gothic Bold"/>
              </a:rPr>
              <a:t>st</a:t>
            </a:r>
            <a:r>
              <a:rPr lang="en-US" sz="2800" dirty="0" smtClean="0">
                <a:solidFill>
                  <a:schemeClr val="bg2">
                    <a:lumMod val="25000"/>
                  </a:schemeClr>
                </a:solidFill>
                <a:latin typeface="Copperplate Gothic Bold"/>
                <a:cs typeface="Copperplate Gothic Bold"/>
              </a:rPr>
              <a:t> RETURN TO ISRAEL</a:t>
            </a:r>
            <a:br>
              <a:rPr lang="en-US" sz="2800" dirty="0" smtClean="0">
                <a:solidFill>
                  <a:schemeClr val="bg2">
                    <a:lumMod val="25000"/>
                  </a:schemeClr>
                </a:solidFill>
                <a:latin typeface="Copperplate Gothic Bold"/>
                <a:cs typeface="Copperplate Gothic Bold"/>
              </a:rPr>
            </a:br>
            <a:r>
              <a:rPr lang="en-US" sz="2000" b="1" dirty="0" err="1" smtClean="0">
                <a:solidFill>
                  <a:schemeClr val="bg2">
                    <a:lumMod val="25000"/>
                  </a:schemeClr>
                </a:solidFill>
                <a:latin typeface="Copperplate Gothic Bold"/>
                <a:cs typeface="Copperplate Gothic Bold"/>
              </a:rPr>
              <a:t>cyrus</a:t>
            </a:r>
            <a:r>
              <a:rPr lang="en-US" sz="2000" b="1" dirty="0" smtClean="0">
                <a:solidFill>
                  <a:schemeClr val="bg2">
                    <a:lumMod val="25000"/>
                  </a:schemeClr>
                </a:solidFill>
                <a:latin typeface="Copperplate Gothic Bold"/>
                <a:cs typeface="Copperplate Gothic Bold"/>
              </a:rPr>
              <a:t> of </a:t>
            </a:r>
            <a:r>
              <a:rPr lang="en-US" sz="2000" b="1" dirty="0" err="1" smtClean="0">
                <a:solidFill>
                  <a:schemeClr val="bg2">
                    <a:lumMod val="25000"/>
                  </a:schemeClr>
                </a:solidFill>
                <a:latin typeface="Copperplate Gothic Bold"/>
                <a:cs typeface="Copperplate Gothic Bold"/>
              </a:rPr>
              <a:t>persia</a:t>
            </a:r>
            <a:r>
              <a:rPr lang="en-US" sz="2000" b="1" dirty="0" smtClean="0">
                <a:solidFill>
                  <a:schemeClr val="bg2">
                    <a:lumMod val="25000"/>
                  </a:schemeClr>
                </a:solidFill>
                <a:latin typeface="Copperplate Gothic Bold"/>
                <a:cs typeface="Copperplate Gothic Bold"/>
              </a:rPr>
              <a:t> allowed many Jews to return home to            </a:t>
            </a:r>
            <a:r>
              <a:rPr lang="en-US" sz="2000" b="1" dirty="0" err="1" smtClean="0">
                <a:solidFill>
                  <a:schemeClr val="bg2">
                    <a:lumMod val="25000"/>
                  </a:schemeClr>
                </a:solidFill>
                <a:latin typeface="Copperplate Gothic Bold"/>
                <a:cs typeface="Copperplate Gothic Bold"/>
              </a:rPr>
              <a:t>israel</a:t>
            </a:r>
            <a:r>
              <a:rPr lang="en-US" sz="2000" b="1" dirty="0" smtClean="0">
                <a:solidFill>
                  <a:schemeClr val="bg2">
                    <a:lumMod val="25000"/>
                  </a:schemeClr>
                </a:solidFill>
                <a:latin typeface="Copperplate Gothic Bold"/>
                <a:cs typeface="Copperplate Gothic Bold"/>
              </a:rPr>
              <a:t> and rebuild Temple on </a:t>
            </a:r>
            <a:r>
              <a:rPr lang="en-US" sz="2000" b="1" dirty="0">
                <a:solidFill>
                  <a:schemeClr val="bg2">
                    <a:lumMod val="25000"/>
                  </a:schemeClr>
                </a:solidFill>
                <a:latin typeface="Copperplate Gothic Bold"/>
                <a:cs typeface="Copperplate Gothic Bold"/>
              </a:rPr>
              <a:t>site of </a:t>
            </a:r>
            <a:r>
              <a:rPr lang="en-US" sz="2000" b="1" dirty="0" smtClean="0">
                <a:solidFill>
                  <a:schemeClr val="bg2">
                    <a:lumMod val="25000"/>
                  </a:schemeClr>
                </a:solidFill>
                <a:latin typeface="Copperplate Gothic Bold"/>
                <a:cs typeface="Copperplate Gothic Bold"/>
              </a:rPr>
              <a:t>First </a:t>
            </a:r>
            <a:r>
              <a:rPr lang="en-US" sz="2000" b="1" dirty="0">
                <a:solidFill>
                  <a:schemeClr val="bg2">
                    <a:lumMod val="25000"/>
                  </a:schemeClr>
                </a:solidFill>
                <a:latin typeface="Copperplate Gothic Bold"/>
                <a:cs typeface="Copperplate Gothic Bold"/>
              </a:rPr>
              <a:t>Temple</a:t>
            </a:r>
            <a:r>
              <a:rPr lang="en-US" sz="2000" dirty="0">
                <a:solidFill>
                  <a:schemeClr val="bg2">
                    <a:lumMod val="25000"/>
                  </a:schemeClr>
                </a:solidFill>
                <a:latin typeface="Copperplate Gothic Bold"/>
                <a:cs typeface="Copperplate Gothic Bold"/>
              </a:rPr>
              <a:t>. </a:t>
            </a:r>
            <a:endParaRPr lang="en-US" sz="2000" dirty="0" smtClean="0">
              <a:solidFill>
                <a:schemeClr val="bg2">
                  <a:lumMod val="25000"/>
                </a:schemeClr>
              </a:solidFill>
              <a:latin typeface="Copperplate Gothic Bold"/>
              <a:cs typeface="Copperplate Gothic Bold"/>
            </a:endParaRPr>
          </a:p>
          <a:p>
            <a:pPr algn="just"/>
            <a:endParaRPr lang="en-US" sz="1200" b="1" dirty="0">
              <a:solidFill>
                <a:schemeClr val="bg2">
                  <a:lumMod val="25000"/>
                </a:schemeClr>
              </a:solidFill>
              <a:latin typeface="Copperplate Gothic Bold"/>
              <a:cs typeface="Copperplate Gothic Bold"/>
            </a:endParaRPr>
          </a:p>
          <a:p>
            <a:pPr marL="457200" indent="-457200" algn="just">
              <a:buFont typeface="Arial"/>
              <a:buChar char="•"/>
            </a:pPr>
            <a:r>
              <a:rPr lang="en-US" sz="2800" dirty="0">
                <a:solidFill>
                  <a:schemeClr val="bg2">
                    <a:lumMod val="25000"/>
                  </a:schemeClr>
                </a:solidFill>
                <a:latin typeface="Copperplate Gothic Bold"/>
                <a:cs typeface="Copperplate Gothic Bold"/>
              </a:rPr>
              <a:t>445 BCE --  </a:t>
            </a:r>
            <a:r>
              <a:rPr lang="en-US" sz="2800" dirty="0" smtClean="0">
                <a:solidFill>
                  <a:schemeClr val="bg2">
                    <a:lumMod val="25000"/>
                  </a:schemeClr>
                </a:solidFill>
                <a:latin typeface="Copperplate Gothic Bold"/>
                <a:cs typeface="Copperplate Gothic Bold"/>
              </a:rPr>
              <a:t>2</a:t>
            </a:r>
            <a:r>
              <a:rPr lang="en-US" sz="2800" baseline="30000" dirty="0" smtClean="0">
                <a:solidFill>
                  <a:schemeClr val="bg2">
                    <a:lumMod val="25000"/>
                  </a:schemeClr>
                </a:solidFill>
                <a:latin typeface="Copperplate Gothic Bold"/>
                <a:cs typeface="Copperplate Gothic Bold"/>
              </a:rPr>
              <a:t>ND</a:t>
            </a:r>
            <a:r>
              <a:rPr lang="en-US" sz="2800" dirty="0" smtClean="0">
                <a:solidFill>
                  <a:schemeClr val="bg2">
                    <a:lumMod val="25000"/>
                  </a:schemeClr>
                </a:solidFill>
                <a:latin typeface="Copperplate Gothic Bold"/>
                <a:cs typeface="Copperplate Gothic Bold"/>
              </a:rPr>
              <a:t> RETURN TO ISRAEL</a:t>
            </a:r>
            <a:r>
              <a:rPr lang="en-US" sz="2800" b="1" i="1" dirty="0" smtClean="0">
                <a:solidFill>
                  <a:schemeClr val="bg2">
                    <a:lumMod val="25000"/>
                  </a:schemeClr>
                </a:solidFill>
                <a:latin typeface="Copperplate Gothic Bold"/>
                <a:cs typeface="Copperplate Gothic Bold"/>
              </a:rPr>
              <a:t>. </a:t>
            </a:r>
            <a:r>
              <a:rPr lang="en-US" sz="2000" b="1" dirty="0" smtClean="0">
                <a:solidFill>
                  <a:schemeClr val="bg2">
                    <a:lumMod val="25000"/>
                  </a:schemeClr>
                </a:solidFill>
                <a:latin typeface="Copperplate Gothic Bold"/>
                <a:cs typeface="Copperplate Gothic Bold"/>
              </a:rPr>
              <a:t> Nehemiah appointed to help rebuild temple walls in </a:t>
            </a:r>
            <a:r>
              <a:rPr lang="en-US" sz="2000" b="1" dirty="0" err="1" smtClean="0">
                <a:solidFill>
                  <a:schemeClr val="bg2">
                    <a:lumMod val="25000"/>
                  </a:schemeClr>
                </a:solidFill>
                <a:latin typeface="Copperplate Gothic Bold"/>
                <a:cs typeface="Copperplate Gothic Bold"/>
              </a:rPr>
              <a:t>jerusalem</a:t>
            </a:r>
            <a:r>
              <a:rPr lang="en-US" sz="2000" b="1" dirty="0" smtClean="0">
                <a:solidFill>
                  <a:schemeClr val="bg2">
                    <a:lumMod val="25000"/>
                  </a:schemeClr>
                </a:solidFill>
                <a:latin typeface="Copperplate Gothic Bold"/>
                <a:cs typeface="Copperplate Gothic Bold"/>
              </a:rPr>
              <a:t> as </a:t>
            </a:r>
            <a:r>
              <a:rPr lang="en-US" sz="2000" b="1" dirty="0" err="1" smtClean="0">
                <a:solidFill>
                  <a:schemeClr val="bg2">
                    <a:lumMod val="25000"/>
                  </a:schemeClr>
                </a:solidFill>
                <a:latin typeface="Copperplate Gothic Bold"/>
                <a:cs typeface="Copperplate Gothic Bold"/>
              </a:rPr>
              <a:t>jews</a:t>
            </a:r>
            <a:r>
              <a:rPr lang="en-US" sz="2000" b="1" dirty="0" smtClean="0">
                <a:solidFill>
                  <a:schemeClr val="bg2">
                    <a:lumMod val="25000"/>
                  </a:schemeClr>
                </a:solidFill>
                <a:latin typeface="Copperplate Gothic Bold"/>
                <a:cs typeface="Copperplate Gothic Bold"/>
              </a:rPr>
              <a:t> returned. Hopes were renewed.  Ezra’s reforms restored </a:t>
            </a:r>
            <a:r>
              <a:rPr lang="en-US" sz="2000" b="1" dirty="0">
                <a:solidFill>
                  <a:schemeClr val="bg2">
                    <a:lumMod val="25000"/>
                  </a:schemeClr>
                </a:solidFill>
                <a:latin typeface="Copperplate Gothic Bold"/>
                <a:cs typeface="Copperplate Gothic Bold"/>
              </a:rPr>
              <a:t>the authority of Jerusalem as </a:t>
            </a:r>
            <a:r>
              <a:rPr lang="en-US" sz="2000" b="1" dirty="0" smtClean="0">
                <a:solidFill>
                  <a:schemeClr val="bg2">
                    <a:lumMod val="25000"/>
                  </a:schemeClr>
                </a:solidFill>
                <a:latin typeface="Copperplate Gothic Bold"/>
                <a:cs typeface="Copperplate Gothic Bold"/>
              </a:rPr>
              <a:t>spiritual </a:t>
            </a:r>
            <a:r>
              <a:rPr lang="en-US" sz="2000" b="1" dirty="0">
                <a:solidFill>
                  <a:schemeClr val="bg2">
                    <a:lumMod val="25000"/>
                  </a:schemeClr>
                </a:solidFill>
                <a:latin typeface="Copperplate Gothic Bold"/>
                <a:cs typeface="Copperplate Gothic Bold"/>
              </a:rPr>
              <a:t>capital of </a:t>
            </a:r>
            <a:r>
              <a:rPr lang="en-US" sz="2000" b="1" dirty="0" smtClean="0">
                <a:solidFill>
                  <a:schemeClr val="bg2">
                    <a:lumMod val="25000"/>
                  </a:schemeClr>
                </a:solidFill>
                <a:latin typeface="Copperplate Gothic Bold"/>
                <a:cs typeface="Copperplate Gothic Bold"/>
              </a:rPr>
              <a:t>Judaism.</a:t>
            </a:r>
            <a:r>
              <a:rPr lang="en-US" sz="2000" b="1" dirty="0">
                <a:solidFill>
                  <a:schemeClr val="bg2">
                    <a:lumMod val="25000"/>
                  </a:schemeClr>
                </a:solidFill>
                <a:latin typeface="Copperplate Gothic Bold"/>
                <a:cs typeface="Copperplate Gothic Bold"/>
              </a:rPr>
              <a:t> </a:t>
            </a:r>
            <a:r>
              <a:rPr lang="en-US" sz="2000" b="1" dirty="0" smtClean="0">
                <a:solidFill>
                  <a:schemeClr val="bg2">
                    <a:lumMod val="25000"/>
                  </a:schemeClr>
                </a:solidFill>
                <a:latin typeface="Copperplate Gothic Bold"/>
                <a:cs typeface="Copperplate Gothic Bold"/>
              </a:rPr>
              <a:t> </a:t>
            </a:r>
            <a:endParaRPr lang="en-US" sz="2000" b="1" i="1" dirty="0" smtClean="0">
              <a:solidFill>
                <a:schemeClr val="bg2">
                  <a:lumMod val="25000"/>
                </a:schemeClr>
              </a:solidFill>
              <a:latin typeface="Copperplate Gothic Bold"/>
              <a:cs typeface="Copperplate Gothic Bold"/>
            </a:endParaRPr>
          </a:p>
        </p:txBody>
      </p:sp>
    </p:spTree>
    <p:extLst>
      <p:ext uri="{BB962C8B-B14F-4D97-AF65-F5344CB8AC3E}">
        <p14:creationId xmlns:p14="http://schemas.microsoft.com/office/powerpoint/2010/main" val="14350322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22724"/>
          </a:xfrm>
        </p:spPr>
        <p:txBody>
          <a:bodyPr/>
          <a:lstStyle/>
          <a:p>
            <a:pPr algn="l"/>
            <a:r>
              <a:rPr lang="en-US" dirty="0" smtClean="0">
                <a:solidFill>
                  <a:schemeClr val="accent1">
                    <a:lumMod val="75000"/>
                  </a:schemeClr>
                </a:solidFill>
                <a:latin typeface="Copperplate Gothic Bold"/>
                <a:cs typeface="Copperplate Gothic Bold"/>
              </a:rPr>
              <a:t>Primeval –</a:t>
            </a:r>
            <a:r>
              <a:rPr lang="en-US" sz="3600" dirty="0" smtClean="0">
                <a:solidFill>
                  <a:schemeClr val="accent1">
                    <a:lumMod val="75000"/>
                  </a:schemeClr>
                </a:solidFill>
                <a:latin typeface="Copperplate Gothic Bold"/>
                <a:cs typeface="Copperplate Gothic Bold"/>
              </a:rPr>
              <a:t> </a:t>
            </a:r>
            <a:endParaRPr lang="en-US" sz="2800" dirty="0">
              <a:solidFill>
                <a:schemeClr val="accent1">
                  <a:lumMod val="75000"/>
                </a:schemeClr>
              </a:solidFill>
              <a:latin typeface="Copperplate Gothic Bold"/>
              <a:cs typeface="Copperplate Gothic Bold"/>
            </a:endParaRPr>
          </a:p>
        </p:txBody>
      </p:sp>
      <p:sp>
        <p:nvSpPr>
          <p:cNvPr id="3" name="Rectangle 2"/>
          <p:cNvSpPr/>
          <p:nvPr/>
        </p:nvSpPr>
        <p:spPr>
          <a:xfrm>
            <a:off x="127000" y="1130300"/>
            <a:ext cx="8902700" cy="5124480"/>
          </a:xfrm>
          <a:prstGeom prst="rect">
            <a:avLst/>
          </a:prstGeom>
          <a:noFill/>
        </p:spPr>
        <p:txBody>
          <a:bodyPr wrap="square" lIns="91440" tIns="45720" rIns="91440" bIns="45720">
            <a:spAutoFit/>
          </a:bodyPr>
          <a:lstStyle/>
          <a:p>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Seven Allegories – </a:t>
            </a:r>
            <a:r>
              <a:rPr lang="en-US" sz="24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israel’s</a:t>
            </a:r>
            <a:r>
              <a:rPr lang="en-US" sz="2400" dirty="0" smtClean="0">
                <a:ln w="12700">
                  <a:solidFill>
                    <a:schemeClr val="tx2">
                      <a:satMod val="155000"/>
                    </a:schemeClr>
                  </a:solidFill>
                  <a:prstDash val="solid"/>
                </a:ln>
                <a:solidFill>
                  <a:schemeClr val="accent1">
                    <a:lumMod val="75000"/>
                  </a:schemeClr>
                </a:solidFill>
                <a:latin typeface="Copperplate Gothic Bold"/>
                <a:cs typeface="Copperplate Gothic Bold"/>
              </a:rPr>
              <a:t> stories of human beginnings --  from paradise to a world gone awry (human condition.  Call for return to </a:t>
            </a:r>
            <a:r>
              <a:rPr lang="en-US" sz="24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eden</a:t>
            </a:r>
            <a:r>
              <a:rPr lang="en-US" sz="2400" dirty="0" smtClean="0">
                <a:ln w="12700">
                  <a:solidFill>
                    <a:schemeClr val="tx2">
                      <a:satMod val="155000"/>
                    </a:schemeClr>
                  </a:solidFill>
                  <a:prstDash val="solid"/>
                </a:ln>
                <a:solidFill>
                  <a:schemeClr val="accent1">
                    <a:lumMod val="75000"/>
                  </a:schemeClr>
                </a:solidFill>
                <a:latin typeface="Copperplate Gothic Bold"/>
                <a:cs typeface="Copperplate Gothic Bold"/>
              </a:rPr>
              <a:t> / wholeness) (Genesis 1-11)</a:t>
            </a:r>
          </a:p>
          <a:p>
            <a:endParaRPr lang="en-US" sz="20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marL="342900" indent="-342900">
              <a:lnSpc>
                <a:spcPct val="130000"/>
              </a:lnSpc>
              <a:buFont typeface="Arial"/>
              <a:buChar char="•"/>
            </a:pP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1st </a:t>
            </a:r>
            <a:r>
              <a:rPr lang="en-US" sz="2000" dirty="0">
                <a:ln w="12700">
                  <a:solidFill>
                    <a:schemeClr val="tx2">
                      <a:satMod val="155000"/>
                    </a:schemeClr>
                  </a:solidFill>
                  <a:prstDash val="solid"/>
                </a:ln>
                <a:solidFill>
                  <a:schemeClr val="accent1">
                    <a:lumMod val="75000"/>
                  </a:schemeClr>
                </a:solidFill>
                <a:latin typeface="Copperplate Gothic Bold"/>
                <a:cs typeface="Copperplate Gothic Bold"/>
              </a:rPr>
              <a:t>creation </a:t>
            </a: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story (P) -  Gen 1:1 to 2:3 (theocentric)</a:t>
            </a:r>
            <a:endParaRPr lang="en-US" sz="20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marL="342900" indent="-342900">
              <a:lnSpc>
                <a:spcPct val="130000"/>
              </a:lnSpc>
              <a:buFont typeface="Arial"/>
              <a:buChar char="•"/>
            </a:pP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2</a:t>
            </a:r>
            <a:r>
              <a:rPr lang="en-US" sz="2000" baseline="30000" dirty="0" smtClean="0">
                <a:ln w="12700">
                  <a:solidFill>
                    <a:schemeClr val="tx2">
                      <a:satMod val="155000"/>
                    </a:schemeClr>
                  </a:solidFill>
                  <a:prstDash val="solid"/>
                </a:ln>
                <a:solidFill>
                  <a:schemeClr val="accent1">
                    <a:lumMod val="75000"/>
                  </a:schemeClr>
                </a:solidFill>
                <a:latin typeface="Copperplate Gothic Bold"/>
                <a:cs typeface="Copperplate Gothic Bold"/>
              </a:rPr>
              <a:t>nd</a:t>
            </a: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 creation story (J) – Gen 2:4-25 (anthropocentric)</a:t>
            </a:r>
            <a:endParaRPr lang="en-US" sz="20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marL="342900" indent="-342900">
              <a:lnSpc>
                <a:spcPct val="130000"/>
              </a:lnSpc>
              <a:buFont typeface="Arial"/>
              <a:buChar char="•"/>
            </a:pPr>
            <a:r>
              <a:rPr lang="en-US" sz="2000" dirty="0">
                <a:ln w="12700">
                  <a:solidFill>
                    <a:schemeClr val="tx2">
                      <a:satMod val="155000"/>
                    </a:schemeClr>
                  </a:solidFill>
                  <a:prstDash val="solid"/>
                </a:ln>
                <a:solidFill>
                  <a:schemeClr val="accent1">
                    <a:lumMod val="75000"/>
                  </a:schemeClr>
                </a:solidFill>
                <a:latin typeface="Copperplate Gothic Bold"/>
                <a:cs typeface="Copperplate Gothic Bold"/>
              </a:rPr>
              <a:t>The </a:t>
            </a: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Expulsion – Paradise ends if disobey god (law giver)</a:t>
            </a:r>
          </a:p>
          <a:p>
            <a:pPr marL="342900" indent="-342900">
              <a:lnSpc>
                <a:spcPct val="130000"/>
              </a:lnSpc>
              <a:buFont typeface="Arial"/>
              <a:buChar char="•"/>
            </a:pP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Cain</a:t>
            </a:r>
            <a:r>
              <a:rPr lang="en-US" sz="2000" dirty="0">
                <a:ln w="12700">
                  <a:solidFill>
                    <a:schemeClr val="tx2">
                      <a:satMod val="155000"/>
                    </a:schemeClr>
                  </a:solidFill>
                  <a:prstDash val="solid"/>
                </a:ln>
                <a:solidFill>
                  <a:schemeClr val="accent1">
                    <a:lumMod val="75000"/>
                  </a:schemeClr>
                </a:solidFill>
                <a:latin typeface="Copperplate Gothic Bold"/>
                <a:cs typeface="Copperplate Gothic Bold"/>
              </a:rPr>
              <a:t>, Abel and </a:t>
            </a: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Seth --  Take heed with relationships</a:t>
            </a:r>
          </a:p>
          <a:p>
            <a:pPr marL="342900" indent="-342900">
              <a:lnSpc>
                <a:spcPct val="130000"/>
              </a:lnSpc>
              <a:buFont typeface="Arial"/>
              <a:buChar char="•"/>
            </a:pP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Noah </a:t>
            </a:r>
            <a:r>
              <a:rPr lang="en-US" sz="2000" dirty="0">
                <a:ln w="12700">
                  <a:solidFill>
                    <a:schemeClr val="tx2">
                      <a:satMod val="155000"/>
                    </a:schemeClr>
                  </a:solidFill>
                  <a:prstDash val="solid"/>
                </a:ln>
                <a:solidFill>
                  <a:schemeClr val="accent1">
                    <a:lumMod val="75000"/>
                  </a:schemeClr>
                </a:solidFill>
                <a:latin typeface="Copperplate Gothic Bold"/>
                <a:cs typeface="Copperplate Gothic Bold"/>
              </a:rPr>
              <a:t>and the </a:t>
            </a: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Flood – God punishes disobedience</a:t>
            </a:r>
          </a:p>
          <a:p>
            <a:pPr marL="342900" indent="-342900">
              <a:lnSpc>
                <a:spcPct val="130000"/>
              </a:lnSpc>
              <a:buFont typeface="Arial"/>
              <a:buChar char="•"/>
            </a:pP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Noah intoxicated – </a:t>
            </a:r>
            <a:r>
              <a:rPr lang="en-US" sz="2000" dirty="0">
                <a:ln w="12700">
                  <a:solidFill>
                    <a:schemeClr val="tx2">
                      <a:satMod val="155000"/>
                    </a:schemeClr>
                  </a:solidFill>
                  <a:prstDash val="solid"/>
                </a:ln>
                <a:solidFill>
                  <a:schemeClr val="accent1">
                    <a:lumMod val="75000"/>
                  </a:schemeClr>
                </a:solidFill>
                <a:latin typeface="Copperplate Gothic Bold"/>
                <a:cs typeface="Copperplate Gothic Bold"/>
              </a:rPr>
              <a:t> </a:t>
            </a: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patriarchal respect </a:t>
            </a:r>
          </a:p>
          <a:p>
            <a:pPr marL="342900" indent="-342900">
              <a:lnSpc>
                <a:spcPct val="130000"/>
              </a:lnSpc>
              <a:buFont typeface="Arial"/>
              <a:buChar char="•"/>
            </a:pP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Tower </a:t>
            </a:r>
            <a:r>
              <a:rPr lang="en-US" sz="2000" dirty="0">
                <a:ln w="12700">
                  <a:solidFill>
                    <a:schemeClr val="tx2">
                      <a:satMod val="155000"/>
                    </a:schemeClr>
                  </a:solidFill>
                  <a:prstDash val="solid"/>
                </a:ln>
                <a:solidFill>
                  <a:schemeClr val="accent1">
                    <a:lumMod val="75000"/>
                  </a:schemeClr>
                </a:solidFill>
                <a:latin typeface="Copperplate Gothic Bold"/>
                <a:cs typeface="Copperplate Gothic Bold"/>
              </a:rPr>
              <a:t>of </a:t>
            </a:r>
            <a:r>
              <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rPr>
              <a:t>Babel – Overreaching / arrogant / self- centered humans are toppled by God. </a:t>
            </a:r>
          </a:p>
        </p:txBody>
      </p:sp>
    </p:spTree>
    <p:extLst>
      <p:ext uri="{BB962C8B-B14F-4D97-AF65-F5344CB8AC3E}">
        <p14:creationId xmlns:p14="http://schemas.microsoft.com/office/powerpoint/2010/main" val="124889858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7"/>
            <a:ext cx="8042276" cy="717923"/>
          </a:xfrm>
        </p:spPr>
        <p:txBody>
          <a:bodyPr/>
          <a:lstStyle/>
          <a:p>
            <a:pPr algn="l"/>
            <a:r>
              <a:rPr lang="en-US" dirty="0" smtClean="0">
                <a:solidFill>
                  <a:schemeClr val="accent1">
                    <a:lumMod val="75000"/>
                  </a:schemeClr>
                </a:solidFill>
                <a:latin typeface="Copperplate Gothic Bold"/>
                <a:cs typeface="Copperplate Gothic Bold"/>
              </a:rPr>
              <a:t>Primeval</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0" y="876301"/>
            <a:ext cx="8826500" cy="6124753"/>
          </a:xfrm>
          <a:prstGeom prst="rect">
            <a:avLst/>
          </a:prstGeom>
          <a:noFill/>
        </p:spPr>
        <p:txBody>
          <a:bodyPr wrap="square" lIns="91440" tIns="45720" rIns="91440" bIns="45720">
            <a:spAutoFit/>
          </a:bodyPr>
          <a:lstStyle/>
          <a:p>
            <a:pPr marL="342900" indent="-342900">
              <a:buFont typeface="Arial"/>
              <a:buChar char="•"/>
            </a:pPr>
            <a:r>
              <a:rPr lang="en-US" sz="2800" b="1" dirty="0" smtClean="0">
                <a:solidFill>
                  <a:schemeClr val="accent1">
                    <a:lumMod val="75000"/>
                  </a:schemeClr>
                </a:solidFill>
                <a:latin typeface="Copperplate Gothic Bold"/>
                <a:cs typeface="Copperplate Gothic Bold"/>
              </a:rPr>
              <a:t>Allegory #1</a:t>
            </a:r>
            <a:r>
              <a:rPr lang="en-US" sz="2400" b="1" dirty="0" smtClean="0">
                <a:solidFill>
                  <a:schemeClr val="accent1">
                    <a:lumMod val="75000"/>
                  </a:schemeClr>
                </a:solidFill>
                <a:latin typeface="Copperplate Gothic Bold"/>
                <a:cs typeface="Copperplate Gothic Bold"/>
              </a:rPr>
              <a:t>(Genesis </a:t>
            </a:r>
            <a:r>
              <a:rPr lang="en-US" sz="2400" b="1" dirty="0" err="1" smtClean="0">
                <a:solidFill>
                  <a:schemeClr val="accent1">
                    <a:lumMod val="75000"/>
                  </a:schemeClr>
                </a:solidFill>
                <a:latin typeface="Copperplate Gothic Bold"/>
                <a:cs typeface="Copperplate Gothic Bold"/>
              </a:rPr>
              <a:t>Ch</a:t>
            </a:r>
            <a:r>
              <a:rPr lang="en-US" sz="2400" b="1" dirty="0" smtClean="0">
                <a:solidFill>
                  <a:schemeClr val="accent1">
                    <a:lumMod val="75000"/>
                  </a:schemeClr>
                </a:solidFill>
                <a:latin typeface="Copperplate Gothic Bold"/>
                <a:cs typeface="Copperplate Gothic Bold"/>
              </a:rPr>
              <a:t> 1)</a:t>
            </a:r>
          </a:p>
          <a:p>
            <a:endParaRPr lang="en-US" sz="800" b="1" dirty="0">
              <a:solidFill>
                <a:schemeClr val="accent1">
                  <a:lumMod val="75000"/>
                </a:schemeClr>
              </a:solidFill>
              <a:latin typeface="Copperplate Gothic Bold"/>
              <a:cs typeface="Copperplate Gothic Bold"/>
            </a:endParaRPr>
          </a:p>
          <a:p>
            <a:pPr marL="800100" lvl="1" indent="-342900">
              <a:buFont typeface="Arial"/>
              <a:buChar char="•"/>
            </a:pPr>
            <a:r>
              <a:rPr lang="en-US" sz="2400" b="1" dirty="0" smtClean="0">
                <a:solidFill>
                  <a:schemeClr val="accent1">
                    <a:lumMod val="75000"/>
                  </a:schemeClr>
                </a:solidFill>
                <a:latin typeface="Copperplate Gothic Bold"/>
                <a:cs typeface="Copperplate Gothic Bold"/>
              </a:rPr>
              <a:t>1st Creation </a:t>
            </a:r>
            <a:r>
              <a:rPr lang="en-US" sz="2400" b="1" dirty="0">
                <a:solidFill>
                  <a:schemeClr val="accent1">
                    <a:lumMod val="75000"/>
                  </a:schemeClr>
                </a:solidFill>
                <a:latin typeface="Copperplate Gothic Bold"/>
                <a:cs typeface="Copperplate Gothic Bold"/>
              </a:rPr>
              <a:t>story </a:t>
            </a:r>
            <a:r>
              <a:rPr lang="en-US" sz="2400" b="1" dirty="0" smtClean="0">
                <a:solidFill>
                  <a:schemeClr val="accent1">
                    <a:lumMod val="75000"/>
                  </a:schemeClr>
                </a:solidFill>
                <a:latin typeface="Copperplate Gothic Bold"/>
                <a:cs typeface="Copperplate Gothic Bold"/>
              </a:rPr>
              <a:t>– Chronological order</a:t>
            </a:r>
          </a:p>
          <a:p>
            <a:pPr marL="1257300" lvl="2" indent="-342900">
              <a:buFont typeface="Arial"/>
              <a:buChar char="•"/>
            </a:pPr>
            <a:r>
              <a:rPr lang="en-US" sz="2400" b="1" dirty="0" smtClean="0">
                <a:solidFill>
                  <a:schemeClr val="accent1">
                    <a:lumMod val="75000"/>
                  </a:schemeClr>
                </a:solidFill>
                <a:latin typeface="Copperplate Gothic Bold"/>
                <a:cs typeface="Copperplate Gothic Bold"/>
              </a:rPr>
              <a:t>500 </a:t>
            </a:r>
            <a:r>
              <a:rPr lang="en-US" sz="2400" b="1" dirty="0">
                <a:solidFill>
                  <a:schemeClr val="accent1">
                    <a:lumMod val="75000"/>
                  </a:schemeClr>
                </a:solidFill>
                <a:latin typeface="Copperplate Gothic Bold"/>
                <a:cs typeface="Copperplate Gothic Bold"/>
              </a:rPr>
              <a:t>BCE --  </a:t>
            </a:r>
            <a:r>
              <a:rPr lang="en-US" sz="2400" b="1" dirty="0" smtClean="0">
                <a:solidFill>
                  <a:schemeClr val="accent1">
                    <a:lumMod val="75000"/>
                  </a:schemeClr>
                </a:solidFill>
                <a:latin typeface="Copperplate Gothic Bold"/>
                <a:cs typeface="Copperplate Gothic Bold"/>
              </a:rPr>
              <a:t>Priestly (P) author  </a:t>
            </a:r>
          </a:p>
          <a:p>
            <a:pPr marL="1257300" lvl="2" indent="-342900">
              <a:buFont typeface="Arial"/>
              <a:buChar char="•"/>
            </a:pPr>
            <a:r>
              <a:rPr lang="en-US" sz="2400" b="1" dirty="0" smtClean="0">
                <a:solidFill>
                  <a:schemeClr val="accent1">
                    <a:lumMod val="75000"/>
                  </a:schemeClr>
                </a:solidFill>
                <a:latin typeface="Copperplate Gothic Bold"/>
                <a:cs typeface="Copperplate Gothic Bold"/>
              </a:rPr>
              <a:t>Praise/glory </a:t>
            </a:r>
            <a:r>
              <a:rPr lang="en-US" sz="2400" b="1" dirty="0" err="1" smtClean="0">
                <a:solidFill>
                  <a:schemeClr val="accent1">
                    <a:lumMod val="75000"/>
                  </a:schemeClr>
                </a:solidFill>
                <a:latin typeface="Copperplate Gothic Bold"/>
                <a:cs typeface="Copperplate Gothic Bold"/>
              </a:rPr>
              <a:t>elohim</a:t>
            </a:r>
            <a:r>
              <a:rPr lang="en-US" sz="2400" b="1" dirty="0" smtClean="0">
                <a:solidFill>
                  <a:schemeClr val="accent1">
                    <a:lumMod val="75000"/>
                  </a:schemeClr>
                </a:solidFill>
                <a:latin typeface="Copperplate Gothic Bold"/>
                <a:cs typeface="Copperplate Gothic Bold"/>
              </a:rPr>
              <a:t>/creator of cosmos</a:t>
            </a:r>
          </a:p>
          <a:p>
            <a:pPr marL="1257300" lvl="2" indent="-342900">
              <a:buFont typeface="Arial"/>
              <a:buChar char="•"/>
            </a:pPr>
            <a:r>
              <a:rPr lang="en-US" sz="2400" b="1" dirty="0" smtClean="0">
                <a:solidFill>
                  <a:schemeClr val="accent1">
                    <a:lumMod val="75000"/>
                  </a:schemeClr>
                </a:solidFill>
                <a:latin typeface="Copperplate Gothic Bold"/>
                <a:cs typeface="Copperplate Gothic Bold"/>
              </a:rPr>
              <a:t>Days </a:t>
            </a:r>
            <a:r>
              <a:rPr lang="en-US" sz="2400" b="1" dirty="0">
                <a:solidFill>
                  <a:schemeClr val="accent1">
                    <a:lumMod val="75000"/>
                  </a:schemeClr>
                </a:solidFill>
                <a:latin typeface="Copperplate Gothic Bold"/>
                <a:cs typeface="Copperplate Gothic Bold"/>
              </a:rPr>
              <a:t>1-3 </a:t>
            </a:r>
            <a:r>
              <a:rPr lang="en-US" sz="2400" b="1" dirty="0" smtClean="0">
                <a:solidFill>
                  <a:schemeClr val="accent1">
                    <a:lumMod val="75000"/>
                  </a:schemeClr>
                </a:solidFill>
                <a:latin typeface="Copperplate Gothic Bold"/>
                <a:cs typeface="Copperplate Gothic Bold"/>
              </a:rPr>
              <a:t>domain created /animals 1</a:t>
            </a:r>
            <a:r>
              <a:rPr lang="en-US" sz="2400" b="1" baseline="30000" dirty="0" smtClean="0">
                <a:solidFill>
                  <a:schemeClr val="accent1">
                    <a:lumMod val="75000"/>
                  </a:schemeClr>
                </a:solidFill>
                <a:latin typeface="Copperplate Gothic Bold"/>
                <a:cs typeface="Copperplate Gothic Bold"/>
              </a:rPr>
              <a:t>st</a:t>
            </a:r>
            <a:r>
              <a:rPr lang="en-US" sz="2400" b="1" dirty="0" smtClean="0">
                <a:solidFill>
                  <a:schemeClr val="accent1">
                    <a:lumMod val="75000"/>
                  </a:schemeClr>
                </a:solidFill>
                <a:latin typeface="Copperplate Gothic Bold"/>
                <a:cs typeface="Copperplate Gothic Bold"/>
              </a:rPr>
              <a:t> then humankind (male/female)</a:t>
            </a:r>
            <a:endParaRPr lang="en-US" sz="2400" b="1" dirty="0">
              <a:solidFill>
                <a:schemeClr val="accent1">
                  <a:lumMod val="75000"/>
                </a:schemeClr>
              </a:solidFill>
              <a:latin typeface="Copperplate Gothic Bold"/>
              <a:cs typeface="Copperplate Gothic Bold"/>
            </a:endParaRPr>
          </a:p>
          <a:p>
            <a:pPr marL="1257300" lvl="2" indent="-342900">
              <a:buFont typeface="Arial"/>
              <a:buChar char="•"/>
            </a:pPr>
            <a:r>
              <a:rPr lang="en-US" sz="2400" b="1" dirty="0">
                <a:solidFill>
                  <a:schemeClr val="accent1">
                    <a:lumMod val="75000"/>
                  </a:schemeClr>
                </a:solidFill>
                <a:latin typeface="Copperplate Gothic Bold"/>
                <a:cs typeface="Copperplate Gothic Bold"/>
              </a:rPr>
              <a:t>Days 4-6 domain </a:t>
            </a:r>
            <a:r>
              <a:rPr lang="en-US" sz="2400" b="1" dirty="0" smtClean="0">
                <a:solidFill>
                  <a:schemeClr val="accent1">
                    <a:lumMod val="75000"/>
                  </a:schemeClr>
                </a:solidFill>
                <a:latin typeface="Copperplate Gothic Bold"/>
                <a:cs typeface="Copperplate Gothic Bold"/>
              </a:rPr>
              <a:t>populated</a:t>
            </a:r>
          </a:p>
          <a:p>
            <a:endParaRPr lang="en-US" sz="800" b="1" dirty="0">
              <a:solidFill>
                <a:schemeClr val="accent1">
                  <a:lumMod val="75000"/>
                </a:schemeClr>
              </a:solidFill>
              <a:latin typeface="Copperplate Gothic Bold"/>
              <a:cs typeface="Copperplate Gothic Bold"/>
            </a:endParaRPr>
          </a:p>
          <a:p>
            <a:pPr marL="342900" indent="-342900">
              <a:buFont typeface="Arial"/>
              <a:buChar char="•"/>
            </a:pPr>
            <a:r>
              <a:rPr lang="en-US" sz="2800" b="1" dirty="0" smtClean="0">
                <a:solidFill>
                  <a:schemeClr val="accent1">
                    <a:lumMod val="75000"/>
                  </a:schemeClr>
                </a:solidFill>
                <a:latin typeface="Copperplate Gothic Bold"/>
                <a:cs typeface="Copperplate Gothic Bold"/>
              </a:rPr>
              <a:t>Allegory #2 </a:t>
            </a:r>
            <a:r>
              <a:rPr lang="en-US" sz="2400" b="1" dirty="0" smtClean="0">
                <a:solidFill>
                  <a:schemeClr val="accent1">
                    <a:lumMod val="75000"/>
                  </a:schemeClr>
                </a:solidFill>
                <a:latin typeface="Copperplate Gothic Bold"/>
                <a:cs typeface="Copperplate Gothic Bold"/>
              </a:rPr>
              <a:t>(Genesis </a:t>
            </a:r>
            <a:r>
              <a:rPr lang="en-US" sz="2400" b="1" dirty="0" err="1" smtClean="0">
                <a:solidFill>
                  <a:schemeClr val="accent1">
                    <a:lumMod val="75000"/>
                  </a:schemeClr>
                </a:solidFill>
                <a:latin typeface="Copperplate Gothic Bold"/>
                <a:cs typeface="Copperplate Gothic Bold"/>
              </a:rPr>
              <a:t>Ch</a:t>
            </a:r>
            <a:r>
              <a:rPr lang="en-US" sz="2400" b="1" dirty="0" smtClean="0">
                <a:solidFill>
                  <a:schemeClr val="accent1">
                    <a:lumMod val="75000"/>
                  </a:schemeClr>
                </a:solidFill>
                <a:latin typeface="Copperplate Gothic Bold"/>
                <a:cs typeface="Copperplate Gothic Bold"/>
              </a:rPr>
              <a:t> 2)</a:t>
            </a:r>
            <a:endParaRPr lang="en-US" sz="2800" b="1" dirty="0">
              <a:solidFill>
                <a:schemeClr val="accent1">
                  <a:lumMod val="75000"/>
                </a:schemeClr>
              </a:solidFill>
              <a:latin typeface="Copperplate Gothic Bold"/>
              <a:cs typeface="Copperplate Gothic Bold"/>
            </a:endParaRPr>
          </a:p>
          <a:p>
            <a:pPr lvl="2"/>
            <a:endParaRPr lang="en-US" sz="800" b="1" dirty="0">
              <a:solidFill>
                <a:schemeClr val="accent1">
                  <a:lumMod val="75000"/>
                </a:schemeClr>
              </a:solidFill>
              <a:latin typeface="Copperplate Gothic Bold"/>
              <a:cs typeface="Copperplate Gothic Bold"/>
            </a:endParaRPr>
          </a:p>
          <a:p>
            <a:pPr marL="800100" lvl="1" indent="-342900">
              <a:buFont typeface="Arial"/>
              <a:buChar char="•"/>
            </a:pPr>
            <a:r>
              <a:rPr lang="en-US" sz="2400" b="1" dirty="0" smtClean="0">
                <a:solidFill>
                  <a:schemeClr val="accent1">
                    <a:lumMod val="75000"/>
                  </a:schemeClr>
                </a:solidFill>
                <a:latin typeface="Copperplate Gothic Bold"/>
                <a:cs typeface="Copperplate Gothic Bold"/>
              </a:rPr>
              <a:t>Second Creation </a:t>
            </a:r>
            <a:r>
              <a:rPr lang="en-US" sz="2400" b="1" dirty="0">
                <a:solidFill>
                  <a:schemeClr val="accent1">
                    <a:lumMod val="75000"/>
                  </a:schemeClr>
                </a:solidFill>
                <a:latin typeface="Copperplate Gothic Bold"/>
                <a:cs typeface="Copperplate Gothic Bold"/>
              </a:rPr>
              <a:t>story </a:t>
            </a:r>
            <a:r>
              <a:rPr lang="en-US" sz="2400" b="1" dirty="0" smtClean="0">
                <a:solidFill>
                  <a:schemeClr val="accent1">
                    <a:lumMod val="75000"/>
                  </a:schemeClr>
                </a:solidFill>
                <a:latin typeface="Copperplate Gothic Bold"/>
                <a:cs typeface="Copperplate Gothic Bold"/>
              </a:rPr>
              <a:t>– Topical order</a:t>
            </a:r>
          </a:p>
          <a:p>
            <a:pPr marL="800100" lvl="1" indent="-342900">
              <a:buFont typeface="Arial"/>
              <a:buChar char="•"/>
            </a:pPr>
            <a:r>
              <a:rPr lang="en-US" sz="2400" b="1" dirty="0" smtClean="0">
                <a:solidFill>
                  <a:schemeClr val="accent1">
                    <a:lumMod val="75000"/>
                  </a:schemeClr>
                </a:solidFill>
                <a:latin typeface="Copperplate Gothic Bold"/>
                <a:cs typeface="Copperplate Gothic Bold"/>
              </a:rPr>
              <a:t>900 </a:t>
            </a:r>
            <a:r>
              <a:rPr lang="en-US" sz="2400" b="1" dirty="0">
                <a:solidFill>
                  <a:schemeClr val="accent1">
                    <a:lumMod val="75000"/>
                  </a:schemeClr>
                </a:solidFill>
                <a:latin typeface="Copperplate Gothic Bold"/>
                <a:cs typeface="Copperplate Gothic Bold"/>
              </a:rPr>
              <a:t>BCE --  </a:t>
            </a:r>
            <a:r>
              <a:rPr lang="en-US" sz="2400" b="1" dirty="0" err="1" smtClean="0">
                <a:solidFill>
                  <a:schemeClr val="accent1">
                    <a:lumMod val="75000"/>
                  </a:schemeClr>
                </a:solidFill>
                <a:latin typeface="Copperplate Gothic Bold"/>
                <a:cs typeface="Copperplate Gothic Bold"/>
              </a:rPr>
              <a:t>Yahwist</a:t>
            </a:r>
            <a:r>
              <a:rPr lang="en-US" sz="2400" b="1" dirty="0" smtClean="0">
                <a:solidFill>
                  <a:schemeClr val="accent1">
                    <a:lumMod val="75000"/>
                  </a:schemeClr>
                </a:solidFill>
                <a:latin typeface="Copperplate Gothic Bold"/>
                <a:cs typeface="Copperplate Gothic Bold"/>
              </a:rPr>
              <a:t> (J) author</a:t>
            </a:r>
            <a:endParaRPr lang="en-US" sz="2400" b="1" dirty="0">
              <a:solidFill>
                <a:schemeClr val="accent1">
                  <a:lumMod val="75000"/>
                </a:schemeClr>
              </a:solidFill>
              <a:latin typeface="Copperplate Gothic Bold"/>
              <a:cs typeface="Copperplate Gothic Bold"/>
            </a:endParaRPr>
          </a:p>
          <a:p>
            <a:pPr marL="1257300" lvl="2" indent="-342900">
              <a:buFont typeface="Arial"/>
              <a:buChar char="•"/>
            </a:pPr>
            <a:r>
              <a:rPr lang="en-US" sz="2400" b="1" dirty="0" smtClean="0">
                <a:solidFill>
                  <a:schemeClr val="accent1">
                    <a:lumMod val="75000"/>
                  </a:schemeClr>
                </a:solidFill>
                <a:latin typeface="Copperplate Gothic Bold"/>
                <a:cs typeface="Copperplate Gothic Bold"/>
              </a:rPr>
              <a:t>Narrative of Creation of garden of </a:t>
            </a:r>
            <a:r>
              <a:rPr lang="en-US" sz="2400" b="1" dirty="0" err="1" smtClean="0">
                <a:solidFill>
                  <a:schemeClr val="accent1">
                    <a:lumMod val="75000"/>
                  </a:schemeClr>
                </a:solidFill>
                <a:latin typeface="Copperplate Gothic Bold"/>
                <a:cs typeface="Copperplate Gothic Bold"/>
              </a:rPr>
              <a:t>eden</a:t>
            </a:r>
            <a:endParaRPr lang="en-US" sz="2400" b="1" dirty="0" smtClean="0">
              <a:solidFill>
                <a:schemeClr val="accent1">
                  <a:lumMod val="75000"/>
                </a:schemeClr>
              </a:solidFill>
              <a:latin typeface="Copperplate Gothic Bold"/>
              <a:cs typeface="Copperplate Gothic Bold"/>
            </a:endParaRPr>
          </a:p>
          <a:p>
            <a:pPr marL="1257300" lvl="2" indent="-342900">
              <a:buFont typeface="Arial"/>
              <a:buChar char="•"/>
            </a:pPr>
            <a:r>
              <a:rPr lang="en-US" sz="2400" b="1" dirty="0" smtClean="0">
                <a:solidFill>
                  <a:schemeClr val="accent1">
                    <a:lumMod val="75000"/>
                  </a:schemeClr>
                </a:solidFill>
                <a:latin typeface="Copperplate Gothic Bold"/>
                <a:cs typeface="Copperplate Gothic Bold"/>
              </a:rPr>
              <a:t>Walk and talk with </a:t>
            </a:r>
            <a:r>
              <a:rPr lang="en-US" sz="2400" b="1" dirty="0" err="1" smtClean="0">
                <a:solidFill>
                  <a:schemeClr val="accent1">
                    <a:lumMod val="75000"/>
                  </a:schemeClr>
                </a:solidFill>
                <a:latin typeface="Copperplate Gothic Bold"/>
                <a:cs typeface="Copperplate Gothic Bold"/>
              </a:rPr>
              <a:t>yahweh</a:t>
            </a:r>
            <a:endParaRPr lang="en-US" sz="2400" b="1" dirty="0">
              <a:solidFill>
                <a:schemeClr val="accent1">
                  <a:lumMod val="75000"/>
                </a:schemeClr>
              </a:solidFill>
              <a:latin typeface="Copperplate Gothic Bold"/>
              <a:cs typeface="Copperplate Gothic Bold"/>
            </a:endParaRPr>
          </a:p>
          <a:p>
            <a:pPr marL="1257300" lvl="2" indent="-342900">
              <a:buFont typeface="Arial"/>
              <a:buChar char="•"/>
            </a:pPr>
            <a:r>
              <a:rPr lang="en-US" sz="2400" b="1" dirty="0">
                <a:solidFill>
                  <a:schemeClr val="accent1">
                    <a:lumMod val="75000"/>
                  </a:schemeClr>
                </a:solidFill>
                <a:latin typeface="Copperplate Gothic Bold"/>
                <a:cs typeface="Copperplate Gothic Bold"/>
              </a:rPr>
              <a:t>Creation of </a:t>
            </a:r>
            <a:r>
              <a:rPr lang="en-US" sz="2400" b="1" dirty="0" err="1" smtClean="0">
                <a:solidFill>
                  <a:schemeClr val="accent1">
                    <a:lumMod val="75000"/>
                  </a:schemeClr>
                </a:solidFill>
                <a:latin typeface="Copperplate Gothic Bold"/>
                <a:cs typeface="Copperplate Gothic Bold"/>
              </a:rPr>
              <a:t>adham</a:t>
            </a:r>
            <a:r>
              <a:rPr lang="en-US" sz="2400" b="1" dirty="0" smtClean="0">
                <a:solidFill>
                  <a:schemeClr val="accent1">
                    <a:lumMod val="75000"/>
                  </a:schemeClr>
                </a:solidFill>
                <a:latin typeface="Copperplate Gothic Bold"/>
                <a:cs typeface="Copperplate Gothic Bold"/>
              </a:rPr>
              <a:t>/humankind 1</a:t>
            </a:r>
            <a:r>
              <a:rPr lang="en-US" sz="2400" b="1" baseline="30000" dirty="0" smtClean="0">
                <a:solidFill>
                  <a:schemeClr val="accent1">
                    <a:lumMod val="75000"/>
                  </a:schemeClr>
                </a:solidFill>
                <a:latin typeface="Copperplate Gothic Bold"/>
                <a:cs typeface="Copperplate Gothic Bold"/>
              </a:rPr>
              <a:t>st</a:t>
            </a:r>
            <a:r>
              <a:rPr lang="en-US" sz="2400" b="1" dirty="0" smtClean="0">
                <a:solidFill>
                  <a:schemeClr val="accent1">
                    <a:lumMod val="75000"/>
                  </a:schemeClr>
                </a:solidFill>
                <a:latin typeface="Copperplate Gothic Bold"/>
                <a:cs typeface="Copperplate Gothic Bold"/>
              </a:rPr>
              <a:t>  … then animals … then eve/mother of life/living things.</a:t>
            </a:r>
            <a:endParaRPr lang="en-US" sz="2400" b="1"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3789131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pPr algn="l"/>
            <a:r>
              <a:rPr lang="en-US" dirty="0" smtClean="0">
                <a:solidFill>
                  <a:schemeClr val="accent1">
                    <a:lumMod val="75000"/>
                  </a:schemeClr>
                </a:solidFill>
                <a:latin typeface="Copperplate Gothic Bold"/>
                <a:cs typeface="Copperplate Gothic Bold"/>
              </a:rPr>
              <a:t>Primeval</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2857322"/>
            <a:ext cx="8851900" cy="3662541"/>
          </a:xfrm>
          <a:prstGeom prst="rect">
            <a:avLst/>
          </a:prstGeom>
          <a:noFill/>
        </p:spPr>
        <p:txBody>
          <a:bodyPr wrap="square" lIns="91440" tIns="45720" rIns="91440" bIns="45720">
            <a:spAutoFit/>
          </a:bodyPr>
          <a:lstStyle/>
          <a:p>
            <a:pPr marL="342900" indent="-342900">
              <a:buFont typeface="Arial"/>
              <a:buChar char="•"/>
            </a:pPr>
            <a:r>
              <a:rPr lang="en-US" sz="2800" b="1" dirty="0" smtClean="0">
                <a:solidFill>
                  <a:schemeClr val="accent1">
                    <a:lumMod val="75000"/>
                  </a:schemeClr>
                </a:solidFill>
                <a:latin typeface="Copperplate Gothic Bold"/>
                <a:cs typeface="Copperplate Gothic Bold"/>
              </a:rPr>
              <a:t>Allegory #3</a:t>
            </a:r>
            <a:r>
              <a:rPr lang="en-US" sz="2800" dirty="0" smtClean="0">
                <a:solidFill>
                  <a:schemeClr val="accent1">
                    <a:lumMod val="75000"/>
                  </a:schemeClr>
                </a:solidFill>
                <a:latin typeface="Copperplate Gothic Bold"/>
                <a:cs typeface="Copperplate Gothic Bold"/>
              </a:rPr>
              <a:t>:  Expulsion </a:t>
            </a:r>
            <a:r>
              <a:rPr lang="en-US" sz="2000" b="1" dirty="0" smtClean="0">
                <a:solidFill>
                  <a:schemeClr val="accent1">
                    <a:lumMod val="75000"/>
                  </a:schemeClr>
                </a:solidFill>
                <a:latin typeface="Copperplate Gothic Bold"/>
                <a:cs typeface="Copperplate Gothic Bold"/>
              </a:rPr>
              <a:t>(Paradise ends if disobey)</a:t>
            </a:r>
          </a:p>
          <a:p>
            <a:pPr marL="800100" lvl="1" indent="-342900">
              <a:buFont typeface="Arial"/>
              <a:buChar char="•"/>
            </a:pPr>
            <a:r>
              <a:rPr lang="en-US" sz="2400" dirty="0" smtClean="0">
                <a:solidFill>
                  <a:schemeClr val="accent1">
                    <a:lumMod val="75000"/>
                  </a:schemeClr>
                </a:solidFill>
                <a:latin typeface="Copperplate Gothic Bold"/>
                <a:cs typeface="Copperplate Gothic Bold"/>
              </a:rPr>
              <a:t>Man destined to toil in the fields; woman destined for pain in childbirth</a:t>
            </a:r>
          </a:p>
          <a:p>
            <a:pPr marL="800100" lvl="1" indent="-342900">
              <a:buFont typeface="Arial"/>
              <a:buChar char="•"/>
            </a:pPr>
            <a:endParaRPr lang="en-US" sz="8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Humankind has capacity for rational and ethical judgment, sets humans apart from animals</a:t>
            </a:r>
          </a:p>
          <a:p>
            <a:pPr marL="800100" lvl="1" indent="-342900">
              <a:buFont typeface="Arial"/>
              <a:buChar char="•"/>
            </a:pPr>
            <a:endParaRPr lang="en-US" sz="8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Attempts to account for problems of evil and human suffering.</a:t>
            </a:r>
          </a:p>
        </p:txBody>
      </p:sp>
      <p:sp>
        <p:nvSpPr>
          <p:cNvPr id="4" name="Rectangle 3"/>
          <p:cNvSpPr/>
          <p:nvPr/>
        </p:nvSpPr>
        <p:spPr>
          <a:xfrm>
            <a:off x="165101" y="1444532"/>
            <a:ext cx="8851900" cy="1384995"/>
          </a:xfrm>
          <a:prstGeom prst="rect">
            <a:avLst/>
          </a:prstGeom>
          <a:noFill/>
        </p:spPr>
        <p:txBody>
          <a:bodyPr wrap="square" lIns="91440" tIns="45720" rIns="91440" bIns="45720">
            <a:spAutoFit/>
          </a:bodyPr>
          <a:lstStyle/>
          <a:p>
            <a:pPr algn="just"/>
            <a:r>
              <a:rPr lang="en-US" sz="28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No, you will not die.  God knows in fact that the day you eat it your eyes will be opened and you will be like gods, knowing good for evil.  Gen. 3: 4-5 </a:t>
            </a:r>
            <a:endParaRPr lang="en-US" sz="28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endParaRPr>
          </a:p>
        </p:txBody>
      </p:sp>
    </p:spTree>
    <p:extLst>
      <p:ext uri="{BB962C8B-B14F-4D97-AF65-F5344CB8AC3E}">
        <p14:creationId xmlns:p14="http://schemas.microsoft.com/office/powerpoint/2010/main" val="300506894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pPr algn="l"/>
            <a:r>
              <a:rPr lang="en-US" dirty="0" smtClean="0">
                <a:solidFill>
                  <a:schemeClr val="accent1">
                    <a:lumMod val="75000"/>
                  </a:schemeClr>
                </a:solidFill>
                <a:latin typeface="Copperplate Gothic Bold"/>
                <a:cs typeface="Copperplate Gothic Bold"/>
              </a:rPr>
              <a:t>Primeval</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2235022"/>
            <a:ext cx="8851900" cy="4278094"/>
          </a:xfrm>
          <a:prstGeom prst="rect">
            <a:avLst/>
          </a:prstGeom>
          <a:noFill/>
        </p:spPr>
        <p:txBody>
          <a:bodyPr wrap="square" lIns="91440" tIns="45720" rIns="91440" bIns="45720">
            <a:spAutoFit/>
          </a:bodyPr>
          <a:lstStyle/>
          <a:p>
            <a:pPr marL="342900" indent="-342900">
              <a:buFont typeface="Arial"/>
              <a:buChar char="•"/>
            </a:pPr>
            <a:r>
              <a:rPr lang="en-US" sz="2800" b="1" dirty="0" smtClean="0">
                <a:solidFill>
                  <a:schemeClr val="accent1">
                    <a:lumMod val="75000"/>
                  </a:schemeClr>
                </a:solidFill>
                <a:latin typeface="Copperplate Gothic Bold"/>
                <a:cs typeface="Copperplate Gothic Bold"/>
              </a:rPr>
              <a:t>Allegory #4</a:t>
            </a:r>
            <a:r>
              <a:rPr lang="en-US" sz="2800" dirty="0" smtClean="0">
                <a:solidFill>
                  <a:schemeClr val="accent1">
                    <a:lumMod val="75000"/>
                  </a:schemeClr>
                </a:solidFill>
                <a:latin typeface="Copperplate Gothic Bold"/>
                <a:cs typeface="Copperplate Gothic Bold"/>
              </a:rPr>
              <a:t>:  Cain, Abel and Seth </a:t>
            </a:r>
            <a:r>
              <a:rPr lang="en-US" sz="2000" b="1" dirty="0" smtClean="0">
                <a:solidFill>
                  <a:schemeClr val="accent1">
                    <a:lumMod val="75000"/>
                  </a:schemeClr>
                </a:solidFill>
                <a:latin typeface="Copperplate Gothic Bold"/>
                <a:cs typeface="Copperplate Gothic Bold"/>
              </a:rPr>
              <a:t>(Take heed with relationships)</a:t>
            </a:r>
          </a:p>
          <a:p>
            <a:pPr marL="342900" indent="-342900">
              <a:buFont typeface="Arial"/>
              <a:buChar char="•"/>
            </a:pPr>
            <a:endParaRPr lang="en-US" sz="1600" dirty="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Mythical explanation 1</a:t>
            </a:r>
            <a:r>
              <a:rPr lang="en-US" sz="2400" baseline="30000" dirty="0" smtClean="0">
                <a:solidFill>
                  <a:schemeClr val="accent1">
                    <a:lumMod val="75000"/>
                  </a:schemeClr>
                </a:solidFill>
                <a:latin typeface="Copperplate Gothic Bold"/>
                <a:cs typeface="Copperplate Gothic Bold"/>
              </a:rPr>
              <a:t>st</a:t>
            </a:r>
            <a:r>
              <a:rPr lang="en-US" sz="2400" dirty="0" smtClean="0">
                <a:solidFill>
                  <a:schemeClr val="accent1">
                    <a:lumMod val="75000"/>
                  </a:schemeClr>
                </a:solidFill>
                <a:latin typeface="Copperplate Gothic Bold"/>
                <a:cs typeface="Copperplate Gothic Bold"/>
              </a:rPr>
              <a:t> murder (</a:t>
            </a:r>
            <a:r>
              <a:rPr lang="en-US" sz="2400" dirty="0" err="1" smtClean="0">
                <a:solidFill>
                  <a:schemeClr val="accent1">
                    <a:lumMod val="75000"/>
                  </a:schemeClr>
                </a:solidFill>
                <a:latin typeface="Copperplate Gothic Bold"/>
                <a:cs typeface="Copperplate Gothic Bold"/>
              </a:rPr>
              <a:t>cain</a:t>
            </a:r>
            <a:r>
              <a:rPr lang="en-US" sz="2400" dirty="0" smtClean="0">
                <a:solidFill>
                  <a:schemeClr val="accent1">
                    <a:lumMod val="75000"/>
                  </a:schemeClr>
                </a:solidFill>
                <a:latin typeface="Copperplate Gothic Bold"/>
                <a:cs typeface="Copperplate Gothic Bold"/>
              </a:rPr>
              <a:t> kills younger brother, </a:t>
            </a:r>
            <a:r>
              <a:rPr lang="en-US" sz="2400" dirty="0" err="1" smtClean="0">
                <a:solidFill>
                  <a:schemeClr val="accent1">
                    <a:lumMod val="75000"/>
                  </a:schemeClr>
                </a:solidFill>
                <a:latin typeface="Copperplate Gothic Bold"/>
                <a:cs typeface="Copperplate Gothic Bold"/>
              </a:rPr>
              <a:t>abel</a:t>
            </a:r>
            <a:r>
              <a:rPr lang="en-US" sz="2400" dirty="0" smtClean="0">
                <a:solidFill>
                  <a:schemeClr val="accent1">
                    <a:lumMod val="75000"/>
                  </a:schemeClr>
                </a:solidFill>
                <a:latin typeface="Copperplate Gothic Bold"/>
                <a:cs typeface="Copperplate Gothic Bold"/>
              </a:rPr>
              <a:t>, sons of </a:t>
            </a:r>
            <a:r>
              <a:rPr lang="en-US" sz="2400" dirty="0" err="1" smtClean="0">
                <a:solidFill>
                  <a:schemeClr val="accent1">
                    <a:lumMod val="75000"/>
                  </a:schemeClr>
                </a:solidFill>
                <a:latin typeface="Copperplate Gothic Bold"/>
                <a:cs typeface="Copperplate Gothic Bold"/>
              </a:rPr>
              <a:t>adam</a:t>
            </a:r>
            <a:r>
              <a:rPr lang="en-US" sz="2400" dirty="0" smtClean="0">
                <a:solidFill>
                  <a:schemeClr val="accent1">
                    <a:lumMod val="75000"/>
                  </a:schemeClr>
                </a:solidFill>
                <a:latin typeface="Copperplate Gothic Bold"/>
                <a:cs typeface="Copperplate Gothic Bold"/>
              </a:rPr>
              <a:t> and eve)</a:t>
            </a:r>
          </a:p>
          <a:p>
            <a:pPr lvl="1"/>
            <a:endParaRPr lang="en-US" sz="16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Demonstrates how Conflict and rivalries are an inescapable part of human life</a:t>
            </a:r>
          </a:p>
          <a:p>
            <a:pPr marL="800100" lvl="1" indent="-342900">
              <a:buFont typeface="Arial"/>
              <a:buChar char="•"/>
            </a:pPr>
            <a:endParaRPr lang="en-US" sz="2400" dirty="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Reflects ancient tension between different values and ways of life of wandering herders (</a:t>
            </a:r>
            <a:r>
              <a:rPr lang="en-US" sz="2400" dirty="0" err="1" smtClean="0">
                <a:solidFill>
                  <a:schemeClr val="accent1">
                    <a:lumMod val="75000"/>
                  </a:schemeClr>
                </a:solidFill>
                <a:latin typeface="Copperplate Gothic Bold"/>
                <a:cs typeface="Copperplate Gothic Bold"/>
              </a:rPr>
              <a:t>abel</a:t>
            </a:r>
            <a:r>
              <a:rPr lang="en-US" sz="2400" dirty="0" smtClean="0">
                <a:solidFill>
                  <a:schemeClr val="accent1">
                    <a:lumMod val="75000"/>
                  </a:schemeClr>
                </a:solidFill>
                <a:latin typeface="Copperplate Gothic Bold"/>
                <a:cs typeface="Copperplate Gothic Bold"/>
              </a:rPr>
              <a:t>) and settled farmers (</a:t>
            </a:r>
            <a:r>
              <a:rPr lang="en-US" sz="2400" dirty="0" err="1" smtClean="0">
                <a:solidFill>
                  <a:schemeClr val="accent1">
                    <a:lumMod val="75000"/>
                  </a:schemeClr>
                </a:solidFill>
                <a:latin typeface="Copperplate Gothic Bold"/>
                <a:cs typeface="Copperplate Gothic Bold"/>
              </a:rPr>
              <a:t>cain</a:t>
            </a:r>
            <a:r>
              <a:rPr lang="en-US" sz="2400" dirty="0" smtClean="0">
                <a:solidFill>
                  <a:schemeClr val="accent1">
                    <a:lumMod val="75000"/>
                  </a:schemeClr>
                </a:solidFill>
                <a:latin typeface="Copperplate Gothic Bold"/>
                <a:cs typeface="Copperplate Gothic Bold"/>
              </a:rPr>
              <a:t>).</a:t>
            </a:r>
          </a:p>
        </p:txBody>
      </p:sp>
      <p:sp>
        <p:nvSpPr>
          <p:cNvPr id="4" name="Rectangle 3"/>
          <p:cNvSpPr/>
          <p:nvPr/>
        </p:nvSpPr>
        <p:spPr>
          <a:xfrm>
            <a:off x="165101" y="1444532"/>
            <a:ext cx="8851900" cy="523220"/>
          </a:xfrm>
          <a:prstGeom prst="rect">
            <a:avLst/>
          </a:prstGeom>
          <a:noFill/>
        </p:spPr>
        <p:txBody>
          <a:bodyPr wrap="square" lIns="91440" tIns="45720" rIns="91440" bIns="45720">
            <a:spAutoFit/>
          </a:bodyPr>
          <a:lstStyle/>
          <a:p>
            <a:pPr algn="ctr"/>
            <a:r>
              <a:rPr lang="en-US" sz="28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Am I my brother’s keeper?  Gen 4:9</a:t>
            </a:r>
            <a:endParaRPr lang="en-US" sz="28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endParaRPr>
          </a:p>
        </p:txBody>
      </p:sp>
    </p:spTree>
    <p:extLst>
      <p:ext uri="{BB962C8B-B14F-4D97-AF65-F5344CB8AC3E}">
        <p14:creationId xmlns:p14="http://schemas.microsoft.com/office/powerpoint/2010/main" val="39304862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pPr algn="l"/>
            <a:r>
              <a:rPr lang="en-US" dirty="0" smtClean="0">
                <a:solidFill>
                  <a:schemeClr val="accent1">
                    <a:lumMod val="75000"/>
                  </a:schemeClr>
                </a:solidFill>
                <a:latin typeface="Copperplate Gothic Bold"/>
                <a:cs typeface="Copperplate Gothic Bold"/>
              </a:rPr>
              <a:t>Primeval</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2398639"/>
            <a:ext cx="8851900" cy="3785651"/>
          </a:xfrm>
          <a:prstGeom prst="rect">
            <a:avLst/>
          </a:prstGeom>
          <a:noFill/>
        </p:spPr>
        <p:txBody>
          <a:bodyPr wrap="square" lIns="91440" tIns="45720" rIns="91440" bIns="45720">
            <a:spAutoFit/>
          </a:bodyPr>
          <a:lstStyle/>
          <a:p>
            <a:pPr marL="342900" indent="-342900">
              <a:buFont typeface="Arial"/>
              <a:buChar char="•"/>
            </a:pPr>
            <a:r>
              <a:rPr lang="en-US" sz="2400" b="1" dirty="0" smtClean="0">
                <a:solidFill>
                  <a:schemeClr val="accent1">
                    <a:lumMod val="75000"/>
                  </a:schemeClr>
                </a:solidFill>
                <a:latin typeface="Copperplate Gothic Bold"/>
                <a:cs typeface="Copperplate Gothic Bold"/>
              </a:rPr>
              <a:t>Allegory #5</a:t>
            </a:r>
            <a:r>
              <a:rPr lang="en-US" sz="2400" dirty="0" smtClean="0">
                <a:solidFill>
                  <a:schemeClr val="accent1">
                    <a:lumMod val="75000"/>
                  </a:schemeClr>
                </a:solidFill>
                <a:latin typeface="Copperplate Gothic Bold"/>
                <a:cs typeface="Copperplate Gothic Bold"/>
              </a:rPr>
              <a:t>:  Noah and the Flood</a:t>
            </a:r>
            <a:r>
              <a:rPr lang="en-US" sz="2400" b="1" dirty="0" smtClean="0">
                <a:solidFill>
                  <a:schemeClr val="accent1">
                    <a:lumMod val="75000"/>
                  </a:schemeClr>
                </a:solidFill>
                <a:latin typeface="Copperplate Gothic Bold"/>
                <a:cs typeface="Copperplate Gothic Bold"/>
              </a:rPr>
              <a:t> (Punishment and promise/fulfillment)</a:t>
            </a:r>
          </a:p>
          <a:p>
            <a:endParaRPr lang="en-US" sz="12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God deals with apparent evil spread throughout the world since time of creation</a:t>
            </a:r>
          </a:p>
          <a:p>
            <a:pPr marL="800100" lvl="1" indent="-342900">
              <a:buFont typeface="Arial"/>
              <a:buChar char="•"/>
            </a:pPr>
            <a:endParaRPr lang="en-US" sz="12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Major Covenant #1 (Promise/fulfillment)</a:t>
            </a:r>
          </a:p>
          <a:p>
            <a:pPr marL="800100" lvl="1" indent="-342900">
              <a:buFont typeface="Arial"/>
              <a:buChar char="•"/>
            </a:pPr>
            <a:endParaRPr lang="en-US" sz="12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First sacrifice of flesh</a:t>
            </a:r>
          </a:p>
          <a:p>
            <a:pPr marL="800100" lvl="1" indent="-342900">
              <a:buFont typeface="Arial"/>
              <a:buChar char="•"/>
            </a:pPr>
            <a:endParaRPr lang="en-US" sz="12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A reverse creation story?  A re-creation story?</a:t>
            </a:r>
          </a:p>
        </p:txBody>
      </p:sp>
      <p:sp>
        <p:nvSpPr>
          <p:cNvPr id="4" name="Rectangle 3"/>
          <p:cNvSpPr/>
          <p:nvPr/>
        </p:nvSpPr>
        <p:spPr>
          <a:xfrm>
            <a:off x="165101" y="1444533"/>
            <a:ext cx="8851900" cy="954107"/>
          </a:xfrm>
          <a:prstGeom prst="rect">
            <a:avLst/>
          </a:prstGeom>
          <a:noFill/>
        </p:spPr>
        <p:txBody>
          <a:bodyPr wrap="square" lIns="91440" tIns="45720" rIns="91440" bIns="45720">
            <a:spAutoFit/>
          </a:bodyPr>
          <a:lstStyle/>
          <a:p>
            <a:pPr algn="ctr"/>
            <a:r>
              <a:rPr lang="en-US" sz="28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“…I am sorry that I have made them.  But Noah found favor in the sight of the Lord.  Gen 6:8</a:t>
            </a:r>
            <a:endParaRPr lang="en-US" sz="28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endParaRPr>
          </a:p>
        </p:txBody>
      </p:sp>
    </p:spTree>
    <p:extLst>
      <p:ext uri="{BB962C8B-B14F-4D97-AF65-F5344CB8AC3E}">
        <p14:creationId xmlns:p14="http://schemas.microsoft.com/office/powerpoint/2010/main" val="149203235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pPr algn="l"/>
            <a:r>
              <a:rPr lang="en-US" dirty="0" smtClean="0">
                <a:solidFill>
                  <a:schemeClr val="accent1">
                    <a:lumMod val="75000"/>
                  </a:schemeClr>
                </a:solidFill>
                <a:latin typeface="Copperplate Gothic Bold"/>
                <a:cs typeface="Copperplate Gothic Bold"/>
              </a:rPr>
              <a:t>Primeval</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2460479"/>
            <a:ext cx="8851900" cy="3914918"/>
          </a:xfrm>
          <a:prstGeom prst="rect">
            <a:avLst/>
          </a:prstGeom>
          <a:noFill/>
        </p:spPr>
        <p:txBody>
          <a:bodyPr wrap="square" lIns="91440" tIns="45720" rIns="91440" bIns="45720">
            <a:spAutoFit/>
          </a:bodyPr>
          <a:lstStyle/>
          <a:p>
            <a:pPr marL="342900" indent="-342900">
              <a:buFont typeface="Arial"/>
              <a:buChar char="•"/>
            </a:pPr>
            <a:r>
              <a:rPr lang="en-US" sz="2400" b="1" dirty="0" smtClean="0">
                <a:solidFill>
                  <a:schemeClr val="accent1">
                    <a:lumMod val="75000"/>
                  </a:schemeClr>
                </a:solidFill>
                <a:latin typeface="Copperplate Gothic Bold"/>
                <a:cs typeface="Copperplate Gothic Bold"/>
              </a:rPr>
              <a:t>Allegory #6</a:t>
            </a:r>
            <a:r>
              <a:rPr lang="en-US" sz="2400" dirty="0" smtClean="0">
                <a:solidFill>
                  <a:schemeClr val="accent1">
                    <a:lumMod val="75000"/>
                  </a:schemeClr>
                </a:solidFill>
                <a:latin typeface="Copperplate Gothic Bold"/>
                <a:cs typeface="Copperplate Gothic Bold"/>
              </a:rPr>
              <a:t>:  Noah gets intoxicated.</a:t>
            </a:r>
          </a:p>
          <a:p>
            <a:endParaRPr lang="en-US" sz="1400" dirty="0" smtClean="0">
              <a:solidFill>
                <a:schemeClr val="accent1">
                  <a:lumMod val="75000"/>
                </a:schemeClr>
              </a:solidFill>
              <a:latin typeface="Copperplate Gothic Bold"/>
              <a:cs typeface="Copperplate Gothic Bold"/>
            </a:endParaRPr>
          </a:p>
          <a:p>
            <a:pPr marL="800100" lvl="1" indent="-342900">
              <a:lnSpc>
                <a:spcPct val="120000"/>
              </a:lnSpc>
              <a:buFont typeface="Arial"/>
              <a:buChar char="•"/>
            </a:pPr>
            <a:r>
              <a:rPr lang="en-US" sz="2400" dirty="0" smtClean="0">
                <a:solidFill>
                  <a:schemeClr val="bg2">
                    <a:lumMod val="25000"/>
                  </a:schemeClr>
                </a:solidFill>
                <a:latin typeface="Copperplate Gothic Bold"/>
                <a:cs typeface="Copperplate Gothic Bold"/>
              </a:rPr>
              <a:t>Ham’s lack </a:t>
            </a:r>
            <a:r>
              <a:rPr lang="en-US" sz="2400" dirty="0">
                <a:solidFill>
                  <a:schemeClr val="bg2">
                    <a:lumMod val="25000"/>
                  </a:schemeClr>
                </a:solidFill>
                <a:latin typeface="Copperplate Gothic Bold"/>
                <a:cs typeface="Copperplate Gothic Bold"/>
              </a:rPr>
              <a:t>of filial </a:t>
            </a:r>
            <a:r>
              <a:rPr lang="en-US" sz="2400" dirty="0" smtClean="0">
                <a:solidFill>
                  <a:schemeClr val="bg2">
                    <a:lumMod val="25000"/>
                  </a:schemeClr>
                </a:solidFill>
                <a:latin typeface="Copperplate Gothic Bold"/>
                <a:cs typeface="Copperplate Gothic Bold"/>
              </a:rPr>
              <a:t>respect</a:t>
            </a:r>
            <a:r>
              <a:rPr lang="en-US" sz="2400" dirty="0">
                <a:solidFill>
                  <a:schemeClr val="bg2">
                    <a:lumMod val="25000"/>
                  </a:schemeClr>
                </a:solidFill>
                <a:latin typeface="Copperplate Gothic Bold"/>
                <a:cs typeface="Copperplate Gothic Bold"/>
              </a:rPr>
              <a:t> </a:t>
            </a:r>
            <a:r>
              <a:rPr lang="en-US" sz="2400" dirty="0" smtClean="0">
                <a:solidFill>
                  <a:schemeClr val="bg2">
                    <a:lumMod val="25000"/>
                  </a:schemeClr>
                </a:solidFill>
                <a:latin typeface="Copperplate Gothic Bold"/>
                <a:cs typeface="Copperplate Gothic Bold"/>
              </a:rPr>
              <a:t>and </a:t>
            </a:r>
            <a:r>
              <a:rPr lang="en-US" sz="2400" dirty="0">
                <a:solidFill>
                  <a:schemeClr val="bg2">
                    <a:lumMod val="25000"/>
                  </a:schemeClr>
                </a:solidFill>
                <a:latin typeface="Copperplate Gothic Bold"/>
                <a:cs typeface="Copperplate Gothic Bold"/>
              </a:rPr>
              <a:t>failure to take action to protect his </a:t>
            </a:r>
            <a:r>
              <a:rPr lang="en-US" sz="2400" dirty="0" smtClean="0">
                <a:solidFill>
                  <a:schemeClr val="bg2">
                    <a:lumMod val="25000"/>
                  </a:schemeClr>
                </a:solidFill>
                <a:latin typeface="Copperplate Gothic Bold"/>
                <a:cs typeface="Copperplate Gothic Bold"/>
              </a:rPr>
              <a:t>father is his downfall.  Ham’s son, </a:t>
            </a:r>
            <a:r>
              <a:rPr lang="en-US" sz="2400" dirty="0" err="1" smtClean="0">
                <a:solidFill>
                  <a:schemeClr val="bg2">
                    <a:lumMod val="25000"/>
                  </a:schemeClr>
                </a:solidFill>
                <a:latin typeface="Copperplate Gothic Bold"/>
                <a:cs typeface="Copperplate Gothic Bold"/>
              </a:rPr>
              <a:t>canaan</a:t>
            </a:r>
            <a:r>
              <a:rPr lang="en-US" sz="2400" dirty="0" smtClean="0">
                <a:solidFill>
                  <a:schemeClr val="bg2">
                    <a:lumMod val="25000"/>
                  </a:schemeClr>
                </a:solidFill>
                <a:latin typeface="Copperplate Gothic Bold"/>
                <a:cs typeface="Copperplate Gothic Bold"/>
              </a:rPr>
              <a:t>, is cursed.</a:t>
            </a:r>
          </a:p>
          <a:p>
            <a:pPr lvl="1">
              <a:lnSpc>
                <a:spcPct val="120000"/>
              </a:lnSpc>
            </a:pPr>
            <a:endParaRPr lang="en-US" sz="1600" dirty="0" smtClean="0">
              <a:solidFill>
                <a:schemeClr val="bg2">
                  <a:lumMod val="25000"/>
                </a:schemeClr>
              </a:solidFill>
              <a:latin typeface="Copperplate Gothic Bold"/>
              <a:cs typeface="Copperplate Gothic Bold"/>
            </a:endParaRPr>
          </a:p>
          <a:p>
            <a:pPr marL="800100" lvl="1" indent="-342900">
              <a:lnSpc>
                <a:spcPct val="120000"/>
              </a:lnSpc>
              <a:buFont typeface="Arial"/>
              <a:buChar char="•"/>
            </a:pPr>
            <a:r>
              <a:rPr lang="en-US" sz="2400" dirty="0" smtClean="0">
                <a:solidFill>
                  <a:schemeClr val="accent1">
                    <a:lumMod val="75000"/>
                  </a:schemeClr>
                </a:solidFill>
                <a:latin typeface="Copperplate Gothic Bold"/>
                <a:cs typeface="Copperplate Gothic Bold"/>
              </a:rPr>
              <a:t>Sons are to be punished for the sins of their fathers.  </a:t>
            </a:r>
            <a:endParaRPr lang="en-US" sz="1600" dirty="0" smtClean="0">
              <a:solidFill>
                <a:schemeClr val="accent1">
                  <a:lumMod val="75000"/>
                </a:schemeClr>
              </a:solidFill>
              <a:latin typeface="Copperplate Gothic Bold"/>
              <a:cs typeface="Copperplate Gothic Bold"/>
            </a:endParaRPr>
          </a:p>
          <a:p>
            <a:pPr lvl="1">
              <a:lnSpc>
                <a:spcPct val="120000"/>
              </a:lnSpc>
            </a:pPr>
            <a:endParaRPr lang="en-US" sz="1200" dirty="0">
              <a:solidFill>
                <a:schemeClr val="accent1">
                  <a:lumMod val="75000"/>
                </a:schemeClr>
              </a:solidFill>
              <a:latin typeface="Copperplate Gothic Bold"/>
              <a:cs typeface="Copperplate Gothic Bold"/>
            </a:endParaRPr>
          </a:p>
          <a:p>
            <a:pPr marL="800100" lvl="1" indent="-342900">
              <a:lnSpc>
                <a:spcPct val="120000"/>
              </a:lnSpc>
              <a:buFont typeface="Arial"/>
              <a:buChar char="•"/>
            </a:pPr>
            <a:r>
              <a:rPr lang="en-US" sz="2400" dirty="0" smtClean="0">
                <a:solidFill>
                  <a:schemeClr val="accent1">
                    <a:lumMod val="75000"/>
                  </a:schemeClr>
                </a:solidFill>
                <a:latin typeface="Copperplate Gothic Bold"/>
                <a:cs typeface="Copperplate Gothic Bold"/>
              </a:rPr>
              <a:t>Justification for slavery</a:t>
            </a:r>
          </a:p>
        </p:txBody>
      </p:sp>
      <p:sp>
        <p:nvSpPr>
          <p:cNvPr id="4" name="Rectangle 3"/>
          <p:cNvSpPr/>
          <p:nvPr/>
        </p:nvSpPr>
        <p:spPr>
          <a:xfrm>
            <a:off x="165101" y="1506372"/>
            <a:ext cx="8851900" cy="954107"/>
          </a:xfrm>
          <a:prstGeom prst="rect">
            <a:avLst/>
          </a:prstGeom>
          <a:noFill/>
        </p:spPr>
        <p:txBody>
          <a:bodyPr wrap="square" lIns="91440" tIns="45720" rIns="91440" bIns="45720">
            <a:spAutoFit/>
          </a:bodyPr>
          <a:lstStyle/>
          <a:p>
            <a:pPr algn="ctr"/>
            <a:r>
              <a:rPr lang="en-US" sz="28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“Cursed be Canaan.;</a:t>
            </a:r>
            <a:r>
              <a:rPr lang="en-US" sz="28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 </a:t>
            </a: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l</a:t>
            </a:r>
            <a:r>
              <a:rPr lang="en-US" sz="28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owest of slaves shall he be to his brothers.   Gen 9:25</a:t>
            </a:r>
            <a:endParaRPr lang="en-US" sz="28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endParaRPr>
          </a:p>
        </p:txBody>
      </p:sp>
    </p:spTree>
    <p:extLst>
      <p:ext uri="{BB962C8B-B14F-4D97-AF65-F5344CB8AC3E}">
        <p14:creationId xmlns:p14="http://schemas.microsoft.com/office/powerpoint/2010/main" val="160101443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0"/>
            <a:ext cx="8042276" cy="1336956"/>
          </a:xfrm>
        </p:spPr>
        <p:txBody>
          <a:bodyPr/>
          <a:lstStyle/>
          <a:p>
            <a:pPr algn="l"/>
            <a:r>
              <a:rPr lang="en-US" dirty="0" smtClean="0">
                <a:solidFill>
                  <a:schemeClr val="accent1">
                    <a:lumMod val="75000"/>
                  </a:schemeClr>
                </a:solidFill>
                <a:latin typeface="Copperplate Gothic Bold"/>
                <a:cs typeface="Copperplate Gothic Bold"/>
              </a:rPr>
              <a:t>Primeval</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2792340"/>
            <a:ext cx="8851900" cy="3539430"/>
          </a:xfrm>
          <a:prstGeom prst="rect">
            <a:avLst/>
          </a:prstGeom>
          <a:noFill/>
        </p:spPr>
        <p:txBody>
          <a:bodyPr wrap="square" lIns="91440" tIns="45720" rIns="91440" bIns="45720">
            <a:spAutoFit/>
          </a:bodyPr>
          <a:lstStyle/>
          <a:p>
            <a:pPr marL="342900" indent="-342900">
              <a:buFont typeface="Arial"/>
              <a:buChar char="•"/>
            </a:pPr>
            <a:r>
              <a:rPr lang="en-US" sz="2000" b="1" dirty="0" smtClean="0">
                <a:solidFill>
                  <a:schemeClr val="accent1">
                    <a:lumMod val="75000"/>
                  </a:schemeClr>
                </a:solidFill>
                <a:latin typeface="Copperplate Gothic Bold"/>
                <a:cs typeface="Copperplate Gothic Bold"/>
              </a:rPr>
              <a:t>Allegory #7</a:t>
            </a:r>
            <a:r>
              <a:rPr lang="en-US" sz="2000" dirty="0" smtClean="0">
                <a:solidFill>
                  <a:schemeClr val="accent1">
                    <a:lumMod val="75000"/>
                  </a:schemeClr>
                </a:solidFill>
                <a:latin typeface="Copperplate Gothic Bold"/>
                <a:cs typeface="Copperplate Gothic Bold"/>
              </a:rPr>
              <a:t>:  Tower of Babel</a:t>
            </a:r>
          </a:p>
          <a:p>
            <a:pPr marL="342900" indent="-342900">
              <a:buFont typeface="Arial"/>
              <a:buChar char="•"/>
            </a:pPr>
            <a:endParaRPr lang="en-US" sz="1200" dirty="0" smtClean="0">
              <a:solidFill>
                <a:schemeClr val="accent1">
                  <a:lumMod val="75000"/>
                </a:schemeClr>
              </a:solidFill>
              <a:latin typeface="Copperplate Gothic Bold"/>
              <a:cs typeface="Copperplate Gothic Bold"/>
            </a:endParaRPr>
          </a:p>
          <a:p>
            <a:pPr marL="800100" lvl="1" indent="-342900">
              <a:buFont typeface="Arial"/>
              <a:buChar char="•"/>
            </a:pPr>
            <a:r>
              <a:rPr lang="en-US" sz="2000" dirty="0" smtClean="0">
                <a:solidFill>
                  <a:schemeClr val="accent1">
                    <a:lumMod val="75000"/>
                  </a:schemeClr>
                </a:solidFill>
                <a:latin typeface="Copperplate Gothic Bold"/>
                <a:cs typeface="Copperplate Gothic Bold"/>
              </a:rPr>
              <a:t>Israelites misled by arrogant king nimrod still have lessons to learn not learned in the flood</a:t>
            </a:r>
          </a:p>
          <a:p>
            <a:pPr marL="800100" lvl="1" indent="-342900">
              <a:buFont typeface="Arial"/>
              <a:buChar char="•"/>
            </a:pPr>
            <a:endParaRPr lang="en-US" sz="2000" dirty="0">
              <a:solidFill>
                <a:schemeClr val="accent1">
                  <a:lumMod val="75000"/>
                </a:schemeClr>
              </a:solidFill>
              <a:latin typeface="Copperplate Gothic Bold"/>
              <a:cs typeface="Copperplate Gothic Bold"/>
            </a:endParaRPr>
          </a:p>
          <a:p>
            <a:pPr marL="800100" lvl="1" indent="-342900">
              <a:buFont typeface="Arial"/>
              <a:buChar char="•"/>
            </a:pPr>
            <a:r>
              <a:rPr lang="en-US" sz="2000" dirty="0" smtClean="0">
                <a:solidFill>
                  <a:schemeClr val="accent1">
                    <a:lumMod val="75000"/>
                  </a:schemeClr>
                </a:solidFill>
                <a:latin typeface="Copperplate Gothic Bold"/>
                <a:cs typeface="Copperplate Gothic Bold"/>
              </a:rPr>
              <a:t>Lesson:  Humankind will not be allowed to overreach its earthly bounds or prevail in hubristic acts of defiance against god</a:t>
            </a:r>
          </a:p>
          <a:p>
            <a:pPr lvl="1"/>
            <a:endParaRPr lang="en-US" sz="1200" dirty="0" smtClean="0">
              <a:solidFill>
                <a:schemeClr val="accent1">
                  <a:lumMod val="75000"/>
                </a:schemeClr>
              </a:solidFill>
              <a:latin typeface="Copperplate Gothic Bold"/>
              <a:cs typeface="Copperplate Gothic Bold"/>
            </a:endParaRPr>
          </a:p>
          <a:p>
            <a:pPr marL="800100" lvl="1" indent="-342900">
              <a:buFont typeface="Arial"/>
              <a:buChar char="•"/>
            </a:pPr>
            <a:r>
              <a:rPr lang="en-US" sz="2000" dirty="0" smtClean="0">
                <a:solidFill>
                  <a:schemeClr val="accent1">
                    <a:lumMod val="75000"/>
                  </a:schemeClr>
                </a:solidFill>
                <a:latin typeface="Copperplate Gothic Bold"/>
                <a:cs typeface="Copperplate Gothic Bold"/>
              </a:rPr>
              <a:t>Mythical explanation for multiple languages in the world</a:t>
            </a:r>
          </a:p>
          <a:p>
            <a:pPr marL="800100" lvl="1" indent="-342900">
              <a:buFont typeface="Arial"/>
              <a:buChar char="•"/>
            </a:pPr>
            <a:endParaRPr lang="en-US" sz="2000" dirty="0">
              <a:solidFill>
                <a:schemeClr val="accent1">
                  <a:lumMod val="75000"/>
                </a:schemeClr>
              </a:solidFill>
              <a:latin typeface="Copperplate Gothic Bold"/>
              <a:cs typeface="Copperplate Gothic Bold"/>
            </a:endParaRPr>
          </a:p>
        </p:txBody>
      </p:sp>
      <p:sp>
        <p:nvSpPr>
          <p:cNvPr id="4" name="Rectangle 3"/>
          <p:cNvSpPr/>
          <p:nvPr/>
        </p:nvSpPr>
        <p:spPr>
          <a:xfrm>
            <a:off x="165101" y="1407344"/>
            <a:ext cx="8851900" cy="1384995"/>
          </a:xfrm>
          <a:prstGeom prst="rect">
            <a:avLst/>
          </a:prstGeom>
          <a:noFill/>
        </p:spPr>
        <p:txBody>
          <a:bodyPr wrap="square" lIns="91440" tIns="45720" rIns="91440" bIns="45720">
            <a:spAutoFit/>
          </a:bodyPr>
          <a:lstStyle/>
          <a:p>
            <a:pPr algn="ctr"/>
            <a:r>
              <a:rPr lang="en-US" sz="28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“Come, let us build ourselves a city; and a tower with its top in the heavens;  otherwise, we shall be scattered abroad on the face of the earth.”  Gen 11:3-4  </a:t>
            </a:r>
            <a:endParaRPr lang="en-US" sz="28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endParaRPr>
          </a:p>
        </p:txBody>
      </p:sp>
    </p:spTree>
    <p:extLst>
      <p:ext uri="{BB962C8B-B14F-4D97-AF65-F5344CB8AC3E}">
        <p14:creationId xmlns:p14="http://schemas.microsoft.com/office/powerpoint/2010/main" val="336520456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484578" y="914938"/>
            <a:ext cx="4243390" cy="2734562"/>
          </a:xfrm>
        </p:spPr>
        <p:txBody>
          <a:bodyPr/>
          <a:lstStyle/>
          <a:p>
            <a:pPr algn="ctr" eaLnBrk="1" fontAlgn="auto" hangingPunct="1">
              <a:spcAft>
                <a:spcPts val="0"/>
              </a:spcAft>
              <a:defRPr/>
            </a:pPr>
            <a:r>
              <a:rPr sz="4400" dirty="0"/>
              <a:t/>
            </a:r>
            <a:br>
              <a:rPr sz="4400" dirty="0"/>
            </a:br>
            <a:r>
              <a:rPr sz="4400" dirty="0"/>
              <a:t/>
            </a:r>
            <a:br>
              <a:rPr sz="4400" dirty="0"/>
            </a:br>
            <a:r>
              <a:rPr sz="4400" dirty="0"/>
              <a:t/>
            </a:r>
            <a:br>
              <a:rPr sz="4400" dirty="0"/>
            </a:br>
            <a:r>
              <a:rPr sz="4400" dirty="0"/>
              <a:t/>
            </a:r>
            <a:br>
              <a:rPr sz="4400" dirty="0"/>
            </a:br>
            <a:r>
              <a:rPr sz="4400" dirty="0"/>
              <a:t/>
            </a:r>
            <a:br>
              <a:rPr sz="4400" dirty="0"/>
            </a:br>
            <a:r>
              <a:rPr lang="en-US" sz="4400" dirty="0" smtClean="0"/>
              <a:t/>
            </a:r>
            <a:br>
              <a:rPr lang="en-US" sz="4400" dirty="0" smtClean="0"/>
            </a:br>
            <a:r>
              <a:rPr lang="en-US" sz="4400" b="1" dirty="0" smtClean="0"/>
              <a:t>PRESENTING</a:t>
            </a:r>
            <a:br>
              <a:rPr lang="en-US" sz="4400" b="1" dirty="0" smtClean="0"/>
            </a:br>
            <a:r>
              <a:rPr sz="3200" b="1" dirty="0"/>
              <a:t/>
            </a:r>
            <a:br>
              <a:rPr sz="3200" b="1" dirty="0"/>
            </a:br>
            <a:r>
              <a:rPr lang="en-US" sz="3200" b="1" dirty="0" smtClean="0"/>
              <a:t>HERE COMES THE JUDGE</a:t>
            </a:r>
            <a:r>
              <a:rPr lang="en-US" sz="4800" b="1" dirty="0"/>
              <a:t>!</a:t>
            </a:r>
            <a:endParaRPr sz="4400" b="1" dirty="0"/>
          </a:p>
        </p:txBody>
      </p:sp>
      <p:sp>
        <p:nvSpPr>
          <p:cNvPr id="3" name="Text Placeholder 2"/>
          <p:cNvSpPr>
            <a:spLocks noGrp="1"/>
          </p:cNvSpPr>
          <p:nvPr>
            <p:ph type="body" idx="1"/>
          </p:nvPr>
        </p:nvSpPr>
        <p:spPr>
          <a:xfrm rot="19140000">
            <a:off x="2379511" y="2793108"/>
            <a:ext cx="6247525" cy="2040184"/>
          </a:xfrm>
        </p:spPr>
        <p:txBody>
          <a:bodyPr rtlCol="0">
            <a:normAutofit/>
          </a:bodyPr>
          <a:lstStyle/>
          <a:p>
            <a:pPr fontAlgn="auto">
              <a:spcAft>
                <a:spcPts val="0"/>
              </a:spcAft>
              <a:defRPr/>
            </a:pPr>
            <a:r>
              <a:rPr lang="en-US" sz="2000" dirty="0" smtClean="0">
                <a:solidFill>
                  <a:schemeClr val="accent6">
                    <a:lumMod val="60000"/>
                    <a:lumOff val="40000"/>
                  </a:schemeClr>
                </a:solidFill>
                <a:latin typeface="Arial Black"/>
                <a:cs typeface="Arial Black"/>
              </a:rPr>
              <a:t>Choose a judge from Hebrew Scriptures.  Make an individual presentation on the </a:t>
            </a:r>
            <a:r>
              <a:rPr sz="2000" dirty="0" smtClean="0">
                <a:solidFill>
                  <a:schemeClr val="accent6">
                    <a:lumMod val="60000"/>
                    <a:lumOff val="40000"/>
                  </a:schemeClr>
                </a:solidFill>
                <a:latin typeface="Arial Black"/>
                <a:cs typeface="Arial Black"/>
              </a:rPr>
              <a:t>signi</a:t>
            </a:r>
            <a:r>
              <a:rPr lang="en-US" sz="2000" dirty="0" smtClean="0">
                <a:solidFill>
                  <a:schemeClr val="accent6">
                    <a:lumMod val="60000"/>
                    <a:lumOff val="40000"/>
                  </a:schemeClr>
                </a:solidFill>
                <a:latin typeface="Arial Black"/>
                <a:cs typeface="Arial Black"/>
              </a:rPr>
              <a:t>f</a:t>
            </a:r>
            <a:r>
              <a:rPr sz="2000" dirty="0" smtClean="0">
                <a:solidFill>
                  <a:schemeClr val="accent6">
                    <a:lumMod val="60000"/>
                    <a:lumOff val="40000"/>
                  </a:schemeClr>
                </a:solidFill>
                <a:latin typeface="Arial Black"/>
                <a:cs typeface="Arial Black"/>
              </a:rPr>
              <a:t>icance </a:t>
            </a:r>
            <a:r>
              <a:rPr sz="2000" dirty="0">
                <a:solidFill>
                  <a:schemeClr val="accent6">
                    <a:lumMod val="60000"/>
                    <a:lumOff val="40000"/>
                  </a:schemeClr>
                </a:solidFill>
                <a:latin typeface="Arial Black"/>
                <a:cs typeface="Arial Black"/>
              </a:rPr>
              <a:t>of this </a:t>
            </a:r>
            <a:r>
              <a:rPr lang="en-US" sz="2000" dirty="0" smtClean="0">
                <a:solidFill>
                  <a:schemeClr val="accent6">
                    <a:lumMod val="60000"/>
                    <a:lumOff val="40000"/>
                  </a:schemeClr>
                </a:solidFill>
                <a:latin typeface="Arial Black"/>
                <a:cs typeface="Arial Black"/>
              </a:rPr>
              <a:t>judge</a:t>
            </a:r>
            <a:r>
              <a:rPr sz="2000" dirty="0" smtClean="0">
                <a:solidFill>
                  <a:schemeClr val="accent6">
                    <a:lumMod val="60000"/>
                    <a:lumOff val="40000"/>
                  </a:schemeClr>
                </a:solidFill>
                <a:latin typeface="Arial Black"/>
                <a:cs typeface="Arial Black"/>
              </a:rPr>
              <a:t> </a:t>
            </a:r>
            <a:r>
              <a:rPr lang="en-US" sz="2000" dirty="0" smtClean="0">
                <a:solidFill>
                  <a:schemeClr val="accent6">
                    <a:lumMod val="60000"/>
                    <a:lumOff val="40000"/>
                  </a:schemeClr>
                </a:solidFill>
                <a:latin typeface="Arial Black"/>
                <a:cs typeface="Arial Black"/>
              </a:rPr>
              <a:t>and apply attributes and/or behaviors of this judge </a:t>
            </a:r>
          </a:p>
          <a:p>
            <a:pPr fontAlgn="auto">
              <a:spcAft>
                <a:spcPts val="0"/>
              </a:spcAft>
              <a:defRPr/>
            </a:pPr>
            <a:r>
              <a:rPr lang="en-US" sz="2000" dirty="0" smtClean="0">
                <a:solidFill>
                  <a:schemeClr val="accent6">
                    <a:lumMod val="60000"/>
                    <a:lumOff val="40000"/>
                  </a:schemeClr>
                </a:solidFill>
                <a:latin typeface="Arial Black"/>
                <a:cs typeface="Arial Black"/>
              </a:rPr>
              <a:t>TO</a:t>
            </a:r>
            <a:r>
              <a:rPr sz="2000" dirty="0" smtClean="0">
                <a:solidFill>
                  <a:schemeClr val="accent6">
                    <a:lumMod val="60000"/>
                    <a:lumOff val="40000"/>
                  </a:schemeClr>
                </a:solidFill>
                <a:latin typeface="Arial Black"/>
                <a:cs typeface="Arial Black"/>
              </a:rPr>
              <a:t> </a:t>
            </a:r>
            <a:r>
              <a:rPr sz="2000" dirty="0">
                <a:solidFill>
                  <a:schemeClr val="accent6">
                    <a:lumMod val="60000"/>
                    <a:lumOff val="40000"/>
                  </a:schemeClr>
                </a:solidFill>
                <a:latin typeface="Arial Black"/>
                <a:cs typeface="Arial Black"/>
              </a:rPr>
              <a:t>YOUR LIFE.</a:t>
            </a:r>
          </a:p>
          <a:p>
            <a:pPr eaLnBrk="1" fontAlgn="auto" hangingPunct="1">
              <a:spcAft>
                <a:spcPts val="0"/>
              </a:spcAft>
              <a:buFont typeface="Arial" pitchFamily="34" charset="0"/>
              <a:buNone/>
              <a:defRPr/>
            </a:pPr>
            <a:endParaRPr dirty="0">
              <a:solidFill>
                <a:schemeClr val="accent6">
                  <a:lumMod val="60000"/>
                  <a:lumOff val="40000"/>
                </a:schemeClr>
              </a:solidFill>
            </a:endParaRPr>
          </a:p>
        </p:txBody>
      </p:sp>
    </p:spTree>
    <p:extLst>
      <p:ext uri="{BB962C8B-B14F-4D97-AF65-F5344CB8AC3E}">
        <p14:creationId xmlns:p14="http://schemas.microsoft.com/office/powerpoint/2010/main" val="1541127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855178" y="835146"/>
            <a:ext cx="3685770" cy="2734562"/>
          </a:xfrm>
        </p:spPr>
        <p:txBody>
          <a:bodyPr/>
          <a:lstStyle/>
          <a:p>
            <a:pPr algn="ctr" eaLnBrk="1" fontAlgn="auto" hangingPunct="1">
              <a:spcAft>
                <a:spcPts val="0"/>
              </a:spcAft>
              <a:defRPr/>
            </a:pPr>
            <a:r>
              <a:rPr sz="4400" dirty="0"/>
              <a:t/>
            </a:r>
            <a:br>
              <a:rPr sz="4400" dirty="0"/>
            </a:br>
            <a:r>
              <a:rPr sz="4400" dirty="0"/>
              <a:t/>
            </a:r>
            <a:br>
              <a:rPr sz="4400" dirty="0"/>
            </a:br>
            <a:r>
              <a:rPr sz="4400" dirty="0"/>
              <a:t/>
            </a:r>
            <a:br>
              <a:rPr sz="4400" dirty="0"/>
            </a:br>
            <a:r>
              <a:rPr sz="4400" dirty="0"/>
              <a:t/>
            </a:r>
            <a:br>
              <a:rPr sz="4400" dirty="0"/>
            </a:br>
            <a:r>
              <a:rPr sz="4400" dirty="0"/>
              <a:t/>
            </a:r>
            <a:br>
              <a:rPr sz="4400" dirty="0"/>
            </a:br>
            <a:r>
              <a:rPr lang="en-US" sz="4400" dirty="0" smtClean="0"/>
              <a:t/>
            </a:r>
            <a:br>
              <a:rPr lang="en-US" sz="4400" dirty="0" smtClean="0"/>
            </a:br>
            <a:r>
              <a:rPr lang="en-US" sz="4400" b="1" dirty="0"/>
              <a:t/>
            </a:r>
            <a:br>
              <a:rPr lang="en-US" sz="4400" b="1" dirty="0"/>
            </a:br>
            <a:r>
              <a:rPr lang="en-US" sz="4400" b="1" dirty="0" smtClean="0"/>
              <a:t>NEXT WEEK</a:t>
            </a:r>
            <a:br>
              <a:rPr lang="en-US" sz="4400" b="1" dirty="0" smtClean="0"/>
            </a:br>
            <a:r>
              <a:rPr sz="3200" b="1" dirty="0"/>
              <a:t/>
            </a:r>
            <a:br>
              <a:rPr sz="3200" b="1" dirty="0"/>
            </a:br>
            <a:r>
              <a:rPr lang="en-US" sz="3200" b="1" dirty="0" smtClean="0"/>
              <a:t>BOW TO THE KING</a:t>
            </a:r>
            <a:r>
              <a:rPr lang="en-US" sz="4800" b="1" dirty="0" smtClean="0"/>
              <a:t>!</a:t>
            </a:r>
            <a:endParaRPr sz="4400" b="1" dirty="0"/>
          </a:p>
        </p:txBody>
      </p:sp>
      <p:sp>
        <p:nvSpPr>
          <p:cNvPr id="3" name="Text Placeholder 2"/>
          <p:cNvSpPr>
            <a:spLocks noGrp="1"/>
          </p:cNvSpPr>
          <p:nvPr>
            <p:ph type="body" idx="1"/>
          </p:nvPr>
        </p:nvSpPr>
        <p:spPr>
          <a:xfrm rot="19140000">
            <a:off x="2379511" y="2793108"/>
            <a:ext cx="6247525" cy="2040184"/>
          </a:xfrm>
        </p:spPr>
        <p:txBody>
          <a:bodyPr rtlCol="0">
            <a:normAutofit/>
          </a:bodyPr>
          <a:lstStyle/>
          <a:p>
            <a:pPr fontAlgn="auto">
              <a:spcAft>
                <a:spcPts val="0"/>
              </a:spcAft>
              <a:defRPr/>
            </a:pPr>
            <a:r>
              <a:rPr lang="en-US" sz="2000" dirty="0" smtClean="0">
                <a:solidFill>
                  <a:schemeClr val="accent6">
                    <a:lumMod val="60000"/>
                    <a:lumOff val="40000"/>
                  </a:schemeClr>
                </a:solidFill>
                <a:latin typeface="Arial Black"/>
                <a:cs typeface="Arial Black"/>
              </a:rPr>
              <a:t>Choose a king from Hebrew Scriptures.  Make an individual presentation next week on the </a:t>
            </a:r>
            <a:r>
              <a:rPr sz="2000" dirty="0" smtClean="0">
                <a:solidFill>
                  <a:schemeClr val="accent6">
                    <a:lumMod val="60000"/>
                    <a:lumOff val="40000"/>
                  </a:schemeClr>
                </a:solidFill>
                <a:latin typeface="Arial Black"/>
                <a:cs typeface="Arial Black"/>
              </a:rPr>
              <a:t>signi</a:t>
            </a:r>
            <a:r>
              <a:rPr lang="en-US" sz="2000" dirty="0" smtClean="0">
                <a:solidFill>
                  <a:schemeClr val="accent6">
                    <a:lumMod val="60000"/>
                    <a:lumOff val="40000"/>
                  </a:schemeClr>
                </a:solidFill>
                <a:latin typeface="Arial Black"/>
                <a:cs typeface="Arial Black"/>
              </a:rPr>
              <a:t>f</a:t>
            </a:r>
            <a:r>
              <a:rPr sz="2000" dirty="0" smtClean="0">
                <a:solidFill>
                  <a:schemeClr val="accent6">
                    <a:lumMod val="60000"/>
                    <a:lumOff val="40000"/>
                  </a:schemeClr>
                </a:solidFill>
                <a:latin typeface="Arial Black"/>
                <a:cs typeface="Arial Black"/>
              </a:rPr>
              <a:t>icance </a:t>
            </a:r>
            <a:r>
              <a:rPr sz="2000" dirty="0">
                <a:solidFill>
                  <a:schemeClr val="accent6">
                    <a:lumMod val="60000"/>
                    <a:lumOff val="40000"/>
                  </a:schemeClr>
                </a:solidFill>
                <a:latin typeface="Arial Black"/>
                <a:cs typeface="Arial Black"/>
              </a:rPr>
              <a:t>of this </a:t>
            </a:r>
            <a:r>
              <a:rPr lang="en-US" sz="2000" dirty="0" smtClean="0">
                <a:solidFill>
                  <a:schemeClr val="accent6">
                    <a:lumMod val="60000"/>
                    <a:lumOff val="40000"/>
                  </a:schemeClr>
                </a:solidFill>
                <a:latin typeface="Arial Black"/>
                <a:cs typeface="Arial Black"/>
              </a:rPr>
              <a:t>king</a:t>
            </a:r>
            <a:r>
              <a:rPr sz="2000" dirty="0" smtClean="0">
                <a:solidFill>
                  <a:schemeClr val="accent6">
                    <a:lumMod val="60000"/>
                    <a:lumOff val="40000"/>
                  </a:schemeClr>
                </a:solidFill>
                <a:latin typeface="Arial Black"/>
                <a:cs typeface="Arial Black"/>
              </a:rPr>
              <a:t> </a:t>
            </a:r>
            <a:r>
              <a:rPr lang="en-US" sz="2000" dirty="0" smtClean="0">
                <a:solidFill>
                  <a:schemeClr val="accent6">
                    <a:lumMod val="60000"/>
                    <a:lumOff val="40000"/>
                  </a:schemeClr>
                </a:solidFill>
                <a:latin typeface="Arial Black"/>
                <a:cs typeface="Arial Black"/>
              </a:rPr>
              <a:t>and apply attributes and/or behaviors of this king </a:t>
            </a:r>
          </a:p>
          <a:p>
            <a:pPr fontAlgn="auto">
              <a:spcAft>
                <a:spcPts val="0"/>
              </a:spcAft>
              <a:defRPr/>
            </a:pPr>
            <a:r>
              <a:rPr lang="en-US" sz="2000" dirty="0" smtClean="0">
                <a:solidFill>
                  <a:schemeClr val="accent6">
                    <a:lumMod val="60000"/>
                    <a:lumOff val="40000"/>
                  </a:schemeClr>
                </a:solidFill>
                <a:latin typeface="Arial Black"/>
                <a:cs typeface="Arial Black"/>
              </a:rPr>
              <a:t>TO</a:t>
            </a:r>
            <a:r>
              <a:rPr sz="2000" dirty="0" smtClean="0">
                <a:solidFill>
                  <a:schemeClr val="accent6">
                    <a:lumMod val="60000"/>
                    <a:lumOff val="40000"/>
                  </a:schemeClr>
                </a:solidFill>
                <a:latin typeface="Arial Black"/>
                <a:cs typeface="Arial Black"/>
              </a:rPr>
              <a:t> </a:t>
            </a:r>
            <a:r>
              <a:rPr sz="2000" dirty="0">
                <a:solidFill>
                  <a:schemeClr val="accent6">
                    <a:lumMod val="60000"/>
                    <a:lumOff val="40000"/>
                  </a:schemeClr>
                </a:solidFill>
                <a:latin typeface="Arial Black"/>
                <a:cs typeface="Arial Black"/>
              </a:rPr>
              <a:t>YOUR LIFE.</a:t>
            </a:r>
          </a:p>
          <a:p>
            <a:pPr eaLnBrk="1" fontAlgn="auto" hangingPunct="1">
              <a:spcAft>
                <a:spcPts val="0"/>
              </a:spcAft>
              <a:buFont typeface="Arial" pitchFamily="34" charset="0"/>
              <a:buNone/>
              <a:defRPr/>
            </a:pPr>
            <a:endParaRPr dirty="0">
              <a:solidFill>
                <a:schemeClr val="accent6">
                  <a:lumMod val="60000"/>
                  <a:lumOff val="40000"/>
                </a:schemeClr>
              </a:solidFill>
            </a:endParaRPr>
          </a:p>
        </p:txBody>
      </p:sp>
    </p:spTree>
    <p:extLst>
      <p:ext uri="{BB962C8B-B14F-4D97-AF65-F5344CB8AC3E}">
        <p14:creationId xmlns:p14="http://schemas.microsoft.com/office/powerpoint/2010/main" val="341061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300" y="241301"/>
            <a:ext cx="8534400" cy="6063199"/>
          </a:xfrm>
          <a:prstGeom prst="rect">
            <a:avLst/>
          </a:prstGeom>
          <a:noFill/>
        </p:spPr>
        <p:txBody>
          <a:bodyPr wrap="square" lIns="91440" tIns="45720" rIns="91440" bIns="45720">
            <a:spAutoFit/>
          </a:bodyPr>
          <a:lstStyle/>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SHEMA ISRAEL</a:t>
            </a:r>
          </a:p>
          <a:p>
            <a:pPr algn="ctr"/>
            <a:endPar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ADONAI ELOHENU, ADONAI ELOHENU, </a:t>
            </a:r>
          </a:p>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ADONAI ECHAD</a:t>
            </a:r>
          </a:p>
          <a:p>
            <a:pPr algn="ctr"/>
            <a:endParaRPr lang="en-US" sz="12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CAN YOU HEAR THE ONE WHO IS CALLING?  </a:t>
            </a:r>
          </a:p>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WHO HAS CALLED YOU THROUGH THE AGES?</a:t>
            </a:r>
          </a:p>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THE ONE WHO IS LOVE ….</a:t>
            </a:r>
          </a:p>
          <a:p>
            <a:pPr algn="ctr"/>
            <a:endParaRPr lang="en-US" sz="12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THERE IS NO BEGINNING</a:t>
            </a:r>
          </a:p>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THIS LOVE HAS NO ENDING</a:t>
            </a:r>
          </a:p>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IT’S IN EACH AND EVERY MOMENT</a:t>
            </a:r>
          </a:p>
          <a:p>
            <a:pPr algn="ct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IF WE OPEN OUR HEARTS ….</a:t>
            </a:r>
            <a:endParaRPr lang="en-US" sz="28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p:txBody>
      </p:sp>
    </p:spTree>
    <p:extLst>
      <p:ext uri="{BB962C8B-B14F-4D97-AF65-F5344CB8AC3E}">
        <p14:creationId xmlns:p14="http://schemas.microsoft.com/office/powerpoint/2010/main" val="18448581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354807"/>
            <a:ext cx="8178800" cy="5755421"/>
          </a:xfrm>
          <a:prstGeom prst="rect">
            <a:avLst/>
          </a:prstGeom>
          <a:noFill/>
        </p:spPr>
        <p:txBody>
          <a:bodyPr wrap="square" lIns="91440" tIns="45720" rIns="91440" bIns="45720">
            <a:spAutoFit/>
          </a:bodyPr>
          <a:lstStyle/>
          <a:p>
            <a:pPr algn="ctr"/>
            <a:r>
              <a:rPr lang="en-US" sz="4000" dirty="0" smtClean="0">
                <a:ln w="12700">
                  <a:solidFill>
                    <a:schemeClr val="tx2">
                      <a:satMod val="155000"/>
                    </a:schemeClr>
                  </a:solidFill>
                  <a:prstDash val="solid"/>
                </a:ln>
                <a:solidFill>
                  <a:schemeClr val="accent1">
                    <a:lumMod val="75000"/>
                  </a:schemeClr>
                </a:solidFill>
                <a:latin typeface="Copperplate Gothic Bold"/>
                <a:cs typeface="Copperplate Gothic Bold"/>
              </a:rPr>
              <a:t>Homework</a:t>
            </a:r>
          </a:p>
          <a:p>
            <a:pPr algn="ctr"/>
            <a:endParaRPr lang="en-US" sz="24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marL="457200" indent="-457200" algn="just">
              <a:buFont typeface="Arial"/>
              <a:buChar char="•"/>
            </a:pPr>
            <a:r>
              <a:rPr lang="en-US" sz="2400" dirty="0">
                <a:solidFill>
                  <a:schemeClr val="accent1">
                    <a:lumMod val="75000"/>
                  </a:schemeClr>
                </a:solidFill>
                <a:latin typeface="Copperplate Gothic Bold"/>
                <a:cs typeface="Copperplate Gothic Bold"/>
              </a:rPr>
              <a:t>Prepare for next week “Bow to the KING!”</a:t>
            </a:r>
            <a:br>
              <a:rPr lang="en-US" sz="2400" dirty="0">
                <a:solidFill>
                  <a:schemeClr val="accent1">
                    <a:lumMod val="75000"/>
                  </a:schemeClr>
                </a:solidFill>
                <a:latin typeface="Copperplate Gothic Bold"/>
                <a:cs typeface="Copperplate Gothic Bold"/>
              </a:rPr>
            </a:br>
            <a:endParaRPr lang="en-US" dirty="0">
              <a:solidFill>
                <a:schemeClr val="accent1">
                  <a:lumMod val="75000"/>
                </a:schemeClr>
              </a:solidFill>
              <a:latin typeface="Copperplate Gothic Bold"/>
              <a:cs typeface="Copperplate Gothic Bold"/>
            </a:endParaRPr>
          </a:p>
          <a:p>
            <a:pPr marL="457200" indent="-457200" algn="just">
              <a:buFont typeface="Arial"/>
              <a:buChar char="•"/>
            </a:pPr>
            <a:r>
              <a:rPr lang="en-US" sz="2400" dirty="0">
                <a:solidFill>
                  <a:schemeClr val="accent1">
                    <a:lumMod val="75000"/>
                  </a:schemeClr>
                </a:solidFill>
                <a:latin typeface="Copperplate Gothic Bold"/>
                <a:cs typeface="Copperplate Gothic Bold"/>
              </a:rPr>
              <a:t>Prepare for </a:t>
            </a:r>
            <a:r>
              <a:rPr lang="en-US" sz="2400" dirty="0" smtClean="0">
                <a:solidFill>
                  <a:schemeClr val="accent1">
                    <a:lumMod val="75000"/>
                  </a:schemeClr>
                </a:solidFill>
                <a:latin typeface="Copperplate Gothic Bold"/>
                <a:cs typeface="Copperplate Gothic Bold"/>
              </a:rPr>
              <a:t>group </a:t>
            </a:r>
            <a:r>
              <a:rPr lang="en-US" sz="2400" dirty="0">
                <a:solidFill>
                  <a:schemeClr val="accent1">
                    <a:lumMod val="75000"/>
                  </a:schemeClr>
                </a:solidFill>
                <a:latin typeface="Copperplate Gothic Bold"/>
                <a:cs typeface="Copperplate Gothic Bold"/>
              </a:rPr>
              <a:t>presentations</a:t>
            </a:r>
          </a:p>
          <a:p>
            <a:pPr marL="457200" indent="-457200" algn="just">
              <a:buFont typeface="Arial"/>
              <a:buChar char="•"/>
            </a:pPr>
            <a:endParaRPr lang="en-US" dirty="0">
              <a:solidFill>
                <a:schemeClr val="accent1">
                  <a:lumMod val="75000"/>
                </a:schemeClr>
              </a:solidFill>
              <a:latin typeface="Copperplate Gothic Bold"/>
              <a:cs typeface="Copperplate Gothic Bold"/>
            </a:endParaRPr>
          </a:p>
          <a:p>
            <a:pPr marL="457200" indent="-457200" algn="just">
              <a:buFont typeface="Arial"/>
              <a:buChar char="•"/>
            </a:pPr>
            <a:r>
              <a:rPr lang="en-US" sz="2400" dirty="0">
                <a:solidFill>
                  <a:schemeClr val="accent1">
                    <a:lumMod val="75000"/>
                  </a:schemeClr>
                </a:solidFill>
                <a:latin typeface="Copperplate Gothic Bold"/>
                <a:cs typeface="Copperplate Gothic Bold"/>
              </a:rPr>
              <a:t>Meditate/journal</a:t>
            </a:r>
          </a:p>
          <a:p>
            <a:pPr marL="457200" indent="-457200" algn="just">
              <a:buFont typeface="Arial"/>
              <a:buChar char="•"/>
            </a:pPr>
            <a:endParaRPr lang="en-US" sz="2400" dirty="0">
              <a:solidFill>
                <a:schemeClr val="accent1">
                  <a:lumMod val="75000"/>
                </a:schemeClr>
              </a:solidFill>
              <a:latin typeface="Copperplate Gothic Bold"/>
              <a:cs typeface="Copperplate Gothic Bold"/>
            </a:endParaRPr>
          </a:p>
          <a:p>
            <a:pPr algn="just"/>
            <a:r>
              <a:rPr lang="en-US" sz="2400" dirty="0">
                <a:solidFill>
                  <a:schemeClr val="accent1">
                    <a:lumMod val="75000"/>
                  </a:schemeClr>
                </a:solidFill>
                <a:latin typeface="Copperplate Gothic Bold"/>
                <a:cs typeface="Copperplate Gothic Bold"/>
              </a:rPr>
              <a:t>This day, I am dissolving from consciousness old and crystallized ideas.  Through the power of god within me, I become aware of new ideas and see my world through new lens.  I am grateful.  So it is.  </a:t>
            </a:r>
            <a:r>
              <a:rPr lang="en-US" sz="2400" dirty="0" smtClean="0">
                <a:solidFill>
                  <a:schemeClr val="accent1">
                    <a:lumMod val="75000"/>
                  </a:schemeClr>
                </a:solidFill>
                <a:latin typeface="Copperplate Gothic Bold"/>
                <a:cs typeface="Copperplate Gothic Bold"/>
              </a:rPr>
              <a:t>Amen</a:t>
            </a:r>
            <a:r>
              <a:rPr lang="en-US" sz="2400" dirty="0">
                <a:solidFill>
                  <a:schemeClr val="accent1">
                    <a:lumMod val="75000"/>
                  </a:schemeClr>
                </a:solidFill>
                <a:latin typeface="Copperplate Gothic Bold"/>
                <a:cs typeface="Copperplate Gothic Bold"/>
              </a:rPr>
              <a:t>.</a:t>
            </a:r>
            <a:endParaRPr lang="en-US" sz="24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endParaRPr lang="en-US" sz="16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2400" dirty="0" smtClean="0">
                <a:ln w="12700">
                  <a:solidFill>
                    <a:schemeClr val="tx2">
                      <a:satMod val="155000"/>
                    </a:schemeClr>
                  </a:solidFill>
                  <a:prstDash val="solid"/>
                </a:ln>
                <a:solidFill>
                  <a:schemeClr val="accent1">
                    <a:lumMod val="75000"/>
                  </a:schemeClr>
                </a:solidFill>
                <a:latin typeface="Copperplate Gothic Bold"/>
                <a:cs typeface="Copperplate Gothic Bold"/>
              </a:rPr>
              <a:t>PRAY OUT</a:t>
            </a:r>
          </a:p>
          <a:p>
            <a:pPr algn="ctr"/>
            <a:endParaRPr lang="en-US" sz="1200" dirty="0">
              <a:ln w="12700">
                <a:solidFill>
                  <a:schemeClr val="tx2">
                    <a:satMod val="155000"/>
                  </a:schemeClr>
                </a:solidFill>
                <a:prstDash val="solid"/>
              </a:ln>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297884926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114300"/>
            <a:ext cx="8788400" cy="1295400"/>
          </a:xfrm>
        </p:spPr>
        <p:txBody>
          <a:bodyPr/>
          <a:lstStyle/>
          <a:p>
            <a:r>
              <a:rPr lang="en-US" sz="4400" b="1" dirty="0" smtClean="0">
                <a:solidFill>
                  <a:schemeClr val="accent1">
                    <a:lumMod val="75000"/>
                  </a:schemeClr>
                </a:solidFill>
                <a:latin typeface="Copperplate Gothic Bold"/>
                <a:cs typeface="Copperplate Gothic Bold"/>
              </a:rPr>
              <a:t>Borg’s Conflicting </a:t>
            </a:r>
            <a:br>
              <a:rPr lang="en-US" sz="4400" b="1" dirty="0" smtClean="0">
                <a:solidFill>
                  <a:schemeClr val="accent1">
                    <a:lumMod val="75000"/>
                  </a:schemeClr>
                </a:solidFill>
                <a:latin typeface="Copperplate Gothic Bold"/>
                <a:cs typeface="Copperplate Gothic Bold"/>
              </a:rPr>
            </a:br>
            <a:r>
              <a:rPr lang="en-US" sz="4400" b="1" dirty="0" smtClean="0">
                <a:solidFill>
                  <a:schemeClr val="accent1">
                    <a:lumMod val="75000"/>
                  </a:schemeClr>
                </a:solidFill>
                <a:latin typeface="Copperplate Gothic Bold"/>
                <a:cs typeface="Copperplate Gothic Bold"/>
              </a:rPr>
              <a:t>Bible Lens</a:t>
            </a:r>
            <a:endParaRPr lang="en-US" sz="2400" b="1" dirty="0">
              <a:solidFill>
                <a:schemeClr val="accent1">
                  <a:lumMod val="75000"/>
                </a:schemeClr>
              </a:solidFill>
              <a:latin typeface="Copperplate Gothic Bold"/>
              <a:cs typeface="Copperplate Gothic Bold"/>
            </a:endParaRPr>
          </a:p>
        </p:txBody>
      </p:sp>
      <p:sp>
        <p:nvSpPr>
          <p:cNvPr id="3" name="Content Placeholder 2"/>
          <p:cNvSpPr>
            <a:spLocks noGrp="1"/>
          </p:cNvSpPr>
          <p:nvPr>
            <p:ph sz="half" idx="1"/>
          </p:nvPr>
        </p:nvSpPr>
        <p:spPr>
          <a:xfrm>
            <a:off x="139700" y="1625600"/>
            <a:ext cx="4250055" cy="4318001"/>
          </a:xfrm>
        </p:spPr>
        <p:txBody>
          <a:bodyPr>
            <a:normAutofit fontScale="77500" lnSpcReduction="20000"/>
          </a:bodyPr>
          <a:lstStyle/>
          <a:p>
            <a:r>
              <a:rPr lang="en-US" sz="3100" b="1" dirty="0" smtClean="0">
                <a:solidFill>
                  <a:schemeClr val="accent1">
                    <a:lumMod val="75000"/>
                  </a:schemeClr>
                </a:solidFill>
                <a:latin typeface="Copperplate Gothic Bold"/>
                <a:cs typeface="Copperplate Gothic Bold"/>
              </a:rPr>
              <a:t>Literal bible interpretation </a:t>
            </a:r>
          </a:p>
          <a:p>
            <a:r>
              <a:rPr lang="en-US" sz="3100" b="1" dirty="0" smtClean="0">
                <a:solidFill>
                  <a:schemeClr val="accent1">
                    <a:lumMod val="75000"/>
                  </a:schemeClr>
                </a:solidFill>
                <a:latin typeface="Copperplate Gothic Bold"/>
                <a:cs typeface="Copperplate Gothic Bold"/>
              </a:rPr>
              <a:t>Fundamental/Conservative Evangelical</a:t>
            </a:r>
            <a:endParaRPr lang="en-US" sz="1500" b="1" dirty="0" smtClean="0">
              <a:solidFill>
                <a:schemeClr val="accent1">
                  <a:lumMod val="75000"/>
                </a:schemeClr>
              </a:solidFill>
              <a:latin typeface="Copperplate Gothic Bold"/>
              <a:cs typeface="Copperplate Gothic Bold"/>
            </a:endParaRPr>
          </a:p>
          <a:p>
            <a:r>
              <a:rPr lang="en-US" sz="3100" b="1" dirty="0" smtClean="0">
                <a:solidFill>
                  <a:schemeClr val="accent1">
                    <a:lumMod val="75000"/>
                  </a:schemeClr>
                </a:solidFill>
                <a:latin typeface="Copperplate Gothic Bold"/>
                <a:cs typeface="Copperplate Gothic Bold"/>
              </a:rPr>
              <a:t>Bible </a:t>
            </a:r>
            <a:r>
              <a:rPr lang="en-US" sz="3100" b="1" dirty="0">
                <a:solidFill>
                  <a:schemeClr val="accent1">
                    <a:lumMod val="75000"/>
                  </a:schemeClr>
                </a:solidFill>
                <a:latin typeface="Copperplate Gothic Bold"/>
                <a:cs typeface="Copperplate Gothic Bold"/>
              </a:rPr>
              <a:t>i</a:t>
            </a:r>
            <a:r>
              <a:rPr lang="en-US" sz="3100" b="1" dirty="0" smtClean="0">
                <a:solidFill>
                  <a:schemeClr val="accent1">
                    <a:lumMod val="75000"/>
                  </a:schemeClr>
                </a:solidFill>
                <a:latin typeface="Copperplate Gothic Bold"/>
                <a:cs typeface="Copperplate Gothic Bold"/>
              </a:rPr>
              <a:t>s infallible and inerrant Word of God</a:t>
            </a:r>
            <a:endParaRPr lang="en-US" sz="1000" b="1" dirty="0" smtClean="0">
              <a:solidFill>
                <a:schemeClr val="accent1">
                  <a:lumMod val="75000"/>
                </a:schemeClr>
              </a:solidFill>
              <a:latin typeface="Copperplate Gothic Bold"/>
              <a:cs typeface="Copperplate Gothic Bold"/>
            </a:endParaRPr>
          </a:p>
          <a:p>
            <a:pPr marL="0" indent="0">
              <a:buNone/>
            </a:pPr>
            <a:r>
              <a:rPr lang="en-US" sz="1000" b="1" dirty="0" smtClean="0">
                <a:solidFill>
                  <a:schemeClr val="accent1">
                    <a:lumMod val="75000"/>
                  </a:schemeClr>
                </a:solidFill>
                <a:latin typeface="Copperplate Gothic Bold"/>
                <a:cs typeface="Copperplate Gothic Bold"/>
              </a:rPr>
              <a:t> </a:t>
            </a:r>
          </a:p>
          <a:p>
            <a:r>
              <a:rPr lang="en-US" sz="3100" b="1" dirty="0" smtClean="0">
                <a:solidFill>
                  <a:schemeClr val="accent1">
                    <a:lumMod val="75000"/>
                  </a:schemeClr>
                </a:solidFill>
                <a:latin typeface="Copperplate Gothic Bold"/>
                <a:cs typeface="Copperplate Gothic Bold"/>
              </a:rPr>
              <a:t>Divine origin is basis of Biblical authority.</a:t>
            </a:r>
          </a:p>
          <a:p>
            <a:endParaRPr lang="en-US" sz="3600" dirty="0" smtClean="0">
              <a:solidFill>
                <a:schemeClr val="accent1">
                  <a:lumMod val="75000"/>
                </a:schemeClr>
              </a:solidFill>
            </a:endParaRPr>
          </a:p>
        </p:txBody>
      </p:sp>
      <p:sp>
        <p:nvSpPr>
          <p:cNvPr id="4" name="Content Placeholder 3"/>
          <p:cNvSpPr>
            <a:spLocks noGrp="1"/>
          </p:cNvSpPr>
          <p:nvPr>
            <p:ph sz="half" idx="2"/>
          </p:nvPr>
        </p:nvSpPr>
        <p:spPr>
          <a:xfrm>
            <a:off x="4751070" y="1625600"/>
            <a:ext cx="4062729" cy="4318001"/>
          </a:xfrm>
        </p:spPr>
        <p:txBody>
          <a:bodyPr>
            <a:normAutofit fontScale="77500" lnSpcReduction="20000"/>
          </a:bodyPr>
          <a:lstStyle/>
          <a:p>
            <a:r>
              <a:rPr lang="en-US" sz="3100" b="1" dirty="0" smtClean="0">
                <a:solidFill>
                  <a:schemeClr val="accent1">
                    <a:lumMod val="75000"/>
                  </a:schemeClr>
                </a:solidFill>
                <a:latin typeface="Copperplate Gothic Bold"/>
                <a:cs typeface="Copperplate Gothic Bold"/>
              </a:rPr>
              <a:t>History/metaphor interpretation </a:t>
            </a:r>
          </a:p>
          <a:p>
            <a:r>
              <a:rPr lang="en-US" sz="3100" b="1" dirty="0" smtClean="0">
                <a:solidFill>
                  <a:schemeClr val="accent1">
                    <a:lumMod val="75000"/>
                  </a:schemeClr>
                </a:solidFill>
                <a:latin typeface="Copperplate Gothic Bold"/>
                <a:cs typeface="Copperplate Gothic Bold"/>
              </a:rPr>
              <a:t>Mainline churches -- Moderate to Liberal</a:t>
            </a:r>
          </a:p>
          <a:p>
            <a:r>
              <a:rPr lang="en-US" sz="3100" b="1" dirty="0" smtClean="0">
                <a:solidFill>
                  <a:schemeClr val="accent1">
                    <a:lumMod val="75000"/>
                  </a:schemeClr>
                </a:solidFill>
                <a:latin typeface="Copperplate Gothic Bold"/>
                <a:cs typeface="Copperplate Gothic Bold"/>
              </a:rPr>
              <a:t>Rejects infallibility of bible; effort to de-literalize the Bible</a:t>
            </a:r>
          </a:p>
          <a:p>
            <a:r>
              <a:rPr lang="en-US" sz="3100" b="1" dirty="0" smtClean="0">
                <a:solidFill>
                  <a:schemeClr val="accent1">
                    <a:lumMod val="75000"/>
                  </a:schemeClr>
                </a:solidFill>
                <a:latin typeface="Copperplate Gothic Bold"/>
                <a:cs typeface="Copperplate Gothic Bold"/>
              </a:rPr>
              <a:t>Human origin is basis of its authority</a:t>
            </a:r>
          </a:p>
          <a:p>
            <a:endParaRPr lang="en-US" sz="2400" dirty="0" smtClean="0">
              <a:solidFill>
                <a:schemeClr val="accent1">
                  <a:lumMod val="75000"/>
                </a:schemeClr>
              </a:solidFill>
            </a:endParaRPr>
          </a:p>
          <a:p>
            <a:endParaRPr lang="en-US" sz="2400" dirty="0">
              <a:solidFill>
                <a:schemeClr val="accent1">
                  <a:lumMod val="75000"/>
                </a:schemeClr>
              </a:solidFill>
            </a:endParaRPr>
          </a:p>
        </p:txBody>
      </p:sp>
    </p:spTree>
    <p:extLst>
      <p:ext uri="{BB962C8B-B14F-4D97-AF65-F5344CB8AC3E}">
        <p14:creationId xmlns:p14="http://schemas.microsoft.com/office/powerpoint/2010/main" val="35326499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6900" y="317502"/>
            <a:ext cx="7950200" cy="1323439"/>
          </a:xfrm>
          <a:prstGeom prst="rect">
            <a:avLst/>
          </a:prstGeom>
          <a:noFill/>
        </p:spPr>
        <p:txBody>
          <a:bodyPr wrap="square" lIns="91440" tIns="45720" rIns="91440" bIns="45720">
            <a:spAutoFit/>
          </a:bodyPr>
          <a:lstStyle/>
          <a:p>
            <a:pPr algn="ctr"/>
            <a:r>
              <a:rPr lang="en-US" sz="40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Literal-Factual Lens of the Bible</a:t>
            </a:r>
            <a:endPar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p:txBody>
      </p:sp>
      <p:sp>
        <p:nvSpPr>
          <p:cNvPr id="3" name="Rectangle 2"/>
          <p:cNvSpPr/>
          <p:nvPr/>
        </p:nvSpPr>
        <p:spPr>
          <a:xfrm>
            <a:off x="1193801" y="1934170"/>
            <a:ext cx="6477000" cy="4216539"/>
          </a:xfrm>
          <a:prstGeom prst="rect">
            <a:avLst/>
          </a:prstGeom>
          <a:noFill/>
          <a:ln>
            <a:solidFill>
              <a:schemeClr val="accent1">
                <a:lumMod val="75000"/>
              </a:schemeClr>
            </a:solidFill>
          </a:ln>
        </p:spPr>
        <p:txBody>
          <a:bodyPr wrap="square" lIns="91440" tIns="45720" rIns="91440" bIns="45720">
            <a:spAutoFit/>
          </a:bodyPr>
          <a:lstStyle/>
          <a:p>
            <a:pPr algn="ct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Literalistic </a:t>
            </a:r>
          </a:p>
          <a:p>
            <a:pPr algn="ctr"/>
            <a:endParaRPr lang="en-US" sz="8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Doctrinal</a:t>
            </a:r>
          </a:p>
          <a:p>
            <a:pPr algn="ctr"/>
            <a:r>
              <a:rPr lang="en-US" sz="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 </a:t>
            </a:r>
          </a:p>
          <a:p>
            <a:pPr algn="ct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Moralistic </a:t>
            </a:r>
          </a:p>
          <a:p>
            <a:pPr algn="ctr"/>
            <a:endParaRPr lang="en-US" sz="8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Patriarchal </a:t>
            </a:r>
          </a:p>
          <a:p>
            <a:pPr algn="ctr"/>
            <a:endParaRPr lang="en-US" sz="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28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Exclusivistic</a:t>
            </a: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 </a:t>
            </a:r>
          </a:p>
          <a:p>
            <a:pPr algn="ctr"/>
            <a:endParaRPr lang="en-US" sz="8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After-life Oriented</a:t>
            </a:r>
          </a:p>
          <a:p>
            <a:pPr algn="ctr"/>
            <a:endParaRPr lang="en-US" sz="28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Papyrus"/>
            </a:endParaRPr>
          </a:p>
          <a:p>
            <a:pPr algn="ctr"/>
            <a:r>
              <a:rPr lang="en-US" sz="3200" dirty="0" err="1"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Papyrus"/>
              </a:rPr>
              <a:t>Spong</a:t>
            </a:r>
            <a:r>
              <a:rPr lang="en-US" sz="32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Papyrus"/>
              </a:rPr>
              <a:t>:  </a:t>
            </a:r>
            <a:r>
              <a:rPr lang="en-US" sz="3200" i="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Papyrus"/>
              </a:rPr>
              <a:t>“Aura” or “Bible Shield”</a:t>
            </a:r>
            <a:endParaRPr lang="en-US" sz="3200" i="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cs typeface="Papyrus"/>
            </a:endParaRPr>
          </a:p>
        </p:txBody>
      </p:sp>
    </p:spTree>
    <p:extLst>
      <p:ext uri="{BB962C8B-B14F-4D97-AF65-F5344CB8AC3E}">
        <p14:creationId xmlns:p14="http://schemas.microsoft.com/office/powerpoint/2010/main" val="323810946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a:spLocks noChangeArrowheads="1"/>
          </p:cNvSpPr>
          <p:nvPr/>
        </p:nvSpPr>
        <p:spPr bwMode="auto">
          <a:xfrm>
            <a:off x="12700" y="-19980"/>
            <a:ext cx="9144000" cy="70834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endParaRPr lang="en-US"/>
          </a:p>
        </p:txBody>
      </p:sp>
      <p:sp>
        <p:nvSpPr>
          <p:cNvPr id="19" name="Rectangle 18"/>
          <p:cNvSpPr>
            <a:spLocks noChangeArrowheads="1"/>
          </p:cNvSpPr>
          <p:nvPr/>
        </p:nvSpPr>
        <p:spPr bwMode="auto">
          <a:xfrm rot="10800000">
            <a:off x="3810000" y="3005574"/>
            <a:ext cx="990600" cy="2099824"/>
          </a:xfrm>
          <a:prstGeom prst="rect">
            <a:avLst/>
          </a:prstGeom>
          <a:gradFill rotWithShape="1">
            <a:gsLst>
              <a:gs pos="0">
                <a:srgbClr val="800080"/>
              </a:gs>
              <a:gs pos="50000">
                <a:srgbClr val="800080"/>
              </a:gs>
              <a:gs pos="100000">
                <a:srgbClr val="FF0000"/>
              </a:gs>
            </a:gsLst>
            <a:lin ang="13500000" scaled="1"/>
          </a:gradFill>
          <a:ln w="9525" algn="ctr">
            <a:noFill/>
            <a:round/>
            <a:headEnd/>
            <a:tailEnd/>
          </a:ln>
        </p:spPr>
        <p:txBody>
          <a:bodyPr wrap="none"/>
          <a:lstStyle/>
          <a:p>
            <a:endParaRPr lang="en-US"/>
          </a:p>
        </p:txBody>
      </p:sp>
      <p:sp>
        <p:nvSpPr>
          <p:cNvPr id="47" name="Rectangle 46"/>
          <p:cNvSpPr>
            <a:spLocks noChangeArrowheads="1"/>
          </p:cNvSpPr>
          <p:nvPr/>
        </p:nvSpPr>
        <p:spPr bwMode="auto">
          <a:xfrm>
            <a:off x="4495800" y="2743200"/>
            <a:ext cx="1752600" cy="23622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a:lstStyle/>
          <a:p>
            <a:endParaRPr lang="en-US"/>
          </a:p>
        </p:txBody>
      </p:sp>
      <p:sp>
        <p:nvSpPr>
          <p:cNvPr id="32" name="Rectangle 31"/>
          <p:cNvSpPr>
            <a:spLocks noChangeArrowheads="1"/>
          </p:cNvSpPr>
          <p:nvPr/>
        </p:nvSpPr>
        <p:spPr bwMode="auto">
          <a:xfrm>
            <a:off x="6248400" y="2828926"/>
            <a:ext cx="2590800" cy="2362200"/>
          </a:xfrm>
          <a:prstGeom prst="rect">
            <a:avLst/>
          </a:prstGeom>
          <a:solidFill>
            <a:srgbClr val="0070C0"/>
          </a:solidFill>
          <a:ln w="9525" algn="ctr">
            <a:noFill/>
            <a:round/>
            <a:headEnd/>
            <a:tailEnd/>
          </a:ln>
        </p:spPr>
        <p:txBody>
          <a:bodyPr wrap="none"/>
          <a:lstStyle/>
          <a:p>
            <a:endParaRPr lang="en-US"/>
          </a:p>
        </p:txBody>
      </p:sp>
      <p:sp>
        <p:nvSpPr>
          <p:cNvPr id="36869" name="Rectangle 14"/>
          <p:cNvSpPr>
            <a:spLocks noChangeArrowheads="1"/>
          </p:cNvSpPr>
          <p:nvPr/>
        </p:nvSpPr>
        <p:spPr bwMode="auto">
          <a:xfrm>
            <a:off x="304800" y="5029200"/>
            <a:ext cx="8534400" cy="228600"/>
          </a:xfrm>
          <a:prstGeom prst="rect">
            <a:avLst/>
          </a:prstGeom>
          <a:solidFill>
            <a:srgbClr val="FFECB7"/>
          </a:solidFill>
          <a:ln w="9525" algn="ctr">
            <a:noFill/>
            <a:round/>
            <a:headEnd/>
            <a:tailEnd/>
          </a:ln>
        </p:spPr>
        <p:txBody>
          <a:bodyPr wrap="none"/>
          <a:lstStyle/>
          <a:p>
            <a:endParaRPr lang="en-US"/>
          </a:p>
        </p:txBody>
      </p:sp>
      <p:sp>
        <p:nvSpPr>
          <p:cNvPr id="17" name="Rectangle 16"/>
          <p:cNvSpPr>
            <a:spLocks noChangeArrowheads="1"/>
          </p:cNvSpPr>
          <p:nvPr/>
        </p:nvSpPr>
        <p:spPr bwMode="auto">
          <a:xfrm>
            <a:off x="2286000" y="2743200"/>
            <a:ext cx="1828800" cy="2362200"/>
          </a:xfrm>
          <a:prstGeom prst="rect">
            <a:avLst/>
          </a:prstGeom>
          <a:solidFill>
            <a:srgbClr val="800080"/>
          </a:solidFill>
          <a:ln w="9525" algn="ctr">
            <a:noFill/>
            <a:round/>
            <a:headEnd/>
            <a:tailEnd/>
          </a:ln>
        </p:spPr>
        <p:txBody>
          <a:bodyPr wrap="none"/>
          <a:lstStyle/>
          <a:p>
            <a:endParaRPr lang="en-US"/>
          </a:p>
        </p:txBody>
      </p:sp>
      <p:sp>
        <p:nvSpPr>
          <p:cNvPr id="14" name="Rectangle 13"/>
          <p:cNvSpPr>
            <a:spLocks noChangeArrowheads="1"/>
          </p:cNvSpPr>
          <p:nvPr/>
        </p:nvSpPr>
        <p:spPr bwMode="auto">
          <a:xfrm>
            <a:off x="228600" y="2438400"/>
            <a:ext cx="2057400" cy="2819400"/>
          </a:xfrm>
          <a:prstGeom prst="rect">
            <a:avLst/>
          </a:prstGeom>
          <a:solidFill>
            <a:srgbClr val="FFCC66"/>
          </a:solidFill>
          <a:ln>
            <a:noFill/>
            <a:headEnd/>
            <a:tailEnd/>
          </a:ln>
        </p:spPr>
        <p:style>
          <a:lnRef idx="1">
            <a:schemeClr val="accent1"/>
          </a:lnRef>
          <a:fillRef idx="3">
            <a:schemeClr val="accent1"/>
          </a:fillRef>
          <a:effectRef idx="2">
            <a:schemeClr val="accent1"/>
          </a:effectRef>
          <a:fontRef idx="minor">
            <a:schemeClr val="lt1"/>
          </a:fontRef>
        </p:style>
        <p:txBody>
          <a:bodyPr wrap="none"/>
          <a:lstStyle/>
          <a:p>
            <a:endParaRPr lang="en-US"/>
          </a:p>
        </p:txBody>
      </p:sp>
      <p:sp>
        <p:nvSpPr>
          <p:cNvPr id="18" name="Right Triangle 17"/>
          <p:cNvSpPr>
            <a:spLocks noChangeArrowheads="1"/>
          </p:cNvSpPr>
          <p:nvPr/>
        </p:nvSpPr>
        <p:spPr bwMode="auto">
          <a:xfrm>
            <a:off x="2209800" y="2743200"/>
            <a:ext cx="304800" cy="2362200"/>
          </a:xfrm>
          <a:prstGeom prst="rtTriangle">
            <a:avLst/>
          </a:prstGeom>
          <a:solidFill>
            <a:srgbClr val="FFECB7"/>
          </a:solidFill>
          <a:ln w="9525" algn="ctr">
            <a:noFill/>
            <a:round/>
            <a:headEnd/>
            <a:tailEnd/>
          </a:ln>
        </p:spPr>
        <p:txBody>
          <a:bodyPr wrap="none"/>
          <a:lstStyle/>
          <a:p>
            <a:endParaRPr lang="en-US"/>
          </a:p>
        </p:txBody>
      </p:sp>
      <p:cxnSp>
        <p:nvCxnSpPr>
          <p:cNvPr id="7" name="Straight Connector 6"/>
          <p:cNvCxnSpPr/>
          <p:nvPr/>
        </p:nvCxnSpPr>
        <p:spPr bwMode="auto">
          <a:xfrm>
            <a:off x="0" y="3962400"/>
            <a:ext cx="9144000" cy="1588"/>
          </a:xfrm>
          <a:prstGeom prst="line">
            <a:avLst/>
          </a:prstGeom>
          <a:ln w="76200">
            <a:solidFill>
              <a:srgbClr val="00B0F0"/>
            </a:solidFill>
            <a:headEnd type="none" w="med" len="med"/>
            <a:tailEnd type="none" w="med" len="med"/>
          </a:ln>
          <a:scene3d>
            <a:camera prst="orthographicFront"/>
            <a:lightRig rig="threePt" dir="t"/>
          </a:scene3d>
          <a:sp3d>
            <a:bevelT w="165100" prst="coolSlant"/>
          </a:sp3d>
        </p:spPr>
        <p:style>
          <a:lnRef idx="3">
            <a:schemeClr val="dk1"/>
          </a:lnRef>
          <a:fillRef idx="0">
            <a:schemeClr val="dk1"/>
          </a:fillRef>
          <a:effectRef idx="2">
            <a:schemeClr val="dk1"/>
          </a:effectRef>
          <a:fontRef idx="minor">
            <a:schemeClr val="tx1"/>
          </a:fontRef>
        </p:style>
      </p:cxnSp>
      <p:cxnSp>
        <p:nvCxnSpPr>
          <p:cNvPr id="25" name="Straight Connector 24"/>
          <p:cNvCxnSpPr>
            <a:cxnSpLocks noChangeShapeType="1"/>
          </p:cNvCxnSpPr>
          <p:nvPr/>
        </p:nvCxnSpPr>
        <p:spPr bwMode="auto">
          <a:xfrm rot="16200000" flipH="1">
            <a:off x="533402" y="4579940"/>
            <a:ext cx="3503612" cy="1587"/>
          </a:xfrm>
          <a:prstGeom prst="line">
            <a:avLst/>
          </a:prstGeom>
          <a:noFill/>
          <a:ln w="38100" algn="ctr">
            <a:solidFill>
              <a:srgbClr val="FF0000"/>
            </a:solidFill>
            <a:round/>
            <a:headEnd/>
            <a:tailEnd/>
          </a:ln>
        </p:spPr>
      </p:cxnSp>
      <p:sp>
        <p:nvSpPr>
          <p:cNvPr id="26" name="TextBox 25"/>
          <p:cNvSpPr txBox="1"/>
          <p:nvPr/>
        </p:nvSpPr>
        <p:spPr>
          <a:xfrm>
            <a:off x="152400" y="5313364"/>
            <a:ext cx="2209800" cy="1200329"/>
          </a:xfrm>
          <a:prstGeom prst="rect">
            <a:avLst/>
          </a:prstGeom>
          <a:solidFill>
            <a:srgbClr val="FFCC66"/>
          </a:solidFill>
          <a:ln/>
        </p:spPr>
        <p:style>
          <a:lnRef idx="1">
            <a:schemeClr val="accent1"/>
          </a:lnRef>
          <a:fillRef idx="3">
            <a:schemeClr val="accent1"/>
          </a:fillRef>
          <a:effectRef idx="2">
            <a:schemeClr val="accent1"/>
          </a:effectRef>
          <a:fontRef idx="minor">
            <a:schemeClr val="lt1"/>
          </a:fontRef>
        </p:style>
        <p:txBody>
          <a:bodyPr wrap="square">
            <a:spAutoFit/>
          </a:bodyPr>
          <a:lstStyle/>
          <a:p>
            <a:pPr algn="ctr">
              <a:defRPr/>
            </a:pPr>
            <a:r>
              <a:rPr lang="en-US" sz="3600" b="1" dirty="0">
                <a:solidFill>
                  <a:schemeClr val="accent1">
                    <a:lumMod val="75000"/>
                  </a:schemeClr>
                </a:solidFill>
                <a:effectLst>
                  <a:outerShdw blurRad="38100" dist="38100" dir="2700000" algn="tl">
                    <a:srgbClr val="000000">
                      <a:alpha val="43137"/>
                    </a:srgbClr>
                  </a:outerShdw>
                </a:effectLst>
                <a:latin typeface="Papyrus"/>
                <a:cs typeface="Papyrus"/>
              </a:rPr>
              <a:t>1</a:t>
            </a:r>
            <a:r>
              <a:rPr lang="en-US" sz="3600" b="1" baseline="30000" dirty="0">
                <a:solidFill>
                  <a:schemeClr val="accent1">
                    <a:lumMod val="75000"/>
                  </a:schemeClr>
                </a:solidFill>
                <a:effectLst>
                  <a:outerShdw blurRad="38100" dist="38100" dir="2700000" algn="tl">
                    <a:srgbClr val="000000">
                      <a:alpha val="43137"/>
                    </a:srgbClr>
                  </a:outerShdw>
                </a:effectLst>
                <a:latin typeface="Papyrus"/>
                <a:cs typeface="Papyrus"/>
              </a:rPr>
              <a:t>ST</a:t>
            </a:r>
            <a:r>
              <a:rPr lang="en-US" sz="3600" b="1" dirty="0">
                <a:solidFill>
                  <a:schemeClr val="accent1">
                    <a:lumMod val="75000"/>
                  </a:schemeClr>
                </a:solidFill>
                <a:effectLst>
                  <a:outerShdw blurRad="38100" dist="38100" dir="2700000" algn="tl">
                    <a:srgbClr val="000000">
                      <a:alpha val="43137"/>
                    </a:srgbClr>
                  </a:outerShdw>
                </a:effectLst>
                <a:latin typeface="Papyrus"/>
                <a:cs typeface="Papyrus"/>
              </a:rPr>
              <a:t> </a:t>
            </a:r>
            <a:endParaRPr lang="en-US" sz="3600" b="1" dirty="0" smtClean="0">
              <a:solidFill>
                <a:schemeClr val="accent1">
                  <a:lumMod val="75000"/>
                </a:schemeClr>
              </a:solidFill>
              <a:effectLst>
                <a:outerShdw blurRad="38100" dist="38100" dir="2700000" algn="tl">
                  <a:srgbClr val="000000">
                    <a:alpha val="43137"/>
                  </a:srgbClr>
                </a:outerShdw>
              </a:effectLst>
              <a:latin typeface="Papyrus"/>
              <a:cs typeface="Papyrus"/>
            </a:endParaRPr>
          </a:p>
          <a:p>
            <a:pPr algn="ctr">
              <a:defRPr/>
            </a:pPr>
            <a:r>
              <a:rPr lang="en-US" sz="3600" b="1" dirty="0" smtClean="0">
                <a:solidFill>
                  <a:schemeClr val="accent1">
                    <a:lumMod val="75000"/>
                  </a:schemeClr>
                </a:solidFill>
                <a:effectLst>
                  <a:outerShdw blurRad="38100" dist="38100" dir="2700000" algn="tl">
                    <a:srgbClr val="000000">
                      <a:alpha val="43137"/>
                    </a:srgbClr>
                  </a:outerShdw>
                </a:effectLst>
                <a:latin typeface="Papyrus"/>
                <a:cs typeface="Papyrus"/>
              </a:rPr>
              <a:t>25,000</a:t>
            </a:r>
            <a:endParaRPr lang="en-US" sz="3600" b="1" dirty="0">
              <a:solidFill>
                <a:schemeClr val="accent1">
                  <a:lumMod val="75000"/>
                </a:schemeClr>
              </a:solidFill>
              <a:effectLst>
                <a:outerShdw blurRad="38100" dist="38100" dir="2700000" algn="tl">
                  <a:srgbClr val="000000">
                    <a:alpha val="43137"/>
                  </a:srgbClr>
                </a:outerShdw>
              </a:effectLst>
              <a:latin typeface="Papyrus"/>
              <a:cs typeface="Papyrus"/>
            </a:endParaRPr>
          </a:p>
        </p:txBody>
      </p:sp>
      <p:cxnSp>
        <p:nvCxnSpPr>
          <p:cNvPr id="36877" name="Straight Connector 29"/>
          <p:cNvCxnSpPr>
            <a:cxnSpLocks noChangeShapeType="1"/>
          </p:cNvCxnSpPr>
          <p:nvPr/>
        </p:nvCxnSpPr>
        <p:spPr bwMode="auto">
          <a:xfrm>
            <a:off x="2743200" y="6237287"/>
            <a:ext cx="8509000" cy="0"/>
          </a:xfrm>
          <a:prstGeom prst="line">
            <a:avLst/>
          </a:prstGeom>
          <a:noFill/>
          <a:ln w="9525" algn="ctr">
            <a:solidFill>
              <a:schemeClr val="bg1"/>
            </a:solidFill>
            <a:round/>
            <a:headEnd/>
            <a:tailEnd/>
          </a:ln>
        </p:spPr>
      </p:cxnSp>
      <p:sp>
        <p:nvSpPr>
          <p:cNvPr id="33" name="TextBox 32"/>
          <p:cNvSpPr txBox="1"/>
          <p:nvPr/>
        </p:nvSpPr>
        <p:spPr>
          <a:xfrm>
            <a:off x="2971800" y="5867362"/>
            <a:ext cx="4241800" cy="646331"/>
          </a:xfrm>
          <a:prstGeom prst="rect">
            <a:avLst/>
          </a:prstGeom>
          <a:solidFill>
            <a:srgbClr val="FFCC66"/>
          </a:solidFill>
          <a:ln/>
        </p:spPr>
        <p:style>
          <a:lnRef idx="0">
            <a:schemeClr val="accent1"/>
          </a:lnRef>
          <a:fillRef idx="3">
            <a:schemeClr val="accent1"/>
          </a:fillRef>
          <a:effectRef idx="3">
            <a:schemeClr val="accent1"/>
          </a:effectRef>
          <a:fontRef idx="minor">
            <a:schemeClr val="lt1"/>
          </a:fontRef>
        </p:style>
        <p:txBody>
          <a:bodyPr wrap="square">
            <a:spAutoFit/>
          </a:bodyPr>
          <a:lstStyle/>
          <a:p>
            <a:pPr algn="ctr">
              <a:defRPr/>
            </a:pPr>
            <a:r>
              <a:rPr lang="en-US" sz="3600" b="1" dirty="0">
                <a:solidFill>
                  <a:schemeClr val="accent2">
                    <a:lumMod val="75000"/>
                  </a:schemeClr>
                </a:solidFill>
                <a:effectLst>
                  <a:outerShdw blurRad="38100" dist="38100" dir="2700000" algn="tl">
                    <a:srgbClr val="000000">
                      <a:alpha val="43137"/>
                    </a:srgbClr>
                  </a:outerShdw>
                </a:effectLst>
                <a:latin typeface="Papyrus"/>
                <a:cs typeface="Papyrus"/>
              </a:rPr>
              <a:t>BCE YEARS</a:t>
            </a:r>
          </a:p>
        </p:txBody>
      </p:sp>
      <p:sp>
        <p:nvSpPr>
          <p:cNvPr id="37" name="TextBox 36"/>
          <p:cNvSpPr txBox="1"/>
          <p:nvPr/>
        </p:nvSpPr>
        <p:spPr>
          <a:xfrm>
            <a:off x="228600" y="2682410"/>
            <a:ext cx="2209800" cy="646331"/>
          </a:xfrm>
          <a:prstGeom prst="rect">
            <a:avLst/>
          </a:prstGeom>
          <a:noFill/>
        </p:spPr>
        <p:txBody>
          <a:bodyPr>
            <a:spAutoFit/>
          </a:bodyPr>
          <a:lstStyle/>
          <a:p>
            <a:pPr algn="ctr">
              <a:defRPr/>
            </a:pPr>
            <a:r>
              <a:rPr lang="en-US" b="1" dirty="0">
                <a:solidFill>
                  <a:schemeClr val="accent1">
                    <a:lumMod val="75000"/>
                  </a:schemeClr>
                </a:solidFill>
                <a:cs typeface="Papyrus"/>
              </a:rPr>
              <a:t>REFLECTIVE  THINKING</a:t>
            </a:r>
          </a:p>
        </p:txBody>
      </p:sp>
      <p:sp>
        <p:nvSpPr>
          <p:cNvPr id="39" name="TextBox 38"/>
          <p:cNvSpPr txBox="1"/>
          <p:nvPr/>
        </p:nvSpPr>
        <p:spPr>
          <a:xfrm>
            <a:off x="2514600" y="152401"/>
            <a:ext cx="4952999" cy="646331"/>
          </a:xfrm>
          <a:prstGeom prst="rect">
            <a:avLst/>
          </a:prstGeom>
          <a:solidFill>
            <a:srgbClr val="800080"/>
          </a:solidFill>
        </p:spPr>
        <p:txBody>
          <a:bodyPr wrap="square">
            <a:spAutoFit/>
          </a:bodyPr>
          <a:lstStyle/>
          <a:p>
            <a:pPr>
              <a:defRPr/>
            </a:pPr>
            <a:r>
              <a:rPr lang="en-US" sz="3600" b="1" dirty="0">
                <a:solidFill>
                  <a:srgbClr val="F8F8F8"/>
                </a:solidFill>
                <a:effectLst>
                  <a:outerShdw blurRad="38100" dist="38100" dir="2700000" algn="tl">
                    <a:srgbClr val="000000">
                      <a:alpha val="43137"/>
                    </a:srgbClr>
                  </a:outerShdw>
                </a:effectLst>
                <a:latin typeface="Papyrus"/>
                <a:cs typeface="Papyrus"/>
              </a:rPr>
              <a:t>CREATION STORIES</a:t>
            </a:r>
          </a:p>
        </p:txBody>
      </p:sp>
      <p:sp>
        <p:nvSpPr>
          <p:cNvPr id="40" name="TextBox 39"/>
          <p:cNvSpPr txBox="1"/>
          <p:nvPr/>
        </p:nvSpPr>
        <p:spPr>
          <a:xfrm flipH="1">
            <a:off x="3048000" y="1066800"/>
            <a:ext cx="533400" cy="2308324"/>
          </a:xfrm>
          <a:prstGeom prst="rect">
            <a:avLst/>
          </a:prstGeom>
          <a:solidFill>
            <a:srgbClr val="800080"/>
          </a:solidFill>
        </p:spPr>
        <p:txBody>
          <a:bodyPr>
            <a:spAutoFit/>
          </a:bodyPr>
          <a:lstStyle/>
          <a:p>
            <a:pPr>
              <a:defRPr/>
            </a:pPr>
            <a:r>
              <a:rPr lang="en-US" sz="3600" b="1" dirty="0" smtClean="0">
                <a:solidFill>
                  <a:srgbClr val="F8F8F8"/>
                </a:solidFill>
                <a:effectLst>
                  <a:outerShdw blurRad="38100" dist="38100" dir="2700000" algn="tl">
                    <a:srgbClr val="000000">
                      <a:alpha val="43137"/>
                    </a:srgbClr>
                  </a:outerShdw>
                </a:effectLst>
                <a:latin typeface="Papyrus"/>
                <a:cs typeface="Papyrus"/>
              </a:rPr>
              <a:t>1</a:t>
            </a:r>
          </a:p>
          <a:p>
            <a:pPr>
              <a:defRPr/>
            </a:pPr>
            <a:r>
              <a:rPr lang="en-US" sz="3600" b="1" dirty="0" smtClean="0">
                <a:solidFill>
                  <a:srgbClr val="F8F8F8"/>
                </a:solidFill>
                <a:effectLst>
                  <a:outerShdw blurRad="38100" dist="38100" dir="2700000" algn="tl">
                    <a:srgbClr val="000000">
                      <a:alpha val="43137"/>
                    </a:srgbClr>
                  </a:outerShdw>
                </a:effectLst>
                <a:latin typeface="Papyrus"/>
                <a:cs typeface="Papyrus"/>
              </a:rPr>
              <a:t>800</a:t>
            </a:r>
            <a:endParaRPr lang="en-US" sz="3600" b="1" dirty="0">
              <a:solidFill>
                <a:srgbClr val="F8F8F8"/>
              </a:solidFill>
              <a:effectLst>
                <a:outerShdw blurRad="38100" dist="38100" dir="2700000" algn="tl">
                  <a:srgbClr val="000000">
                    <a:alpha val="43137"/>
                  </a:srgbClr>
                </a:outerShdw>
              </a:effectLst>
              <a:latin typeface="Papyrus"/>
              <a:cs typeface="Papyrus"/>
            </a:endParaRPr>
          </a:p>
        </p:txBody>
      </p:sp>
      <p:sp>
        <p:nvSpPr>
          <p:cNvPr id="41" name="TextBox 40"/>
          <p:cNvSpPr txBox="1"/>
          <p:nvPr/>
        </p:nvSpPr>
        <p:spPr>
          <a:xfrm flipH="1">
            <a:off x="3810001" y="2187574"/>
            <a:ext cx="393700" cy="2862322"/>
          </a:xfrm>
          <a:prstGeom prst="rect">
            <a:avLst/>
          </a:prstGeom>
          <a:noFill/>
        </p:spPr>
        <p:txBody>
          <a:bodyPr wrap="square">
            <a:spAutoFit/>
          </a:bodyPr>
          <a:lstStyle/>
          <a:p>
            <a:pPr>
              <a:defRPr/>
            </a:pPr>
            <a:r>
              <a:rPr lang="en-US" sz="3600" b="1" dirty="0" smtClean="0">
                <a:solidFill>
                  <a:srgbClr val="F8F8F8"/>
                </a:solidFill>
                <a:effectLst>
                  <a:outerShdw blurRad="38100" dist="38100" dir="2700000" algn="tl">
                    <a:srgbClr val="000000">
                      <a:alpha val="43137"/>
                    </a:srgbClr>
                  </a:outerShdw>
                </a:effectLst>
                <a:latin typeface="Papyrus"/>
                <a:cs typeface="Papyrus"/>
              </a:rPr>
              <a:t> 1</a:t>
            </a:r>
          </a:p>
          <a:p>
            <a:pPr>
              <a:defRPr/>
            </a:pPr>
            <a:r>
              <a:rPr lang="en-US" sz="3600" b="1" dirty="0" smtClean="0">
                <a:solidFill>
                  <a:srgbClr val="F8F8F8"/>
                </a:solidFill>
                <a:effectLst>
                  <a:outerShdw blurRad="38100" dist="38100" dir="2700000" algn="tl">
                    <a:srgbClr val="000000">
                      <a:alpha val="43137"/>
                    </a:srgbClr>
                  </a:outerShdw>
                </a:effectLst>
                <a:latin typeface="Papyrus"/>
                <a:cs typeface="Papyrus"/>
              </a:rPr>
              <a:t>200</a:t>
            </a:r>
            <a:endParaRPr lang="en-US" sz="3600" b="1" dirty="0">
              <a:solidFill>
                <a:srgbClr val="F8F8F8"/>
              </a:solidFill>
              <a:effectLst>
                <a:outerShdw blurRad="38100" dist="38100" dir="2700000" algn="tl">
                  <a:srgbClr val="000000">
                    <a:alpha val="43137"/>
                  </a:srgbClr>
                </a:outerShdw>
              </a:effectLst>
              <a:latin typeface="Papyrus"/>
              <a:cs typeface="Papyrus"/>
            </a:endParaRPr>
          </a:p>
        </p:txBody>
      </p:sp>
      <p:sp>
        <p:nvSpPr>
          <p:cNvPr id="42" name="TextBox 41"/>
          <p:cNvSpPr txBox="1"/>
          <p:nvPr/>
        </p:nvSpPr>
        <p:spPr>
          <a:xfrm>
            <a:off x="3581400" y="914401"/>
            <a:ext cx="3302000" cy="646331"/>
          </a:xfrm>
          <a:prstGeom prst="rect">
            <a:avLst/>
          </a:prstGeom>
          <a:solidFill>
            <a:srgbClr val="990099"/>
          </a:solidFill>
        </p:spPr>
        <p:txBody>
          <a:bodyPr wrap="square">
            <a:spAutoFit/>
          </a:bodyPr>
          <a:lstStyle/>
          <a:p>
            <a:pPr>
              <a:defRPr/>
            </a:pPr>
            <a:r>
              <a:rPr lang="en-US" sz="3600" b="1" dirty="0" smtClean="0">
                <a:solidFill>
                  <a:srgbClr val="F8F8F8"/>
                </a:solidFill>
                <a:effectLst>
                  <a:outerShdw blurRad="38100" dist="38100" dir="2700000" algn="tl">
                    <a:srgbClr val="000000">
                      <a:alpha val="43137"/>
                    </a:srgbClr>
                  </a:outerShdw>
                </a:effectLst>
                <a:latin typeface="Papyrus"/>
                <a:cs typeface="Papyrus"/>
              </a:rPr>
              <a:t>PATRIARCHS</a:t>
            </a:r>
            <a:endParaRPr lang="en-US" sz="3600" b="1" dirty="0">
              <a:solidFill>
                <a:srgbClr val="F8F8F8"/>
              </a:solidFill>
              <a:effectLst>
                <a:outerShdw blurRad="38100" dist="38100" dir="2700000" algn="tl">
                  <a:srgbClr val="000000">
                    <a:alpha val="43137"/>
                  </a:srgbClr>
                </a:outerShdw>
              </a:effectLst>
              <a:latin typeface="Papyrus"/>
              <a:cs typeface="Papyrus"/>
            </a:endParaRPr>
          </a:p>
        </p:txBody>
      </p:sp>
      <p:sp>
        <p:nvSpPr>
          <p:cNvPr id="43" name="TextBox 42"/>
          <p:cNvSpPr txBox="1"/>
          <p:nvPr/>
        </p:nvSpPr>
        <p:spPr>
          <a:xfrm>
            <a:off x="3581401" y="1712914"/>
            <a:ext cx="2501900" cy="646331"/>
          </a:xfrm>
          <a:prstGeom prst="rect">
            <a:avLst/>
          </a:prstGeom>
          <a:solidFill>
            <a:srgbClr val="800080"/>
          </a:solidFill>
        </p:spPr>
        <p:style>
          <a:lnRef idx="1">
            <a:schemeClr val="accent4"/>
          </a:lnRef>
          <a:fillRef idx="3">
            <a:schemeClr val="accent4"/>
          </a:fillRef>
          <a:effectRef idx="2">
            <a:schemeClr val="accent4"/>
          </a:effectRef>
          <a:fontRef idx="minor">
            <a:schemeClr val="lt1"/>
          </a:fontRef>
        </p:style>
        <p:txBody>
          <a:bodyPr wrap="square">
            <a:spAutoFit/>
          </a:bodyPr>
          <a:lstStyle/>
          <a:p>
            <a:pPr>
              <a:defRPr/>
            </a:pPr>
            <a:r>
              <a:rPr lang="en-US" sz="3600" b="1" dirty="0" smtClean="0">
                <a:solidFill>
                  <a:schemeClr val="tx2">
                    <a:lumMod val="10000"/>
                    <a:lumOff val="90000"/>
                  </a:schemeClr>
                </a:solidFill>
                <a:effectLst>
                  <a:outerShdw blurRad="38100" dist="38100" dir="2700000" algn="tl">
                    <a:srgbClr val="000000">
                      <a:alpha val="43137"/>
                    </a:srgbClr>
                  </a:outerShdw>
                </a:effectLst>
                <a:latin typeface="Papyrus"/>
                <a:cs typeface="Papyrus"/>
              </a:rPr>
              <a:t>EXODUS</a:t>
            </a:r>
            <a:endParaRPr lang="en-US" sz="3600" b="1" dirty="0">
              <a:solidFill>
                <a:schemeClr val="tx2">
                  <a:lumMod val="10000"/>
                  <a:lumOff val="90000"/>
                </a:schemeClr>
              </a:solidFill>
              <a:effectLst>
                <a:outerShdw blurRad="38100" dist="38100" dir="2700000" algn="tl">
                  <a:srgbClr val="000000">
                    <a:alpha val="43137"/>
                  </a:srgbClr>
                </a:outerShdw>
              </a:effectLst>
              <a:latin typeface="Papyrus"/>
              <a:cs typeface="Papyrus"/>
            </a:endParaRPr>
          </a:p>
        </p:txBody>
      </p:sp>
      <p:sp>
        <p:nvSpPr>
          <p:cNvPr id="44" name="TextBox 43"/>
          <p:cNvSpPr txBox="1">
            <a:spLocks noChangeArrowheads="1"/>
          </p:cNvSpPr>
          <p:nvPr/>
        </p:nvSpPr>
        <p:spPr bwMode="auto">
          <a:xfrm>
            <a:off x="381000" y="4330700"/>
            <a:ext cx="1752600" cy="369332"/>
          </a:xfrm>
          <a:prstGeom prst="rect">
            <a:avLst/>
          </a:prstGeom>
          <a:noFill/>
          <a:ln w="9525">
            <a:solidFill>
              <a:schemeClr val="accent4">
                <a:lumMod val="20000"/>
                <a:lumOff val="80000"/>
              </a:schemeClr>
            </a:solidFill>
            <a:miter lim="800000"/>
            <a:headEnd/>
            <a:tailEnd/>
          </a:ln>
        </p:spPr>
        <p:txBody>
          <a:bodyPr>
            <a:spAutoFit/>
          </a:bodyPr>
          <a:lstStyle/>
          <a:p>
            <a:pPr algn="ctr"/>
            <a:r>
              <a:rPr lang="en-US" b="1" dirty="0">
                <a:solidFill>
                  <a:schemeClr val="accent1">
                    <a:lumMod val="75000"/>
                  </a:schemeClr>
                </a:solidFill>
                <a:cs typeface="Papyrus"/>
              </a:rPr>
              <a:t>SURVIVAL</a:t>
            </a:r>
          </a:p>
        </p:txBody>
      </p:sp>
      <p:sp>
        <p:nvSpPr>
          <p:cNvPr id="45" name="TextBox 44"/>
          <p:cNvSpPr txBox="1">
            <a:spLocks noChangeArrowheads="1"/>
          </p:cNvSpPr>
          <p:nvPr/>
        </p:nvSpPr>
        <p:spPr bwMode="auto">
          <a:xfrm rot="20243350">
            <a:off x="2438401" y="3425379"/>
            <a:ext cx="1587500" cy="584776"/>
          </a:xfrm>
          <a:prstGeom prst="rect">
            <a:avLst/>
          </a:prstGeom>
          <a:noFill/>
          <a:ln w="9525">
            <a:noFill/>
            <a:miter lim="800000"/>
            <a:headEnd/>
            <a:tailEnd/>
          </a:ln>
        </p:spPr>
        <p:txBody>
          <a:bodyPr wrap="square">
            <a:spAutoFit/>
          </a:bodyPr>
          <a:lstStyle/>
          <a:p>
            <a:r>
              <a:rPr lang="en-US" sz="3200" b="1" dirty="0">
                <a:solidFill>
                  <a:srgbClr val="F8F8F8"/>
                </a:solidFill>
                <a:latin typeface="Papyrus"/>
                <a:cs typeface="Papyrus"/>
              </a:rPr>
              <a:t>MAGIC</a:t>
            </a:r>
          </a:p>
        </p:txBody>
      </p:sp>
      <p:sp>
        <p:nvSpPr>
          <p:cNvPr id="38" name="TextBox 37"/>
          <p:cNvSpPr txBox="1"/>
          <p:nvPr/>
        </p:nvSpPr>
        <p:spPr>
          <a:xfrm>
            <a:off x="1828800" y="241301"/>
            <a:ext cx="533400" cy="2308324"/>
          </a:xfrm>
          <a:prstGeom prst="rect">
            <a:avLst/>
          </a:prstGeom>
          <a:solidFill>
            <a:srgbClr val="800080"/>
          </a:solidFill>
        </p:spPr>
        <p:txBody>
          <a:bodyPr wrap="square">
            <a:spAutoFit/>
          </a:bodyPr>
          <a:lstStyle/>
          <a:p>
            <a:pPr>
              <a:defRPr/>
            </a:pPr>
            <a:r>
              <a:rPr lang="en-US" sz="3600" b="1" dirty="0">
                <a:solidFill>
                  <a:srgbClr val="F8F8F8"/>
                </a:solidFill>
                <a:effectLst>
                  <a:outerShdw blurRad="38100" dist="38100" dir="2700000" algn="tl">
                    <a:srgbClr val="000000">
                      <a:alpha val="43137"/>
                    </a:srgbClr>
                  </a:outerShdw>
                </a:effectLst>
                <a:latin typeface="Papyrus"/>
                <a:cs typeface="Papyrus"/>
              </a:rPr>
              <a:t>6000</a:t>
            </a:r>
          </a:p>
        </p:txBody>
      </p:sp>
      <p:sp>
        <p:nvSpPr>
          <p:cNvPr id="24" name="TextBox 23"/>
          <p:cNvSpPr txBox="1"/>
          <p:nvPr/>
        </p:nvSpPr>
        <p:spPr>
          <a:xfrm>
            <a:off x="4203700" y="2359245"/>
            <a:ext cx="3263899" cy="646331"/>
          </a:xfrm>
          <a:prstGeom prst="rect">
            <a:avLst/>
          </a:prstGeom>
          <a:solidFill>
            <a:srgbClr val="800080"/>
          </a:solidFill>
        </p:spPr>
        <p:style>
          <a:lnRef idx="1">
            <a:schemeClr val="accent4"/>
          </a:lnRef>
          <a:fillRef idx="3">
            <a:schemeClr val="accent4"/>
          </a:fillRef>
          <a:effectRef idx="2">
            <a:schemeClr val="accent4"/>
          </a:effectRef>
          <a:fontRef idx="minor">
            <a:schemeClr val="lt1"/>
          </a:fontRef>
        </p:style>
        <p:txBody>
          <a:bodyPr wrap="square">
            <a:spAutoFit/>
          </a:bodyPr>
          <a:lstStyle/>
          <a:p>
            <a:pPr>
              <a:defRPr/>
            </a:pPr>
            <a:r>
              <a:rPr lang="en-US" sz="3600" b="1" dirty="0" smtClean="0">
                <a:solidFill>
                  <a:schemeClr val="tx2">
                    <a:lumMod val="10000"/>
                    <a:lumOff val="90000"/>
                  </a:schemeClr>
                </a:solidFill>
                <a:effectLst>
                  <a:outerShdw blurRad="38100" dist="38100" dir="2700000" algn="tl">
                    <a:srgbClr val="000000">
                      <a:alpha val="43137"/>
                    </a:srgbClr>
                  </a:outerShdw>
                </a:effectLst>
                <a:latin typeface="Papyrus"/>
                <a:cs typeface="Papyrus"/>
              </a:rPr>
              <a:t>TRANSITION</a:t>
            </a:r>
            <a:endParaRPr lang="en-US" sz="3600" b="1" dirty="0">
              <a:solidFill>
                <a:schemeClr val="tx2">
                  <a:lumMod val="10000"/>
                  <a:lumOff val="90000"/>
                </a:schemeClr>
              </a:solidFill>
              <a:effectLst>
                <a:outerShdw blurRad="38100" dist="38100" dir="2700000" algn="tl">
                  <a:srgbClr val="000000">
                    <a:alpha val="43137"/>
                  </a:srgbClr>
                </a:outerShdw>
              </a:effectLst>
              <a:latin typeface="Papyrus"/>
              <a:cs typeface="Papyrus"/>
            </a:endParaRPr>
          </a:p>
        </p:txBody>
      </p:sp>
      <p:sp>
        <p:nvSpPr>
          <p:cNvPr id="36890" name="Rectangle 14"/>
          <p:cNvSpPr>
            <a:spLocks noChangeArrowheads="1"/>
          </p:cNvSpPr>
          <p:nvPr/>
        </p:nvSpPr>
        <p:spPr bwMode="auto">
          <a:xfrm>
            <a:off x="2514600" y="4953000"/>
            <a:ext cx="6324600" cy="152400"/>
          </a:xfrm>
          <a:prstGeom prst="rect">
            <a:avLst/>
          </a:prstGeom>
          <a:solidFill>
            <a:srgbClr val="7030A0"/>
          </a:solidFill>
          <a:ln w="9525" algn="ctr">
            <a:noFill/>
            <a:round/>
            <a:headEnd/>
            <a:tailEnd/>
          </a:ln>
        </p:spPr>
        <p:txBody>
          <a:bodyPr wrap="none"/>
          <a:lstStyle/>
          <a:p>
            <a:endParaRPr lang="en-US"/>
          </a:p>
        </p:txBody>
      </p:sp>
      <p:sp>
        <p:nvSpPr>
          <p:cNvPr id="27" name="TextBox 26"/>
          <p:cNvSpPr txBox="1"/>
          <p:nvPr/>
        </p:nvSpPr>
        <p:spPr>
          <a:xfrm flipH="1">
            <a:off x="4648200" y="2949576"/>
            <a:ext cx="533400" cy="2308324"/>
          </a:xfrm>
          <a:prstGeom prst="rect">
            <a:avLst/>
          </a:prstGeom>
          <a:noFill/>
        </p:spPr>
        <p:txBody>
          <a:bodyPr>
            <a:spAutoFit/>
          </a:bodyPr>
          <a:lstStyle/>
          <a:p>
            <a:pPr>
              <a:defRPr/>
            </a:pPr>
            <a:r>
              <a:rPr lang="en-US" sz="3600" b="1" dirty="0" smtClean="0">
                <a:solidFill>
                  <a:srgbClr val="F8F8F8"/>
                </a:solidFill>
                <a:effectLst>
                  <a:outerShdw blurRad="38100" dist="38100" dir="2700000" algn="tl">
                    <a:srgbClr val="000000">
                      <a:alpha val="43137"/>
                    </a:srgbClr>
                  </a:outerShdw>
                </a:effectLst>
                <a:latin typeface="Papyrus"/>
                <a:cs typeface="Papyrus"/>
              </a:rPr>
              <a:t> 1 000</a:t>
            </a:r>
            <a:endParaRPr lang="en-US" sz="3600" b="1" dirty="0">
              <a:solidFill>
                <a:srgbClr val="F8F8F8"/>
              </a:solidFill>
              <a:effectLst>
                <a:outerShdw blurRad="38100" dist="38100" dir="2700000" algn="tl">
                  <a:srgbClr val="000000">
                    <a:alpha val="43137"/>
                  </a:srgbClr>
                </a:outerShdw>
              </a:effectLst>
              <a:latin typeface="Papyrus"/>
              <a:cs typeface="Papyrus"/>
            </a:endParaRPr>
          </a:p>
        </p:txBody>
      </p:sp>
      <p:sp>
        <p:nvSpPr>
          <p:cNvPr id="29" name="TextBox 28"/>
          <p:cNvSpPr txBox="1"/>
          <p:nvPr/>
        </p:nvSpPr>
        <p:spPr>
          <a:xfrm>
            <a:off x="5029201" y="2875402"/>
            <a:ext cx="3924300" cy="646331"/>
          </a:xfrm>
          <a:prstGeom prst="rect">
            <a:avLst/>
          </a:prstGeom>
          <a:noFill/>
        </p:spPr>
        <p:txBody>
          <a:bodyPr wrap="square">
            <a:spAutoFit/>
          </a:bodyPr>
          <a:lstStyle/>
          <a:p>
            <a:pPr>
              <a:defRPr/>
            </a:pPr>
            <a:r>
              <a:rPr lang="en-US" sz="3600" b="1" dirty="0">
                <a:solidFill>
                  <a:srgbClr val="F8F8F8"/>
                </a:solidFill>
                <a:effectLst>
                  <a:outerShdw blurRad="38100" dist="38100" dir="2700000" algn="tl">
                    <a:srgbClr val="000000">
                      <a:alpha val="43137"/>
                    </a:srgbClr>
                  </a:outerShdw>
                </a:effectLst>
                <a:latin typeface="Papyrus"/>
                <a:cs typeface="Papyrus"/>
              </a:rPr>
              <a:t>MONARCHY</a:t>
            </a:r>
          </a:p>
        </p:txBody>
      </p:sp>
      <p:sp>
        <p:nvSpPr>
          <p:cNvPr id="36893" name="Rectangle 14"/>
          <p:cNvSpPr>
            <a:spLocks noChangeArrowheads="1"/>
          </p:cNvSpPr>
          <p:nvPr/>
        </p:nvSpPr>
        <p:spPr bwMode="auto">
          <a:xfrm>
            <a:off x="5029200" y="4800600"/>
            <a:ext cx="4114800" cy="152400"/>
          </a:xfrm>
          <a:prstGeom prst="rect">
            <a:avLst/>
          </a:prstGeom>
          <a:solidFill>
            <a:srgbClr val="FF0000"/>
          </a:solidFill>
          <a:ln w="9525" algn="ctr">
            <a:noFill/>
            <a:round/>
            <a:headEnd/>
            <a:tailEnd/>
          </a:ln>
        </p:spPr>
        <p:txBody>
          <a:bodyPr wrap="none"/>
          <a:lstStyle/>
          <a:p>
            <a:endParaRPr lang="en-US"/>
          </a:p>
        </p:txBody>
      </p:sp>
      <p:sp>
        <p:nvSpPr>
          <p:cNvPr id="36894" name="Rectangle 14"/>
          <p:cNvSpPr>
            <a:spLocks noChangeArrowheads="1"/>
          </p:cNvSpPr>
          <p:nvPr/>
        </p:nvSpPr>
        <p:spPr bwMode="auto">
          <a:xfrm>
            <a:off x="6172200" y="4648200"/>
            <a:ext cx="2895600" cy="152400"/>
          </a:xfrm>
          <a:prstGeom prst="rect">
            <a:avLst/>
          </a:prstGeom>
          <a:solidFill>
            <a:srgbClr val="0070C0"/>
          </a:solidFill>
          <a:ln w="9525" algn="ctr">
            <a:noFill/>
            <a:round/>
            <a:headEnd/>
            <a:tailEnd/>
          </a:ln>
        </p:spPr>
        <p:txBody>
          <a:bodyPr wrap="none"/>
          <a:lstStyle/>
          <a:p>
            <a:endParaRPr lang="en-US"/>
          </a:p>
        </p:txBody>
      </p:sp>
      <p:sp>
        <p:nvSpPr>
          <p:cNvPr id="36" name="TextBox 35"/>
          <p:cNvSpPr txBox="1"/>
          <p:nvPr/>
        </p:nvSpPr>
        <p:spPr>
          <a:xfrm>
            <a:off x="5829300" y="3425379"/>
            <a:ext cx="2768600" cy="1077218"/>
          </a:xfrm>
          <a:prstGeom prst="rect">
            <a:avLst/>
          </a:prstGeom>
          <a:noFill/>
        </p:spPr>
        <p:txBody>
          <a:bodyPr wrap="square">
            <a:spAutoFit/>
          </a:bodyPr>
          <a:lstStyle/>
          <a:p>
            <a:pPr>
              <a:defRPr/>
            </a:pPr>
            <a:r>
              <a:rPr lang="en-US" sz="3200" b="1" dirty="0">
                <a:solidFill>
                  <a:srgbClr val="F8F8F8"/>
                </a:solidFill>
                <a:effectLst>
                  <a:outerShdw blurRad="38100" dist="38100" dir="2700000" algn="tl">
                    <a:srgbClr val="000000">
                      <a:alpha val="43137"/>
                    </a:srgbClr>
                  </a:outerShdw>
                </a:effectLst>
                <a:latin typeface="Papyrus"/>
                <a:cs typeface="Papyrus"/>
              </a:rPr>
              <a:t>DIVIDED </a:t>
            </a:r>
          </a:p>
          <a:p>
            <a:pPr>
              <a:defRPr/>
            </a:pPr>
            <a:r>
              <a:rPr lang="en-US" sz="3200" b="1" dirty="0">
                <a:solidFill>
                  <a:srgbClr val="F8F8F8"/>
                </a:solidFill>
                <a:effectLst>
                  <a:outerShdw blurRad="38100" dist="38100" dir="2700000" algn="tl">
                    <a:srgbClr val="000000">
                      <a:alpha val="43137"/>
                    </a:srgbClr>
                  </a:outerShdw>
                </a:effectLst>
                <a:latin typeface="Papyrus"/>
                <a:cs typeface="Papyrus"/>
              </a:rPr>
              <a:t>KINGDOM</a:t>
            </a:r>
          </a:p>
        </p:txBody>
      </p:sp>
      <p:sp>
        <p:nvSpPr>
          <p:cNvPr id="46" name="TextBox 45"/>
          <p:cNvSpPr txBox="1"/>
          <p:nvPr/>
        </p:nvSpPr>
        <p:spPr>
          <a:xfrm flipH="1">
            <a:off x="5410200" y="3351213"/>
            <a:ext cx="533400" cy="1754327"/>
          </a:xfrm>
          <a:prstGeom prst="rect">
            <a:avLst/>
          </a:prstGeom>
          <a:noFill/>
        </p:spPr>
        <p:txBody>
          <a:bodyPr>
            <a:spAutoFit/>
          </a:bodyPr>
          <a:lstStyle/>
          <a:p>
            <a:pPr>
              <a:defRPr/>
            </a:pPr>
            <a:r>
              <a:rPr lang="en-US" sz="3600" b="1" dirty="0">
                <a:solidFill>
                  <a:srgbClr val="F8F8F8"/>
                </a:solidFill>
                <a:effectLst>
                  <a:outerShdw blurRad="38100" dist="38100" dir="2700000" algn="tl">
                    <a:srgbClr val="000000">
                      <a:alpha val="43137"/>
                    </a:srgbClr>
                  </a:outerShdw>
                </a:effectLst>
                <a:latin typeface="Papyrus"/>
                <a:cs typeface="Papyrus"/>
              </a:rPr>
              <a:t>722</a:t>
            </a:r>
          </a:p>
        </p:txBody>
      </p:sp>
      <p:sp>
        <p:nvSpPr>
          <p:cNvPr id="48" name="TextBox 47"/>
          <p:cNvSpPr txBox="1"/>
          <p:nvPr/>
        </p:nvSpPr>
        <p:spPr>
          <a:xfrm rot="10800000" flipH="1" flipV="1">
            <a:off x="7543800" y="4956890"/>
            <a:ext cx="508000" cy="1754327"/>
          </a:xfrm>
          <a:prstGeom prst="rect">
            <a:avLst/>
          </a:prstGeom>
          <a:solidFill>
            <a:schemeClr val="tx2">
              <a:lumMod val="50000"/>
              <a:lumOff val="50000"/>
            </a:schemeClr>
          </a:solidFill>
          <a:ln>
            <a:solidFill>
              <a:schemeClr val="tx2">
                <a:lumMod val="50000"/>
                <a:lumOff val="50000"/>
              </a:schemeClr>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defRPr/>
            </a:pPr>
            <a:r>
              <a:rPr lang="en-US" sz="3600" b="1" dirty="0" smtClean="0">
                <a:solidFill>
                  <a:srgbClr val="F8F8F8"/>
                </a:solidFill>
                <a:effectLst>
                  <a:outerShdw blurRad="38100" dist="38100" dir="2700000" algn="tl">
                    <a:srgbClr val="000000">
                      <a:alpha val="43137"/>
                    </a:srgbClr>
                  </a:outerShdw>
                </a:effectLst>
                <a:latin typeface="Papyrus"/>
                <a:cs typeface="Papyrus"/>
              </a:rPr>
              <a:t>5</a:t>
            </a:r>
          </a:p>
          <a:p>
            <a:pPr>
              <a:defRPr/>
            </a:pPr>
            <a:r>
              <a:rPr lang="en-US" sz="3600" b="1" dirty="0" smtClean="0">
                <a:solidFill>
                  <a:srgbClr val="F8F8F8"/>
                </a:solidFill>
                <a:effectLst>
                  <a:outerShdw blurRad="38100" dist="38100" dir="2700000" algn="tl">
                    <a:srgbClr val="000000">
                      <a:alpha val="43137"/>
                    </a:srgbClr>
                  </a:outerShdw>
                </a:effectLst>
                <a:latin typeface="Papyrus"/>
                <a:cs typeface="Papyrus"/>
              </a:rPr>
              <a:t>8</a:t>
            </a:r>
          </a:p>
          <a:p>
            <a:pPr>
              <a:defRPr/>
            </a:pPr>
            <a:r>
              <a:rPr lang="en-US" sz="3600" b="1" dirty="0">
                <a:solidFill>
                  <a:srgbClr val="F8F8F8"/>
                </a:solidFill>
                <a:effectLst>
                  <a:outerShdw blurRad="38100" dist="38100" dir="2700000" algn="tl">
                    <a:srgbClr val="000000">
                      <a:alpha val="43137"/>
                    </a:srgbClr>
                  </a:outerShdw>
                </a:effectLst>
                <a:latin typeface="Papyrus"/>
                <a:cs typeface="Papyrus"/>
              </a:rPr>
              <a:t>6</a:t>
            </a:r>
          </a:p>
        </p:txBody>
      </p:sp>
      <p:sp>
        <p:nvSpPr>
          <p:cNvPr id="49" name="TextBox 48"/>
          <p:cNvSpPr txBox="1"/>
          <p:nvPr/>
        </p:nvSpPr>
        <p:spPr>
          <a:xfrm>
            <a:off x="6629400" y="4477435"/>
            <a:ext cx="2324101" cy="646331"/>
          </a:xfrm>
          <a:prstGeom prst="rect">
            <a:avLst/>
          </a:prstGeom>
          <a:noFill/>
        </p:spPr>
        <p:txBody>
          <a:bodyPr wrap="square">
            <a:spAutoFit/>
          </a:bodyPr>
          <a:lstStyle/>
          <a:p>
            <a:pPr>
              <a:defRPr/>
            </a:pPr>
            <a:r>
              <a:rPr lang="en-US" sz="3600" b="1" dirty="0">
                <a:solidFill>
                  <a:srgbClr val="F8F8F8"/>
                </a:solidFill>
                <a:effectLst>
                  <a:outerShdw blurRad="38100" dist="38100" dir="2700000" algn="tl">
                    <a:srgbClr val="000000">
                      <a:alpha val="43137"/>
                    </a:srgbClr>
                  </a:outerShdw>
                </a:effectLst>
                <a:latin typeface="Papyrus"/>
                <a:cs typeface="Papyrus"/>
              </a:rPr>
              <a:t>EXILE</a:t>
            </a:r>
          </a:p>
        </p:txBody>
      </p:sp>
    </p:spTree>
    <p:extLst>
      <p:ext uri="{BB962C8B-B14F-4D97-AF65-F5344CB8AC3E}">
        <p14:creationId xmlns:p14="http://schemas.microsoft.com/office/powerpoint/2010/main" val="18552941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47" grpId="0" animBg="1"/>
      <p:bldP spid="32" grpId="0" animBg="1"/>
      <p:bldP spid="17" grpId="0" animBg="1"/>
      <p:bldP spid="14" grpId="0" animBg="1"/>
      <p:bldP spid="18" grpId="0" animBg="1"/>
      <p:bldP spid="26" grpId="0" animBg="1"/>
      <p:bldP spid="37" grpId="0"/>
      <p:bldP spid="39" grpId="0" animBg="1"/>
      <p:bldP spid="40" grpId="0" animBg="1"/>
      <p:bldP spid="41" grpId="0"/>
      <p:bldP spid="42" grpId="0" animBg="1"/>
      <p:bldP spid="43" grpId="0" animBg="1"/>
      <p:bldP spid="44" grpId="0" animBg="1"/>
      <p:bldP spid="45" grpId="0"/>
      <p:bldP spid="38" grpId="0" animBg="1"/>
      <p:bldP spid="24" grpId="0" animBg="1"/>
      <p:bldP spid="27" grpId="0"/>
      <p:bldP spid="29" grpId="0"/>
      <p:bldP spid="36" grpId="0"/>
      <p:bldP spid="46" grpId="0"/>
      <p:bldP spid="48" grpId="0" animBg="1"/>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301" y="355601"/>
            <a:ext cx="8318500" cy="5873402"/>
          </a:xfrm>
          <a:prstGeom prst="rect">
            <a:avLst/>
          </a:prstGeom>
          <a:noFill/>
        </p:spPr>
        <p:txBody>
          <a:bodyPr wrap="square" lIns="91440" tIns="45720" rIns="91440" bIns="45720">
            <a:spAutoFit/>
          </a:bodyPr>
          <a:lstStyle/>
          <a:p>
            <a:pPr algn="ctr"/>
            <a:r>
              <a:rPr lang="en-US" sz="36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Hebrew chronology</a:t>
            </a:r>
          </a:p>
          <a:p>
            <a:pPr algn="ctr">
              <a:lnSpc>
                <a:spcPct val="150000"/>
              </a:lnSpc>
            </a:pP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Primeval</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Ancestral/Patriarchal</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Exodus/Transition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Judges</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Monarchy/United Kingdom</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Divided Kingdom</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Exile &amp; Restoration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Persian/Greek/Roman </a:t>
            </a:r>
            <a:r>
              <a:rPr lang="en-US" sz="24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OCCUPATION</a:t>
            </a:r>
          </a:p>
        </p:txBody>
      </p:sp>
    </p:spTree>
    <p:extLst>
      <p:ext uri="{BB962C8B-B14F-4D97-AF65-F5344CB8AC3E}">
        <p14:creationId xmlns:p14="http://schemas.microsoft.com/office/powerpoint/2010/main" val="171299944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300" y="653587"/>
            <a:ext cx="8592221" cy="6709529"/>
          </a:xfrm>
          <a:prstGeom prst="rect">
            <a:avLst/>
          </a:prstGeom>
          <a:noFill/>
        </p:spPr>
        <p:txBody>
          <a:bodyPr wrap="square" lIns="91440" tIns="45720" rIns="91440" bIns="45720">
            <a:spAutoFit/>
          </a:bodyPr>
          <a:lstStyle/>
          <a:p>
            <a:pPr algn="ctr"/>
            <a:r>
              <a:rPr lang="en-US" sz="4000" b="1" dirty="0" smtClean="0">
                <a:solidFill>
                  <a:schemeClr val="accent1">
                    <a:lumMod val="75000"/>
                  </a:schemeClr>
                </a:solidFill>
                <a:latin typeface="Copperplate Gothic Bold"/>
                <a:cs typeface="Copperplate Gothic Bold"/>
              </a:rPr>
              <a:t>CLASS PRACTICE</a:t>
            </a:r>
          </a:p>
          <a:p>
            <a:pPr algn="ctr"/>
            <a:r>
              <a:rPr lang="en-US" sz="2000" b="1" dirty="0">
                <a:solidFill>
                  <a:schemeClr val="accent1">
                    <a:lumMod val="75000"/>
                  </a:schemeClr>
                </a:solidFill>
                <a:latin typeface="Copperplate Gothic Bold"/>
                <a:cs typeface="Copperplate Gothic Bold"/>
              </a:rPr>
              <a:t>(</a:t>
            </a:r>
            <a:r>
              <a:rPr lang="en-US" sz="2000" b="1" dirty="0" smtClean="0">
                <a:solidFill>
                  <a:schemeClr val="accent1">
                    <a:lumMod val="75000"/>
                  </a:schemeClr>
                </a:solidFill>
                <a:latin typeface="Copperplate Gothic Bold"/>
                <a:cs typeface="Copperplate Gothic Bold"/>
              </a:rPr>
              <a:t>HISTORICAL/ALLEGORICAL APPROACH)</a:t>
            </a:r>
          </a:p>
          <a:p>
            <a:pPr algn="ctr"/>
            <a:endParaRPr lang="en-US" sz="4000" b="1" i="1" dirty="0">
              <a:solidFill>
                <a:schemeClr val="accent1">
                  <a:lumMod val="75000"/>
                </a:schemeClr>
              </a:solidFill>
              <a:latin typeface="Copperplate Gothic Bold"/>
              <a:cs typeface="Copperplate Gothic Bold"/>
            </a:endParaRPr>
          </a:p>
          <a:p>
            <a:pPr algn="ctr"/>
            <a:r>
              <a:rPr lang="en-US" sz="3600" b="1" dirty="0" smtClean="0">
                <a:solidFill>
                  <a:schemeClr val="accent1">
                    <a:lumMod val="75000"/>
                  </a:schemeClr>
                </a:solidFill>
                <a:latin typeface="Copperplate Gothic Bold"/>
                <a:cs typeface="Copperplate Gothic Bold"/>
              </a:rPr>
              <a:t>Moses parting the Red Sea </a:t>
            </a:r>
          </a:p>
          <a:p>
            <a:pPr algn="ctr"/>
            <a:r>
              <a:rPr lang="en-US" sz="3600" b="1" dirty="0" smtClean="0">
                <a:solidFill>
                  <a:schemeClr val="accent1">
                    <a:lumMod val="75000"/>
                  </a:schemeClr>
                </a:solidFill>
                <a:latin typeface="Copperplate Gothic Bold"/>
                <a:cs typeface="Copperplate Gothic Bold"/>
              </a:rPr>
              <a:t>Time period:  Exodus/Transition</a:t>
            </a:r>
          </a:p>
          <a:p>
            <a:pPr algn="ctr"/>
            <a:endParaRPr lang="en-US" sz="3600" b="1" dirty="0" smtClean="0">
              <a:solidFill>
                <a:schemeClr val="accent1">
                  <a:lumMod val="75000"/>
                </a:schemeClr>
              </a:solidFill>
              <a:latin typeface="Copperplate Gothic Bold"/>
              <a:cs typeface="Copperplate Gothic Bold"/>
            </a:endParaRPr>
          </a:p>
          <a:p>
            <a:pPr algn="ctr"/>
            <a:r>
              <a:rPr lang="en-US" sz="2800" b="1" dirty="0">
                <a:solidFill>
                  <a:schemeClr val="accent1">
                    <a:lumMod val="75000"/>
                  </a:schemeClr>
                </a:solidFill>
                <a:latin typeface="Copperplate Gothic Bold"/>
                <a:cs typeface="Copperplate Gothic Bold"/>
              </a:rPr>
              <a:t>Two </a:t>
            </a:r>
            <a:r>
              <a:rPr lang="en-US" sz="2800" b="1" dirty="0" smtClean="0">
                <a:solidFill>
                  <a:schemeClr val="accent1">
                    <a:lumMod val="75000"/>
                  </a:schemeClr>
                </a:solidFill>
                <a:latin typeface="Copperplate Gothic Bold"/>
                <a:cs typeface="Copperplate Gothic Bold"/>
              </a:rPr>
              <a:t>Questions:  </a:t>
            </a:r>
          </a:p>
          <a:p>
            <a:pPr marL="514350" indent="-514350" algn="ctr">
              <a:buAutoNum type="arabicParenR"/>
            </a:pPr>
            <a:r>
              <a:rPr lang="en-US" sz="2800" b="1" dirty="0" smtClean="0">
                <a:solidFill>
                  <a:schemeClr val="accent1">
                    <a:lumMod val="75000"/>
                  </a:schemeClr>
                </a:solidFill>
                <a:latin typeface="Copperplate Gothic Bold"/>
                <a:cs typeface="Copperplate Gothic Bold"/>
              </a:rPr>
              <a:t>What did </a:t>
            </a:r>
            <a:r>
              <a:rPr lang="en-US" sz="2800" b="1" dirty="0">
                <a:solidFill>
                  <a:schemeClr val="accent1">
                    <a:lumMod val="75000"/>
                  </a:schemeClr>
                </a:solidFill>
                <a:latin typeface="Copperplate Gothic Bold"/>
                <a:cs typeface="Copperplate Gothic Bold"/>
              </a:rPr>
              <a:t>it mean?</a:t>
            </a:r>
          </a:p>
          <a:p>
            <a:pPr marL="514350" indent="-514350" algn="ctr">
              <a:buAutoNum type="arabicParenR"/>
            </a:pPr>
            <a:r>
              <a:rPr lang="en-US" sz="2800" b="1" dirty="0" smtClean="0">
                <a:solidFill>
                  <a:schemeClr val="accent1">
                    <a:lumMod val="75000"/>
                  </a:schemeClr>
                </a:solidFill>
                <a:latin typeface="Copperplate Gothic Bold"/>
                <a:cs typeface="Copperplate Gothic Bold"/>
              </a:rPr>
              <a:t>What </a:t>
            </a:r>
            <a:r>
              <a:rPr lang="en-US" sz="2800" b="1" dirty="0">
                <a:solidFill>
                  <a:schemeClr val="accent1">
                    <a:lumMod val="75000"/>
                  </a:schemeClr>
                </a:solidFill>
                <a:latin typeface="Copperplate Gothic Bold"/>
                <a:cs typeface="Copperplate Gothic Bold"/>
              </a:rPr>
              <a:t>does it mean?</a:t>
            </a:r>
          </a:p>
          <a:p>
            <a:pPr algn="ctr"/>
            <a:endParaRPr lang="en-US" sz="4800" b="1" i="1" dirty="0">
              <a:solidFill>
                <a:schemeClr val="accent1">
                  <a:lumMod val="75000"/>
                </a:schemeClr>
              </a:solidFill>
              <a:latin typeface="Copperplate Gothic Bold"/>
              <a:cs typeface="Copperplate Gothic Bold"/>
            </a:endParaRPr>
          </a:p>
          <a:p>
            <a:endParaRPr lang="en-US" sz="3600" dirty="0">
              <a:latin typeface="Copperplate Gothic Bold"/>
              <a:cs typeface="Copperplate Gothic Bold"/>
            </a:endParaRPr>
          </a:p>
          <a:p>
            <a:endParaRPr lang="en-US" sz="5400" dirty="0">
              <a:latin typeface="Copperplate Gothic Bold"/>
              <a:cs typeface="Copperplate Gothic Bold"/>
            </a:endParaRPr>
          </a:p>
        </p:txBody>
      </p:sp>
    </p:spTree>
    <p:extLst>
      <p:ext uri="{BB962C8B-B14F-4D97-AF65-F5344CB8AC3E}">
        <p14:creationId xmlns:p14="http://schemas.microsoft.com/office/powerpoint/2010/main" val="4058676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500" y="275927"/>
            <a:ext cx="8661400" cy="5447645"/>
          </a:xfrm>
          <a:prstGeom prst="rect">
            <a:avLst/>
          </a:prstGeom>
          <a:noFill/>
          <a:ln>
            <a:solidFill>
              <a:schemeClr val="accent1">
                <a:lumMod val="75000"/>
              </a:schemeClr>
            </a:solidFill>
          </a:ln>
        </p:spPr>
        <p:txBody>
          <a:bodyPr wrap="square" lIns="91440" tIns="45720" rIns="91440" bIns="45720">
            <a:spAutoFit/>
          </a:bodyPr>
          <a:lstStyle/>
          <a:p>
            <a:pPr algn="ctr"/>
            <a:r>
              <a:rPr lang="en-US" sz="40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Hebrew Chronology</a:t>
            </a:r>
          </a:p>
          <a:p>
            <a:pPr algn="ctr"/>
            <a:endParaRPr lang="en-US" sz="12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algn="just"/>
            <a:endParaRPr lang="en-US" sz="2800" dirty="0" smtClean="0">
              <a:solidFill>
                <a:schemeClr val="accent1">
                  <a:lumMod val="75000"/>
                </a:schemeClr>
              </a:solidFill>
              <a:latin typeface="Copperplate Gothic Bold"/>
              <a:cs typeface="Copperplate Gothic Bold"/>
            </a:endParaRPr>
          </a:p>
          <a:p>
            <a:pPr marL="457200" indent="-457200" algn="just">
              <a:buFont typeface="Arial"/>
              <a:buChar char="•"/>
            </a:pPr>
            <a:r>
              <a:rPr lang="en-US" sz="2800" dirty="0" smtClean="0">
                <a:solidFill>
                  <a:schemeClr val="accent1">
                    <a:lumMod val="75000"/>
                  </a:schemeClr>
                </a:solidFill>
                <a:latin typeface="Copperplate Gothic Bold"/>
                <a:cs typeface="Copperplate Gothic Bold"/>
              </a:rPr>
              <a:t>PRIMEVAL </a:t>
            </a:r>
            <a:r>
              <a:rPr lang="en-US" sz="2800" dirty="0">
                <a:solidFill>
                  <a:schemeClr val="accent1">
                    <a:lumMod val="75000"/>
                  </a:schemeClr>
                </a:solidFill>
                <a:latin typeface="Copperplate Gothic Bold"/>
                <a:cs typeface="Copperplate Gothic Bold"/>
              </a:rPr>
              <a:t>--  </a:t>
            </a:r>
            <a:r>
              <a:rPr lang="en-US" sz="2000" dirty="0">
                <a:solidFill>
                  <a:schemeClr val="accent1">
                    <a:lumMod val="75000"/>
                  </a:schemeClr>
                </a:solidFill>
                <a:latin typeface="Copperplate Gothic Bold"/>
                <a:cs typeface="Copperplate Gothic Bold"/>
              </a:rPr>
              <a:t>UP TO 1800 BCE -- </a:t>
            </a:r>
            <a:r>
              <a:rPr lang="en-US" sz="2000" b="1" dirty="0" smtClean="0">
                <a:solidFill>
                  <a:schemeClr val="accent1">
                    <a:lumMod val="75000"/>
                  </a:schemeClr>
                </a:solidFill>
                <a:latin typeface="Copperplate Gothic Bold"/>
                <a:cs typeface="Copperplate Gothic Bold"/>
              </a:rPr>
              <a:t>oral tradition</a:t>
            </a:r>
          </a:p>
          <a:p>
            <a:pPr algn="just"/>
            <a:endParaRPr lang="en-US" sz="2000" b="1" dirty="0">
              <a:solidFill>
                <a:schemeClr val="accent1">
                  <a:lumMod val="75000"/>
                </a:schemeClr>
              </a:solidFill>
              <a:latin typeface="Copperplate Gothic Bold"/>
              <a:cs typeface="Copperplate Gothic Bold"/>
            </a:endParaRPr>
          </a:p>
          <a:p>
            <a:pPr marL="457200" indent="-457200" algn="just">
              <a:buFont typeface="Arial"/>
              <a:buChar char="•"/>
            </a:pPr>
            <a:r>
              <a:rPr lang="en-US" sz="2800" b="1" dirty="0" smtClean="0">
                <a:solidFill>
                  <a:schemeClr val="accent1">
                    <a:lumMod val="75000"/>
                  </a:schemeClr>
                </a:solidFill>
                <a:latin typeface="Copperplate Gothic Bold"/>
                <a:cs typeface="Copperplate Gothic Bold"/>
              </a:rPr>
              <a:t>1800 BCE --  ANCESTRAL/patriarchs.</a:t>
            </a:r>
            <a:endParaRPr lang="en-US" sz="2800" dirty="0" smtClean="0">
              <a:solidFill>
                <a:schemeClr val="accent1">
                  <a:lumMod val="75000"/>
                </a:schemeClr>
              </a:solidFill>
              <a:latin typeface="Copperplate Gothic Bold"/>
              <a:cs typeface="Copperplate Gothic Bold"/>
            </a:endParaRPr>
          </a:p>
          <a:p>
            <a:pPr algn="just"/>
            <a:r>
              <a:rPr lang="en-US" sz="2000" b="1" dirty="0" smtClean="0">
                <a:solidFill>
                  <a:schemeClr val="accent1">
                    <a:lumMod val="75000"/>
                  </a:schemeClr>
                </a:solidFill>
                <a:latin typeface="Copperplate Gothic Bold"/>
                <a:cs typeface="Copperplate Gothic Bold"/>
              </a:rPr>
              <a:t>	lineage of Abraham, Isaac, Jacob and Joseph</a:t>
            </a:r>
          </a:p>
          <a:p>
            <a:pPr algn="just"/>
            <a:endParaRPr lang="en-US" sz="12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marL="457200" indent="-457200" algn="just">
              <a:buFont typeface="Arial"/>
              <a:buChar char="•"/>
            </a:pPr>
            <a:r>
              <a:rPr lang="en-US" sz="2800" dirty="0" smtClean="0">
                <a:solidFill>
                  <a:schemeClr val="accent1">
                    <a:lumMod val="75000"/>
                  </a:schemeClr>
                </a:solidFill>
                <a:latin typeface="Copperplate Gothic Bold"/>
                <a:cs typeface="Copperplate Gothic Bold"/>
              </a:rPr>
              <a:t>1275 BCE --  EXODUS/TRANSITION --</a:t>
            </a:r>
          </a:p>
          <a:p>
            <a:pPr algn="just"/>
            <a:r>
              <a:rPr lang="en-US" sz="2000" b="1" dirty="0" smtClean="0">
                <a:solidFill>
                  <a:schemeClr val="accent1">
                    <a:lumMod val="75000"/>
                  </a:schemeClr>
                </a:solidFill>
                <a:latin typeface="Copperplate Gothic Bold"/>
                <a:cs typeface="Copperplate Gothic Bold"/>
              </a:rPr>
              <a:t>	Moses leads people out of bondage, Monotheistic 	faith formed and people come together as tribes.</a:t>
            </a:r>
          </a:p>
          <a:p>
            <a:pPr algn="just"/>
            <a:r>
              <a:rPr lang="en-US" sz="1200" b="1" dirty="0">
                <a:solidFill>
                  <a:schemeClr val="accent1">
                    <a:lumMod val="75000"/>
                  </a:schemeClr>
                </a:solidFill>
                <a:latin typeface="Copperplate Gothic Bold"/>
                <a:cs typeface="Copperplate Gothic Bold"/>
              </a:rPr>
              <a:t> </a:t>
            </a:r>
          </a:p>
          <a:p>
            <a:pPr marL="457200" indent="-457200" algn="just">
              <a:buFont typeface="Arial"/>
              <a:buChar char="•"/>
            </a:pPr>
            <a:r>
              <a:rPr lang="en-US" sz="2800" b="1" dirty="0" smtClean="0">
                <a:solidFill>
                  <a:schemeClr val="accent1">
                    <a:lumMod val="75000"/>
                  </a:schemeClr>
                </a:solidFill>
                <a:latin typeface="Copperplate Gothic Bold"/>
                <a:cs typeface="Copperplate Gothic Bold"/>
              </a:rPr>
              <a:t>1250 BCE --  JUDGES </a:t>
            </a:r>
            <a:r>
              <a:rPr lang="en-US" sz="2000" b="1" dirty="0" smtClean="0">
                <a:solidFill>
                  <a:schemeClr val="accent1">
                    <a:lumMod val="75000"/>
                  </a:schemeClr>
                </a:solidFill>
                <a:latin typeface="Copperplate Gothic Bold"/>
                <a:cs typeface="Copperplate Gothic Bold"/>
              </a:rPr>
              <a:t>(Deborah, Gideon, Samson) 	great military leaders who ruled Hebrews in a 	loose tribal organization.</a:t>
            </a:r>
          </a:p>
          <a:p>
            <a:endParaRPr lang="en-US" sz="1200" dirty="0">
              <a:latin typeface="Copperplate Gothic Bold"/>
              <a:cs typeface="Copperplate Gothic Bold"/>
            </a:endParaRPr>
          </a:p>
        </p:txBody>
      </p:sp>
    </p:spTree>
    <p:extLst>
      <p:ext uri="{BB962C8B-B14F-4D97-AF65-F5344CB8AC3E}">
        <p14:creationId xmlns:p14="http://schemas.microsoft.com/office/powerpoint/2010/main" val="10578974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701" y="-177801"/>
            <a:ext cx="8661401" cy="5786199"/>
          </a:xfrm>
          <a:prstGeom prst="rect">
            <a:avLst/>
          </a:prstGeom>
          <a:noFill/>
        </p:spPr>
        <p:txBody>
          <a:bodyPr wrap="square" lIns="91440" tIns="45720" rIns="91440" bIns="45720">
            <a:spAutoFit/>
          </a:bodyPr>
          <a:lstStyle/>
          <a:p>
            <a:pPr algn="ctr">
              <a:lnSpc>
                <a:spcPct val="150000"/>
              </a:lnSpc>
            </a:pPr>
            <a:r>
              <a:rPr lang="en-US" sz="40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Hebrew Chronology</a:t>
            </a: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 (Cont’d)</a:t>
            </a:r>
          </a:p>
          <a:p>
            <a:pPr algn="ctr">
              <a:lnSpc>
                <a:spcPct val="150000"/>
              </a:lnSpc>
            </a:pPr>
            <a:endParaRPr lang="en-US" sz="12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algn="ctr">
              <a:lnSpc>
                <a:spcPct val="150000"/>
              </a:lnSpc>
            </a:pPr>
            <a:endParaRPr lang="en-US" sz="800" dirty="0">
              <a:latin typeface="Copperplate Gothic Bold"/>
              <a:cs typeface="Copperplate Gothic Bold"/>
            </a:endParaRPr>
          </a:p>
          <a:p>
            <a:pPr marL="457200" indent="-457200" algn="just">
              <a:buFont typeface="Arial"/>
              <a:buChar char="•"/>
            </a:pPr>
            <a:r>
              <a:rPr lang="en-US" sz="2800" b="1" dirty="0">
                <a:solidFill>
                  <a:schemeClr val="accent1">
                    <a:lumMod val="75000"/>
                  </a:schemeClr>
                </a:solidFill>
                <a:latin typeface="Copperplate Gothic Bold"/>
                <a:cs typeface="Copperplate Gothic Bold"/>
              </a:rPr>
              <a:t>1020 </a:t>
            </a:r>
            <a:r>
              <a:rPr lang="en-US" sz="2800" b="1" dirty="0" smtClean="0">
                <a:solidFill>
                  <a:schemeClr val="accent1">
                    <a:lumMod val="75000"/>
                  </a:schemeClr>
                </a:solidFill>
                <a:latin typeface="Copperplate Gothic Bold"/>
                <a:cs typeface="Copperplate Gothic Bold"/>
              </a:rPr>
              <a:t>BCE --  MONARCHY.   </a:t>
            </a:r>
            <a:r>
              <a:rPr lang="en-US" sz="2400" b="1" dirty="0" smtClean="0">
                <a:solidFill>
                  <a:schemeClr val="accent1">
                    <a:lumMod val="75000"/>
                  </a:schemeClr>
                </a:solidFill>
                <a:latin typeface="Copperplate Gothic Bold"/>
                <a:cs typeface="Copperplate Gothic Bold"/>
              </a:rPr>
              <a:t>UNITED KINGDOM </a:t>
            </a:r>
            <a:r>
              <a:rPr lang="en-US" sz="2000" b="1" dirty="0" smtClean="0">
                <a:solidFill>
                  <a:schemeClr val="accent1">
                    <a:lumMod val="75000"/>
                  </a:schemeClr>
                </a:solidFill>
                <a:latin typeface="Copperplate Gothic Bold"/>
                <a:cs typeface="Copperplate Gothic Bold"/>
              </a:rPr>
              <a:t>Established </a:t>
            </a:r>
            <a:r>
              <a:rPr lang="en-US" sz="2000" b="1" dirty="0">
                <a:solidFill>
                  <a:schemeClr val="accent1">
                    <a:lumMod val="75000"/>
                  </a:schemeClr>
                </a:solidFill>
                <a:latin typeface="Copperplate Gothic Bold"/>
                <a:cs typeface="Copperplate Gothic Bold"/>
              </a:rPr>
              <a:t>(Saul, David, Solomon) </a:t>
            </a:r>
            <a:r>
              <a:rPr lang="en-US" sz="2000" b="1" dirty="0" smtClean="0">
                <a:solidFill>
                  <a:schemeClr val="accent1">
                    <a:lumMod val="75000"/>
                  </a:schemeClr>
                </a:solidFill>
                <a:latin typeface="Copperplate Gothic Bold"/>
                <a:cs typeface="Copperplate Gothic Bold"/>
              </a:rPr>
              <a:t>supported </a:t>
            </a:r>
            <a:r>
              <a:rPr lang="en-US" sz="2000" b="1" dirty="0">
                <a:solidFill>
                  <a:schemeClr val="accent1">
                    <a:lumMod val="75000"/>
                  </a:schemeClr>
                </a:solidFill>
                <a:latin typeface="Copperplate Gothic Bold"/>
                <a:cs typeface="Copperplate Gothic Bold"/>
              </a:rPr>
              <a:t>by </a:t>
            </a:r>
            <a:r>
              <a:rPr lang="en-US" sz="2000" b="1" dirty="0" smtClean="0">
                <a:solidFill>
                  <a:schemeClr val="accent1">
                    <a:lumMod val="75000"/>
                  </a:schemeClr>
                </a:solidFill>
                <a:latin typeface="Copperplate Gothic Bold"/>
                <a:cs typeface="Copperplate Gothic Bold"/>
              </a:rPr>
              <a:t>Prophets.  </a:t>
            </a:r>
          </a:p>
          <a:p>
            <a:pPr algn="just"/>
            <a:endParaRPr lang="en-US" sz="2000" b="1" dirty="0">
              <a:solidFill>
                <a:schemeClr val="accent1">
                  <a:lumMod val="75000"/>
                </a:schemeClr>
              </a:solidFill>
              <a:latin typeface="Copperplate Gothic Bold"/>
              <a:cs typeface="Copperplate Gothic Bold"/>
            </a:endParaRPr>
          </a:p>
          <a:p>
            <a:pPr marL="457200" indent="-457200" algn="just">
              <a:buFont typeface="Arial"/>
              <a:buChar char="•"/>
            </a:pPr>
            <a:r>
              <a:rPr lang="en-US" sz="2800" b="1" dirty="0" smtClean="0">
                <a:solidFill>
                  <a:schemeClr val="accent1">
                    <a:lumMod val="75000"/>
                  </a:schemeClr>
                </a:solidFill>
                <a:latin typeface="Copperplate Gothic Bold"/>
                <a:cs typeface="Copperplate Gothic Bold"/>
              </a:rPr>
              <a:t>1000 </a:t>
            </a:r>
            <a:r>
              <a:rPr lang="en-US" sz="2800" b="1" dirty="0">
                <a:solidFill>
                  <a:schemeClr val="accent1">
                    <a:lumMod val="75000"/>
                  </a:schemeClr>
                </a:solidFill>
                <a:latin typeface="Copperplate Gothic Bold"/>
                <a:cs typeface="Copperplate Gothic Bold"/>
              </a:rPr>
              <a:t>BCE --  </a:t>
            </a:r>
            <a:r>
              <a:rPr lang="en-US" sz="2800" b="1" dirty="0" smtClean="0">
                <a:solidFill>
                  <a:schemeClr val="accent1">
                    <a:lumMod val="75000"/>
                  </a:schemeClr>
                </a:solidFill>
                <a:latin typeface="Copperplate Gothic Bold"/>
                <a:cs typeface="Copperplate Gothic Bold"/>
              </a:rPr>
              <a:t>King David </a:t>
            </a:r>
            <a:r>
              <a:rPr lang="en-US" sz="2000" b="1" dirty="0" smtClean="0">
                <a:solidFill>
                  <a:schemeClr val="accent1">
                    <a:lumMod val="75000"/>
                  </a:schemeClr>
                </a:solidFill>
                <a:latin typeface="Copperplate Gothic Bold"/>
                <a:cs typeface="Copperplate Gothic Bold"/>
              </a:rPr>
              <a:t>crowned.  A first temple built in Jerusalem 960 BCE as national/spiritual center of the Jewish people. </a:t>
            </a:r>
            <a:endParaRPr lang="en-US" sz="2000" b="1" dirty="0">
              <a:solidFill>
                <a:schemeClr val="accent1">
                  <a:lumMod val="75000"/>
                </a:schemeClr>
              </a:solidFill>
              <a:latin typeface="Copperplate Gothic Bold"/>
              <a:cs typeface="Copperplate Gothic Bold"/>
            </a:endParaRPr>
          </a:p>
          <a:p>
            <a:pPr algn="just"/>
            <a:endParaRPr lang="en-US" sz="1200" b="1" dirty="0" smtClean="0">
              <a:solidFill>
                <a:schemeClr val="accent1">
                  <a:lumMod val="75000"/>
                </a:schemeClr>
              </a:solidFill>
              <a:latin typeface="Copperplate Gothic Bold"/>
              <a:cs typeface="Copperplate Gothic Bold"/>
            </a:endParaRPr>
          </a:p>
          <a:p>
            <a:pPr marL="457200" indent="-457200" algn="just">
              <a:buFont typeface="Arial"/>
              <a:buChar char="•"/>
            </a:pPr>
            <a:r>
              <a:rPr lang="en-US" sz="2800" b="1" dirty="0" smtClean="0">
                <a:solidFill>
                  <a:schemeClr val="accent1">
                    <a:lumMod val="75000"/>
                  </a:schemeClr>
                </a:solidFill>
                <a:latin typeface="Copperplate Gothic Bold"/>
                <a:cs typeface="Copperplate Gothic Bold"/>
              </a:rPr>
              <a:t>931 </a:t>
            </a:r>
            <a:r>
              <a:rPr lang="en-US" sz="2800" b="1" dirty="0">
                <a:solidFill>
                  <a:schemeClr val="accent1">
                    <a:lumMod val="75000"/>
                  </a:schemeClr>
                </a:solidFill>
                <a:latin typeface="Copperplate Gothic Bold"/>
                <a:cs typeface="Copperplate Gothic Bold"/>
              </a:rPr>
              <a:t>– 722 </a:t>
            </a:r>
            <a:r>
              <a:rPr lang="en-US" sz="2800" b="1" dirty="0" smtClean="0">
                <a:solidFill>
                  <a:schemeClr val="accent1">
                    <a:lumMod val="75000"/>
                  </a:schemeClr>
                </a:solidFill>
                <a:latin typeface="Copperplate Gothic Bold"/>
                <a:cs typeface="Copperplate Gothic Bold"/>
              </a:rPr>
              <a:t>BCE</a:t>
            </a:r>
            <a:r>
              <a:rPr lang="en-US" sz="2800" b="1" dirty="0">
                <a:solidFill>
                  <a:schemeClr val="accent1">
                    <a:lumMod val="75000"/>
                  </a:schemeClr>
                </a:solidFill>
                <a:latin typeface="Copperplate Gothic Bold"/>
                <a:cs typeface="Copperplate Gothic Bold"/>
              </a:rPr>
              <a:t> </a:t>
            </a:r>
            <a:r>
              <a:rPr lang="en-US" sz="2800" b="1" dirty="0" smtClean="0">
                <a:solidFill>
                  <a:schemeClr val="accent1">
                    <a:lumMod val="75000"/>
                  </a:schemeClr>
                </a:solidFill>
                <a:latin typeface="Copperplate Gothic Bold"/>
                <a:cs typeface="Copperplate Gothic Bold"/>
              </a:rPr>
              <a:t>--  </a:t>
            </a:r>
            <a:r>
              <a:rPr lang="en-US" sz="2400" b="1" dirty="0" smtClean="0">
                <a:solidFill>
                  <a:schemeClr val="accent1">
                    <a:lumMod val="75000"/>
                  </a:schemeClr>
                </a:solidFill>
                <a:latin typeface="Copperplate Gothic Bold"/>
                <a:cs typeface="Copperplate Gothic Bold"/>
              </a:rPr>
              <a:t>DIVIDED KINGDOM </a:t>
            </a:r>
            <a:r>
              <a:rPr lang="en-US" b="1" dirty="0" smtClean="0">
                <a:solidFill>
                  <a:schemeClr val="accent1">
                    <a:lumMod val="75000"/>
                  </a:schemeClr>
                </a:solidFill>
                <a:latin typeface="Copperplate Gothic Bold"/>
                <a:cs typeface="Copperplate Gothic Bold"/>
              </a:rPr>
              <a:t> </a:t>
            </a:r>
            <a:r>
              <a:rPr lang="en-US" sz="2000" b="1" dirty="0" smtClean="0">
                <a:solidFill>
                  <a:schemeClr val="accent1">
                    <a:lumMod val="75000"/>
                  </a:schemeClr>
                </a:solidFill>
                <a:latin typeface="Copperplate Gothic Bold"/>
                <a:cs typeface="Copperplate Gothic Bold"/>
              </a:rPr>
              <a:t>10 tribes of Israel (northern) and 2 tribes of Judah (southern). </a:t>
            </a:r>
            <a:endParaRPr lang="en-US" sz="2000" dirty="0" smtClean="0">
              <a:solidFill>
                <a:schemeClr val="accent1">
                  <a:lumMod val="75000"/>
                </a:schemeClr>
              </a:solidFill>
              <a:latin typeface="Copperplate Gothic Bold"/>
              <a:cs typeface="Copperplate Gothic Bold"/>
            </a:endParaRPr>
          </a:p>
          <a:p>
            <a:pPr algn="just"/>
            <a:endParaRPr lang="en-US" sz="12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marL="457200" indent="-457200" algn="just">
              <a:buFont typeface="Arial"/>
              <a:buChar char="•"/>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722 </a:t>
            </a:r>
            <a:r>
              <a:rPr lang="en-US" sz="2800" dirty="0">
                <a:ln w="12700">
                  <a:solidFill>
                    <a:schemeClr val="tx2">
                      <a:satMod val="155000"/>
                    </a:schemeClr>
                  </a:solidFill>
                  <a:prstDash val="solid"/>
                </a:ln>
                <a:solidFill>
                  <a:schemeClr val="accent1">
                    <a:lumMod val="75000"/>
                  </a:schemeClr>
                </a:solidFill>
                <a:latin typeface="Copperplate Gothic Bold"/>
                <a:cs typeface="Copperplate Gothic Bold"/>
              </a:rPr>
              <a:t>BCE -    </a:t>
            </a:r>
            <a:r>
              <a:rPr lang="en-US" sz="2800" b="1" dirty="0">
                <a:solidFill>
                  <a:schemeClr val="accent1">
                    <a:lumMod val="75000"/>
                  </a:schemeClr>
                </a:solidFill>
                <a:latin typeface="Copperplate Gothic Bold"/>
                <a:cs typeface="Copperplate Gothic Bold"/>
              </a:rPr>
              <a:t>A</a:t>
            </a:r>
            <a:r>
              <a:rPr lang="en-US" sz="2800" b="1" dirty="0" smtClean="0">
                <a:solidFill>
                  <a:schemeClr val="accent1">
                    <a:lumMod val="75000"/>
                  </a:schemeClr>
                </a:solidFill>
                <a:latin typeface="Copperplate Gothic Bold"/>
                <a:cs typeface="Copperplate Gothic Bold"/>
              </a:rPr>
              <a:t>ssyrian Conquest</a:t>
            </a:r>
            <a:r>
              <a:rPr lang="en-US" sz="2000" b="1" dirty="0" smtClean="0">
                <a:solidFill>
                  <a:schemeClr val="accent1">
                    <a:lumMod val="75000"/>
                  </a:schemeClr>
                </a:solidFill>
                <a:latin typeface="Copperplate Gothic Bold"/>
                <a:cs typeface="Copperplate Gothic Bold"/>
              </a:rPr>
              <a:t>.  </a:t>
            </a:r>
            <a:r>
              <a:rPr lang="en-US" sz="2000" b="1" dirty="0">
                <a:solidFill>
                  <a:schemeClr val="accent1">
                    <a:lumMod val="75000"/>
                  </a:schemeClr>
                </a:solidFill>
                <a:latin typeface="Copperplate Gothic Bold"/>
                <a:cs typeface="Copperplate Gothic Bold"/>
              </a:rPr>
              <a:t>N</a:t>
            </a:r>
            <a:r>
              <a:rPr lang="en-US" sz="2000" b="1" dirty="0" smtClean="0">
                <a:solidFill>
                  <a:schemeClr val="accent1">
                    <a:lumMod val="75000"/>
                  </a:schemeClr>
                </a:solidFill>
                <a:latin typeface="Copperplate Gothic Bold"/>
                <a:cs typeface="Copperplate Gothic Bold"/>
              </a:rPr>
              <a:t>orthern Kingdom of Israel crushed.  “Ten Lost Tribes.”</a:t>
            </a:r>
          </a:p>
        </p:txBody>
      </p:sp>
    </p:spTree>
    <p:extLst>
      <p:ext uri="{BB962C8B-B14F-4D97-AF65-F5344CB8AC3E}">
        <p14:creationId xmlns:p14="http://schemas.microsoft.com/office/powerpoint/2010/main" val="276620088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24655</TotalTime>
  <Words>2376</Words>
  <Application>Microsoft Macintosh PowerPoint</Application>
  <PresentationFormat>On-screen Show (4:3)</PresentationFormat>
  <Paragraphs>266</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Breeze</vt:lpstr>
      <vt:lpstr>  Overview of the Hebrew Scriptures  Shalom  Hear O Israel, the Lord our God, The Lord is One.” </vt:lpstr>
      <vt:lpstr>PowerPoint Presentation</vt:lpstr>
      <vt:lpstr>Borg’s Conflicting  Bible Lens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Primeval – </vt:lpstr>
      <vt:lpstr>Primeval</vt:lpstr>
      <vt:lpstr>Primeval</vt:lpstr>
      <vt:lpstr>Primeval</vt:lpstr>
      <vt:lpstr>Primeval</vt:lpstr>
      <vt:lpstr>Primeval</vt:lpstr>
      <vt:lpstr>Primeval</vt:lpstr>
      <vt:lpstr>      PRESENTING  HERE COMES THE JUDGE!</vt:lpstr>
      <vt:lpstr>       NEXT WEEK  BOW TO THE KING!</vt:lpstr>
      <vt:lpstr>PowerPoint Presentation</vt:lpstr>
    </vt:vector>
  </TitlesOfParts>
  <Manager/>
  <Company>Unity of Richmond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Hebrew Scriptures</dc:title>
  <dc:subject/>
  <dc:creator>Victoria Bunch</dc:creator>
  <cp:keywords/>
  <dc:description/>
  <cp:lastModifiedBy>Victoria Bunch</cp:lastModifiedBy>
  <cp:revision>355</cp:revision>
  <cp:lastPrinted>2012-03-28T22:14:20Z</cp:lastPrinted>
  <dcterms:created xsi:type="dcterms:W3CDTF">2012-03-05T22:15:51Z</dcterms:created>
  <dcterms:modified xsi:type="dcterms:W3CDTF">2017-04-30T00:44:52Z</dcterms:modified>
  <cp:category/>
</cp:coreProperties>
</file>