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96" r:id="rId2"/>
    <p:sldId id="309" r:id="rId3"/>
    <p:sldId id="321" r:id="rId4"/>
    <p:sldId id="322" r:id="rId5"/>
    <p:sldId id="323" r:id="rId6"/>
    <p:sldId id="390" r:id="rId7"/>
    <p:sldId id="327" r:id="rId8"/>
    <p:sldId id="329" r:id="rId9"/>
    <p:sldId id="352" r:id="rId10"/>
    <p:sldId id="391" r:id="rId11"/>
    <p:sldId id="335" r:id="rId12"/>
    <p:sldId id="336" r:id="rId13"/>
    <p:sldId id="404" r:id="rId14"/>
    <p:sldId id="394" r:id="rId15"/>
    <p:sldId id="395" r:id="rId16"/>
    <p:sldId id="396" r:id="rId17"/>
    <p:sldId id="397" r:id="rId18"/>
    <p:sldId id="398" r:id="rId19"/>
    <p:sldId id="399" r:id="rId20"/>
    <p:sldId id="400" r:id="rId21"/>
    <p:sldId id="401" r:id="rId22"/>
    <p:sldId id="402" r:id="rId23"/>
    <p:sldId id="406" r:id="rId24"/>
    <p:sldId id="407" r:id="rId25"/>
    <p:sldId id="38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B48FA24-F998-E849-8D65-B8044C38CEBC}">
          <p14:sldIdLst/>
        </p14:section>
        <p14:section name="Untitled Section" id="{95ECA8C0-0A94-A44F-B613-624F68479FAC}">
          <p14:sldIdLst>
            <p14:sldId id="296"/>
            <p14:sldId id="309"/>
            <p14:sldId id="321"/>
            <p14:sldId id="322"/>
            <p14:sldId id="323"/>
            <p14:sldId id="390"/>
            <p14:sldId id="327"/>
            <p14:sldId id="329"/>
            <p14:sldId id="352"/>
            <p14:sldId id="391"/>
            <p14:sldId id="335"/>
            <p14:sldId id="336"/>
            <p14:sldId id="404"/>
            <p14:sldId id="394"/>
            <p14:sldId id="395"/>
            <p14:sldId id="396"/>
            <p14:sldId id="397"/>
            <p14:sldId id="398"/>
            <p14:sldId id="399"/>
            <p14:sldId id="400"/>
            <p14:sldId id="401"/>
            <p14:sldId id="402"/>
            <p14:sldId id="406"/>
            <p14:sldId id="407"/>
            <p14:sldId id="389"/>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Bunch"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3" clrMode="bw" frameSlides="1"/>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400080"/>
    <a:srgbClr val="8000FF"/>
    <a:srgbClr val="FF00FF"/>
    <a:srgbClr val="FF8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4" autoAdjust="0"/>
    <p:restoredTop sz="93126" autoAdjust="0"/>
  </p:normalViewPr>
  <p:slideViewPr>
    <p:cSldViewPr snapToGrid="0" snapToObjects="1">
      <p:cViewPr>
        <p:scale>
          <a:sx n="100" d="100"/>
          <a:sy n="100" d="100"/>
        </p:scale>
        <p:origin x="-1344" y="336"/>
      </p:cViewPr>
      <p:guideLst>
        <p:guide orient="horz" pos="2160"/>
        <p:guide pos="2880"/>
      </p:guideLst>
    </p:cSldViewPr>
  </p:slideViewPr>
  <p:outlineViewPr>
    <p:cViewPr>
      <p:scale>
        <a:sx n="33" d="100"/>
        <a:sy n="33" d="100"/>
      </p:scale>
      <p:origin x="0" y="1072"/>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66" d="100"/>
          <a:sy n="66" d="100"/>
        </p:scale>
        <p:origin x="-2592" y="3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2C92728-481E-0B4D-9AF0-ECA6D3A2258B}" type="datetimeFigureOut">
              <a:rPr lang="en-US" smtClean="0"/>
              <a:t>4/29/17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CD7109-C84C-874F-BF9A-E1F90986F301}" type="slidenum">
              <a:rPr lang="en-US" smtClean="0"/>
              <a:t>‹#›</a:t>
            </a:fld>
            <a:endParaRPr lang="en-US"/>
          </a:p>
        </p:txBody>
      </p:sp>
    </p:spTree>
    <p:extLst>
      <p:ext uri="{BB962C8B-B14F-4D97-AF65-F5344CB8AC3E}">
        <p14:creationId xmlns:p14="http://schemas.microsoft.com/office/powerpoint/2010/main" val="2195935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7381DB-7FA5-4443-A6FD-0CE907C03359}" type="datetimeFigureOut">
              <a:rPr lang="en-US" smtClean="0"/>
              <a:t>4/29/17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F1DE67-34B0-304A-A129-5FE55568CAE4}" type="slidenum">
              <a:rPr lang="en-US" smtClean="0"/>
              <a:t>‹#›</a:t>
            </a:fld>
            <a:endParaRPr lang="en-US"/>
          </a:p>
        </p:txBody>
      </p:sp>
    </p:spTree>
    <p:extLst>
      <p:ext uri="{BB962C8B-B14F-4D97-AF65-F5344CB8AC3E}">
        <p14:creationId xmlns:p14="http://schemas.microsoft.com/office/powerpoint/2010/main" val="10920213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lvl="0" indent="0">
              <a:buNone/>
            </a:pPr>
            <a:r>
              <a:rPr lang="en-US" sz="1200" b="1" kern="1200" dirty="0" smtClean="0">
                <a:solidFill>
                  <a:schemeClr val="tx1"/>
                </a:solidFill>
                <a:effectLst/>
                <a:latin typeface="+mn-lt"/>
                <a:ea typeface="+mn-ea"/>
                <a:cs typeface="+mn-cs"/>
              </a:rPr>
              <a:t>Class Goal:  To understand the rich history of the </a:t>
            </a:r>
            <a:r>
              <a:rPr lang="en-US" sz="1200" b="1" kern="1200" dirty="0" err="1" smtClean="0">
                <a:solidFill>
                  <a:schemeClr val="tx1"/>
                </a:solidFill>
                <a:effectLst/>
                <a:latin typeface="+mn-lt"/>
                <a:ea typeface="+mn-ea"/>
                <a:cs typeface="+mn-cs"/>
              </a:rPr>
              <a:t>Tanakh</a:t>
            </a:r>
            <a:r>
              <a:rPr lang="en-US" sz="1200" b="1" kern="1200" dirty="0" smtClean="0">
                <a:solidFill>
                  <a:schemeClr val="tx1"/>
                </a:solidFill>
                <a:effectLst/>
                <a:latin typeface="+mn-lt"/>
                <a:ea typeface="+mn-ea"/>
                <a:cs typeface="+mn-cs"/>
              </a:rPr>
              <a:t>;</a:t>
            </a:r>
            <a:r>
              <a:rPr lang="en-US" sz="1200" b="1" kern="1200" baseline="0" dirty="0" smtClean="0">
                <a:solidFill>
                  <a:schemeClr val="tx1"/>
                </a:solidFill>
                <a:effectLst/>
                <a:latin typeface="+mn-lt"/>
                <a:ea typeface="+mn-ea"/>
                <a:cs typeface="+mn-cs"/>
              </a:rPr>
              <a:t> to i</a:t>
            </a:r>
            <a:r>
              <a:rPr lang="en-US" sz="1200" b="1" kern="1200" dirty="0" smtClean="0">
                <a:solidFill>
                  <a:schemeClr val="tx1"/>
                </a:solidFill>
                <a:effectLst/>
                <a:latin typeface="+mn-lt"/>
                <a:ea typeface="+mn-ea"/>
                <a:cs typeface="+mn-cs"/>
              </a:rPr>
              <a:t>dentify main story lines/historical periods of the Hebrew Scriptures. </a:t>
            </a:r>
          </a:p>
          <a:p>
            <a:pPr lvl="0"/>
            <a:r>
              <a:rPr lang="en-US" sz="1200" b="1" kern="1200" dirty="0" smtClean="0">
                <a:solidFill>
                  <a:schemeClr val="tx1"/>
                </a:solidFill>
                <a:effectLst/>
                <a:latin typeface="+mn-lt"/>
                <a:ea typeface="+mn-ea"/>
                <a:cs typeface="+mn-cs"/>
              </a:rPr>
              <a:t>To deepen our relationship with the God to whom the Bible points within the Christian tradition that acknowledges the Bible as a sacred text.</a:t>
            </a:r>
            <a:endParaRPr lang="en-US" sz="1400" dirty="0"/>
          </a:p>
        </p:txBody>
      </p:sp>
      <p:sp>
        <p:nvSpPr>
          <p:cNvPr id="4" name="Slide Number Placeholder 3"/>
          <p:cNvSpPr>
            <a:spLocks noGrp="1"/>
          </p:cNvSpPr>
          <p:nvPr>
            <p:ph type="sldNum" sz="quarter" idx="10"/>
          </p:nvPr>
        </p:nvSpPr>
        <p:spPr/>
        <p:txBody>
          <a:bodyPr/>
          <a:lstStyle/>
          <a:p>
            <a:fld id="{CBF1DE67-34B0-304A-A129-5FE55568CAE4}" type="slidenum">
              <a:rPr lang="en-US" smtClean="0"/>
              <a:t>1</a:t>
            </a:fld>
            <a:endParaRPr lang="en-US"/>
          </a:p>
        </p:txBody>
      </p:sp>
    </p:spTree>
    <p:extLst>
      <p:ext uri="{BB962C8B-B14F-4D97-AF65-F5344CB8AC3E}">
        <p14:creationId xmlns:p14="http://schemas.microsoft.com/office/powerpoint/2010/main" val="2028703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gn="just">
              <a:buFont typeface="Arial"/>
              <a:buChar char="•"/>
            </a:pPr>
            <a:r>
              <a:rPr lang="en-US" sz="3200" dirty="0" err="1" smtClean="0">
                <a:solidFill>
                  <a:schemeClr val="accent1">
                    <a:lumMod val="75000"/>
                  </a:schemeClr>
                </a:solidFill>
                <a:latin typeface="Copperplate Gothic Bold"/>
                <a:cs typeface="Copperplate Gothic Bold"/>
              </a:rPr>
              <a:t>Deuteronomistic</a:t>
            </a:r>
            <a:r>
              <a:rPr lang="en-US" sz="3200" dirty="0" smtClean="0">
                <a:solidFill>
                  <a:schemeClr val="accent1">
                    <a:lumMod val="75000"/>
                  </a:schemeClr>
                </a:solidFill>
                <a:latin typeface="Copperplate Gothic Bold"/>
                <a:cs typeface="Copperplate Gothic Bold"/>
              </a:rPr>
              <a:t> era/prophets</a:t>
            </a:r>
          </a:p>
          <a:p>
            <a:pPr algn="just"/>
            <a:endParaRPr lang="en-US" sz="1200" dirty="0" smtClean="0">
              <a:solidFill>
                <a:schemeClr val="accent1">
                  <a:lumMod val="75000"/>
                </a:schemeClr>
              </a:solidFill>
              <a:latin typeface="Copperplate Gothic Bold"/>
              <a:cs typeface="Copperplate Gothic Bold"/>
            </a:endParaRPr>
          </a:p>
          <a:p>
            <a:pPr marL="914400" lvl="1" indent="-457200" algn="just">
              <a:buFont typeface="Arial"/>
              <a:buChar char="•"/>
            </a:pPr>
            <a:r>
              <a:rPr lang="en-US" sz="2800" dirty="0" smtClean="0">
                <a:solidFill>
                  <a:schemeClr val="accent1">
                    <a:lumMod val="75000"/>
                  </a:schemeClr>
                </a:solidFill>
                <a:latin typeface="Copperplate Gothic Bold"/>
                <a:cs typeface="Copperplate Gothic Bold"/>
              </a:rPr>
              <a:t>Yahweh’s conditional covenant with </a:t>
            </a:r>
            <a:r>
              <a:rPr lang="en-US" sz="2800" dirty="0" err="1" smtClean="0">
                <a:solidFill>
                  <a:schemeClr val="accent1">
                    <a:lumMod val="75000"/>
                  </a:schemeClr>
                </a:solidFill>
                <a:latin typeface="Copperplate Gothic Bold"/>
                <a:cs typeface="Copperplate Gothic Bold"/>
              </a:rPr>
              <a:t>israel</a:t>
            </a:r>
            <a:endParaRPr lang="en-US" sz="2800" dirty="0" smtClean="0">
              <a:solidFill>
                <a:schemeClr val="accent1">
                  <a:lumMod val="75000"/>
                </a:schemeClr>
              </a:solidFill>
              <a:latin typeface="Copperplate Gothic Bold"/>
              <a:cs typeface="Copperplate Gothic Bold"/>
            </a:endParaRPr>
          </a:p>
          <a:p>
            <a:pPr marL="914400" lvl="1" indent="-457200" algn="just">
              <a:buFont typeface="Arial"/>
              <a:buChar char="•"/>
            </a:pPr>
            <a:r>
              <a:rPr lang="en-US" sz="2800" dirty="0" smtClean="0">
                <a:solidFill>
                  <a:schemeClr val="accent1">
                    <a:lumMod val="75000"/>
                  </a:schemeClr>
                </a:solidFill>
                <a:latin typeface="Copperplate Gothic Bold"/>
                <a:cs typeface="Copperplate Gothic Bold"/>
              </a:rPr>
              <a:t>Israel promised the land of Canaan </a:t>
            </a:r>
          </a:p>
          <a:p>
            <a:pPr marL="914400" lvl="1" indent="-457200" algn="just">
              <a:buFont typeface="Arial"/>
              <a:buChar char="•"/>
            </a:pPr>
            <a:r>
              <a:rPr lang="en-US" sz="2800" dirty="0" smtClean="0">
                <a:solidFill>
                  <a:schemeClr val="accent1">
                    <a:lumMod val="75000"/>
                  </a:schemeClr>
                </a:solidFill>
                <a:latin typeface="Copperplate Gothic Bold"/>
                <a:cs typeface="Copperplate Gothic Bold"/>
              </a:rPr>
              <a:t>If Israel unfaithful, lose the land</a:t>
            </a:r>
          </a:p>
          <a:p>
            <a:pPr lvl="1" algn="just"/>
            <a:endParaRPr lang="en-US" sz="1400" dirty="0" smtClean="0">
              <a:solidFill>
                <a:schemeClr val="accent1">
                  <a:lumMod val="75000"/>
                </a:schemeClr>
              </a:solidFill>
              <a:latin typeface="Copperplate Gothic Bold"/>
              <a:cs typeface="Copperplate Gothic Bold"/>
            </a:endParaRPr>
          </a:p>
          <a:p>
            <a:pPr marL="457200" indent="-457200" algn="just">
              <a:buFont typeface="Arial"/>
              <a:buChar char="•"/>
            </a:pPr>
            <a:r>
              <a:rPr lang="en-US" sz="2800" dirty="0" smtClean="0">
                <a:solidFill>
                  <a:schemeClr val="accent1">
                    <a:lumMod val="75000"/>
                  </a:schemeClr>
                </a:solidFill>
                <a:latin typeface="Copperplate Gothic Bold"/>
                <a:cs typeface="Copperplate Gothic Bold"/>
              </a:rPr>
              <a:t>Destruction of Israel by Assyrians in 721 BCE</a:t>
            </a:r>
          </a:p>
          <a:p>
            <a:pPr marL="457200" indent="-457200" algn="just">
              <a:buFont typeface="Arial"/>
              <a:buChar char="•"/>
            </a:pPr>
            <a:endParaRPr lang="en-US" sz="1400" dirty="0" smtClean="0">
              <a:solidFill>
                <a:schemeClr val="accent1">
                  <a:lumMod val="75000"/>
                </a:schemeClr>
              </a:solidFill>
              <a:latin typeface="Copperplate Gothic Bold"/>
              <a:cs typeface="Copperplate Gothic Bold"/>
            </a:endParaRPr>
          </a:p>
          <a:p>
            <a:pPr marL="457200" indent="-457200" algn="just">
              <a:buFont typeface="Arial"/>
              <a:buChar char="•"/>
            </a:pPr>
            <a:r>
              <a:rPr lang="en-US" sz="2800" dirty="0" smtClean="0">
                <a:solidFill>
                  <a:schemeClr val="accent1">
                    <a:lumMod val="75000"/>
                  </a:schemeClr>
                </a:solidFill>
                <a:latin typeface="Copperplate Gothic Bold"/>
                <a:cs typeface="Copperplate Gothic Bold"/>
              </a:rPr>
              <a:t>Destruction of Judah by Babylonians in 586 BCE/diaspora as Yahweh’s punishment for continued sinfulness</a:t>
            </a:r>
          </a:p>
          <a:p>
            <a:pPr marL="457200" indent="-457200" algn="just">
              <a:buFont typeface="Arial"/>
              <a:buChar char="•"/>
            </a:pPr>
            <a:endParaRPr lang="en-US" sz="1400" dirty="0" smtClean="0">
              <a:solidFill>
                <a:schemeClr val="accent1">
                  <a:lumMod val="75000"/>
                </a:schemeClr>
              </a:solidFill>
              <a:latin typeface="Copperplate Gothic Bold"/>
              <a:cs typeface="Copperplate Gothic Bold"/>
            </a:endParaRPr>
          </a:p>
          <a:p>
            <a:pPr marL="457200" indent="-457200" algn="just">
              <a:buFont typeface="Arial"/>
              <a:buChar char="•"/>
            </a:pPr>
            <a:r>
              <a:rPr lang="en-US" sz="2800" dirty="0" smtClean="0">
                <a:solidFill>
                  <a:schemeClr val="accent1">
                    <a:lumMod val="75000"/>
                  </a:schemeClr>
                </a:solidFill>
                <a:latin typeface="Copperplate Gothic Bold"/>
                <a:cs typeface="Copperplate Gothic Bold"/>
              </a:rPr>
              <a:t>collapse of united kingdom</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15</a:t>
            </a:fld>
            <a:endParaRPr lang="en-US"/>
          </a:p>
        </p:txBody>
      </p:sp>
    </p:spTree>
    <p:extLst>
      <p:ext uri="{BB962C8B-B14F-4D97-AF65-F5344CB8AC3E}">
        <p14:creationId xmlns:p14="http://schemas.microsoft.com/office/powerpoint/2010/main" val="134325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Arial"/>
              <a:buChar char="•"/>
            </a:pPr>
            <a:r>
              <a:rPr lang="en-US" sz="2400" b="1" dirty="0" err="1" smtClean="0">
                <a:solidFill>
                  <a:schemeClr val="accent1">
                    <a:lumMod val="75000"/>
                  </a:schemeClr>
                </a:solidFill>
                <a:latin typeface="Copperplate Gothic Bold"/>
                <a:cs typeface="Copperplate Gothic Bold"/>
              </a:rPr>
              <a:t>Deuteronomistic</a:t>
            </a:r>
            <a:r>
              <a:rPr lang="en-US" sz="2400" b="1" dirty="0" smtClean="0">
                <a:solidFill>
                  <a:schemeClr val="accent1">
                    <a:lumMod val="75000"/>
                  </a:schemeClr>
                </a:solidFill>
                <a:latin typeface="Copperplate Gothic Bold"/>
                <a:cs typeface="Copperplate Gothic Bold"/>
              </a:rPr>
              <a:t> Era </a:t>
            </a:r>
            <a:r>
              <a:rPr lang="en-US" sz="2400" dirty="0" smtClean="0">
                <a:solidFill>
                  <a:schemeClr val="accent1">
                    <a:lumMod val="75000"/>
                  </a:schemeClr>
                </a:solidFill>
                <a:latin typeface="Copperplate Gothic Bold"/>
                <a:cs typeface="Copperplate Gothic Bold"/>
              </a:rPr>
              <a:t>-- revival of faith, emphasis on social justice, writing/re- writing/editing of scriptures </a:t>
            </a:r>
          </a:p>
          <a:p>
            <a:pPr marL="914400" lvl="1" indent="-457200">
              <a:buFont typeface="Arial"/>
              <a:buChar char="•"/>
            </a:pPr>
            <a:r>
              <a:rPr lang="en-US" sz="2400" dirty="0" smtClean="0">
                <a:solidFill>
                  <a:schemeClr val="accent1">
                    <a:lumMod val="75000"/>
                  </a:schemeClr>
                </a:solidFill>
                <a:latin typeface="Copperplate Gothic Bold"/>
                <a:cs typeface="Copperplate Gothic Bold"/>
              </a:rPr>
              <a:t>The Laws -- Leviticus, Numbers, Deuteronomy actually written down </a:t>
            </a:r>
          </a:p>
          <a:p>
            <a:pPr marL="914400" lvl="1" indent="-457200">
              <a:buFont typeface="Arial"/>
              <a:buChar char="•"/>
            </a:pPr>
            <a:r>
              <a:rPr lang="en-US" sz="2400" dirty="0" smtClean="0">
                <a:solidFill>
                  <a:schemeClr val="accent1">
                    <a:lumMod val="75000"/>
                  </a:schemeClr>
                </a:solidFill>
                <a:latin typeface="Copperplate Gothic Bold"/>
                <a:cs typeface="Copperplate Gothic Bold"/>
              </a:rPr>
              <a:t>Elijah a contemporary torchbearer of the Mosaic Code </a:t>
            </a:r>
          </a:p>
          <a:p>
            <a:pPr marL="914400" lvl="1" indent="-457200">
              <a:buFont typeface="Arial"/>
              <a:buChar char="•"/>
            </a:pPr>
            <a:r>
              <a:rPr lang="en-US" sz="2400" dirty="0" smtClean="0">
                <a:solidFill>
                  <a:schemeClr val="accent1">
                    <a:lumMod val="75000"/>
                  </a:schemeClr>
                </a:solidFill>
                <a:latin typeface="Copperplate Gothic Bold"/>
                <a:cs typeface="Copperplate Gothic Bold"/>
              </a:rPr>
              <a:t>Elisha takes over mantle when Elijah taken up to heaven on chariot of fire </a:t>
            </a:r>
          </a:p>
          <a:p>
            <a:pPr marL="457200" indent="-457200">
              <a:buFont typeface="Arial"/>
              <a:buChar char="•"/>
            </a:pPr>
            <a:r>
              <a:rPr lang="en-US" sz="2400" dirty="0" smtClean="0">
                <a:solidFill>
                  <a:schemeClr val="accent1">
                    <a:lumMod val="75000"/>
                  </a:schemeClr>
                </a:solidFill>
                <a:latin typeface="Copperplate Gothic Bold"/>
                <a:cs typeface="Copperplate Gothic Bold"/>
              </a:rPr>
              <a:t>Best known miracle stories, Ex: 2 Kings 4:1-6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16</a:t>
            </a:fld>
            <a:endParaRPr lang="en-US"/>
          </a:p>
        </p:txBody>
      </p:sp>
    </p:spTree>
    <p:extLst>
      <p:ext uri="{BB962C8B-B14F-4D97-AF65-F5344CB8AC3E}">
        <p14:creationId xmlns:p14="http://schemas.microsoft.com/office/powerpoint/2010/main" val="3266920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Arial"/>
              <a:buChar char="•"/>
            </a:pPr>
            <a:r>
              <a:rPr lang="en-US" sz="1200" dirty="0" smtClean="0">
                <a:solidFill>
                  <a:schemeClr val="accent1">
                    <a:lumMod val="75000"/>
                  </a:schemeClr>
                </a:solidFill>
              </a:rPr>
              <a:t>Books: 1 Kings 12-22, 2 Kings 1-16</a:t>
            </a:r>
          </a:p>
          <a:p>
            <a:endParaRPr lang="en-US" sz="200" dirty="0" smtClean="0">
              <a:solidFill>
                <a:schemeClr val="accent1">
                  <a:lumMod val="75000"/>
                </a:schemeClr>
              </a:solidFill>
            </a:endParaRPr>
          </a:p>
          <a:p>
            <a:pPr marL="457200" indent="-457200">
              <a:buFont typeface="Arial"/>
              <a:buChar char="•"/>
            </a:pPr>
            <a:r>
              <a:rPr lang="en-US" sz="1200" b="1" dirty="0" smtClean="0">
                <a:solidFill>
                  <a:schemeClr val="accent1">
                    <a:lumMod val="75000"/>
                  </a:schemeClr>
                </a:solidFill>
              </a:rPr>
              <a:t>Prophets:  </a:t>
            </a:r>
            <a:r>
              <a:rPr lang="en-US" sz="1200" dirty="0" smtClean="0">
                <a:solidFill>
                  <a:schemeClr val="accent1">
                    <a:lumMod val="75000"/>
                  </a:schemeClr>
                </a:solidFill>
              </a:rPr>
              <a:t>Isaiah, Micah, </a:t>
            </a:r>
            <a:r>
              <a:rPr lang="en-US" sz="1200" b="1" dirty="0" smtClean="0">
                <a:solidFill>
                  <a:schemeClr val="accent1">
                    <a:lumMod val="75000"/>
                  </a:schemeClr>
                </a:solidFill>
              </a:rPr>
              <a:t>Zephaniah</a:t>
            </a:r>
            <a:r>
              <a:rPr lang="en-US" sz="1200" dirty="0" smtClean="0">
                <a:solidFill>
                  <a:schemeClr val="accent1">
                    <a:lumMod val="75000"/>
                  </a:schemeClr>
                </a:solidFill>
              </a:rPr>
              <a:t>, </a:t>
            </a:r>
            <a:r>
              <a:rPr lang="en-US" sz="1200" b="1" dirty="0" smtClean="0">
                <a:solidFill>
                  <a:schemeClr val="accent1">
                    <a:lumMod val="75000"/>
                  </a:schemeClr>
                </a:solidFill>
              </a:rPr>
              <a:t>Nahum</a:t>
            </a:r>
            <a:r>
              <a:rPr lang="en-US" sz="1200" dirty="0" smtClean="0">
                <a:solidFill>
                  <a:schemeClr val="accent1">
                    <a:lumMod val="75000"/>
                  </a:schemeClr>
                </a:solidFill>
              </a:rPr>
              <a:t>, Habakkuk, </a:t>
            </a:r>
            <a:r>
              <a:rPr lang="en-US" sz="1200" b="1" dirty="0" smtClean="0">
                <a:solidFill>
                  <a:schemeClr val="accent1">
                    <a:lumMod val="75000"/>
                  </a:schemeClr>
                </a:solidFill>
              </a:rPr>
              <a:t>Jeremiah</a:t>
            </a:r>
            <a:r>
              <a:rPr lang="en-US" sz="1200" dirty="0" smtClean="0">
                <a:solidFill>
                  <a:schemeClr val="accent1">
                    <a:lumMod val="75000"/>
                  </a:schemeClr>
                </a:solidFill>
              </a:rPr>
              <a:t>, Ezekiel, Ezra, Nehemiah, </a:t>
            </a:r>
            <a:r>
              <a:rPr lang="en-US" sz="1200" b="1" dirty="0" smtClean="0">
                <a:solidFill>
                  <a:schemeClr val="accent1">
                    <a:lumMod val="75000"/>
                  </a:schemeClr>
                </a:solidFill>
              </a:rPr>
              <a:t>Obadiah</a:t>
            </a:r>
            <a:r>
              <a:rPr lang="en-US" sz="1200" dirty="0" smtClean="0">
                <a:solidFill>
                  <a:schemeClr val="accent1">
                    <a:lumMod val="75000"/>
                  </a:schemeClr>
                </a:solidFill>
              </a:rPr>
              <a:t>, Haggai, Zechariah, Malachi, </a:t>
            </a:r>
            <a:r>
              <a:rPr lang="en-US" sz="1200" b="1" dirty="0" smtClean="0">
                <a:solidFill>
                  <a:schemeClr val="accent1">
                    <a:lumMod val="75000"/>
                  </a:schemeClr>
                </a:solidFill>
              </a:rPr>
              <a:t>Joel</a:t>
            </a:r>
            <a:r>
              <a:rPr lang="en-US" sz="1200" dirty="0" smtClean="0">
                <a:solidFill>
                  <a:schemeClr val="accent1">
                    <a:lumMod val="75000"/>
                  </a:schemeClr>
                </a:solidFill>
              </a:rPr>
              <a:t>, </a:t>
            </a:r>
            <a:r>
              <a:rPr lang="en-US" sz="1200" b="1" dirty="0" smtClean="0">
                <a:solidFill>
                  <a:schemeClr val="accent1">
                    <a:lumMod val="75000"/>
                  </a:schemeClr>
                </a:solidFill>
              </a:rPr>
              <a:t>Ruth</a:t>
            </a:r>
            <a:r>
              <a:rPr lang="en-US" sz="1200" dirty="0" smtClean="0">
                <a:solidFill>
                  <a:schemeClr val="accent1">
                    <a:lumMod val="75000"/>
                  </a:schemeClr>
                </a:solidFill>
              </a:rPr>
              <a:t>, </a:t>
            </a:r>
            <a:r>
              <a:rPr lang="en-US" sz="1200" b="1" dirty="0" smtClean="0">
                <a:solidFill>
                  <a:schemeClr val="accent1">
                    <a:lumMod val="75000"/>
                  </a:schemeClr>
                </a:solidFill>
              </a:rPr>
              <a:t>Amos</a:t>
            </a:r>
            <a:r>
              <a:rPr lang="en-US" sz="1200" dirty="0" smtClean="0">
                <a:solidFill>
                  <a:schemeClr val="accent1">
                    <a:lumMod val="75000"/>
                  </a:schemeClr>
                </a:solidFill>
              </a:rPr>
              <a:t>, Jonah, etc. </a:t>
            </a:r>
          </a:p>
          <a:p>
            <a:endParaRPr lang="en-US" sz="200" dirty="0" smtClean="0">
              <a:solidFill>
                <a:schemeClr val="accent1">
                  <a:lumMod val="75000"/>
                </a:schemeClr>
              </a:solidFill>
            </a:endParaRPr>
          </a:p>
          <a:p>
            <a:pPr marL="457200" indent="-457200">
              <a:buFont typeface="Arial"/>
              <a:buChar char="•"/>
            </a:pPr>
            <a:r>
              <a:rPr lang="en-US" sz="1200" b="1" dirty="0" smtClean="0">
                <a:solidFill>
                  <a:schemeClr val="accent1">
                    <a:lumMod val="75000"/>
                  </a:schemeClr>
                </a:solidFill>
              </a:rPr>
              <a:t>Stories: </a:t>
            </a:r>
            <a:r>
              <a:rPr lang="en-US" sz="1200" dirty="0" smtClean="0">
                <a:solidFill>
                  <a:schemeClr val="accent1">
                    <a:lumMod val="75000"/>
                  </a:schemeClr>
                </a:solidFill>
              </a:rPr>
              <a:t>Struggles of Elijah, Elisha and King Jehu; prophets warning people of their unfaithfulness; a few righteous kings who abolished idolatry and helped people focused on God.</a:t>
            </a:r>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17</a:t>
            </a:fld>
            <a:endParaRPr lang="en-US"/>
          </a:p>
        </p:txBody>
      </p:sp>
    </p:spTree>
    <p:extLst>
      <p:ext uri="{BB962C8B-B14F-4D97-AF65-F5344CB8AC3E}">
        <p14:creationId xmlns:p14="http://schemas.microsoft.com/office/powerpoint/2010/main" val="2829019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Deuteronomy – By covenant, Israel is Yahweh’s people, and required to live according to Yahweh’s law. It is a theocracy with Yahweh as the divine “superpower.” </a:t>
            </a:r>
          </a:p>
          <a:p>
            <a:endParaRPr lang="en-US" sz="900" dirty="0" smtClean="0"/>
          </a:p>
          <a:p>
            <a:pPr marL="342900" indent="-342900">
              <a:buFont typeface="Arial"/>
              <a:buChar char="•"/>
            </a:pPr>
            <a:r>
              <a:rPr lang="en-US" sz="1200" dirty="0" smtClean="0"/>
              <a:t>YAHWEH’s laws are SUPREME over all other sources of authority, including kings and royal officials</a:t>
            </a:r>
          </a:p>
          <a:p>
            <a:endParaRPr lang="en-US" sz="900" dirty="0" smtClean="0"/>
          </a:p>
          <a:p>
            <a:pPr marL="342900" indent="-342900">
              <a:buFont typeface="Arial"/>
              <a:buChar char="•"/>
            </a:pPr>
            <a:r>
              <a:rPr lang="en-US" sz="1200" dirty="0" smtClean="0"/>
              <a:t>PROPHETS are guardians of the law and prophecy is instruction in the law as given through Moses.  MOSAIC LAW is complete and sufficient revelation of the Will of God, and nothing further is needed.</a:t>
            </a:r>
          </a:p>
          <a:p>
            <a:pPr marL="342900" indent="-342900">
              <a:buFont typeface="Arial"/>
              <a:buChar char="•"/>
            </a:pPr>
            <a:endParaRPr lang="en-US" sz="900" dirty="0" smtClean="0">
              <a:solidFill>
                <a:schemeClr val="accent1">
                  <a:lumMod val="75000"/>
                </a:schemeClr>
              </a:solidFill>
            </a:endParaRPr>
          </a:p>
          <a:p>
            <a:pPr marL="342900" indent="-342900">
              <a:buFont typeface="Arial"/>
              <a:buChar char="•"/>
            </a:pPr>
            <a:r>
              <a:rPr lang="en-US" sz="1200" dirty="0" err="1" smtClean="0"/>
              <a:t>Deuteronomistic</a:t>
            </a:r>
            <a:r>
              <a:rPr lang="en-US" sz="1200" dirty="0" smtClean="0"/>
              <a:t> history written as an explanation: Israel had been unfaithful to Yahweh, and the exile was God's punishment.</a:t>
            </a:r>
            <a:endParaRPr lang="en-US" sz="1200" dirty="0" smtClean="0">
              <a:solidFill>
                <a:schemeClr val="accent1">
                  <a:lumMod val="75000"/>
                </a:schemeClr>
              </a:solidFill>
            </a:endParaRPr>
          </a:p>
          <a:p>
            <a:pPr algn="ctr"/>
            <a:endParaRPr lang="en-US" sz="1200" dirty="0" smtClean="0">
              <a:solidFill>
                <a:schemeClr val="accent1">
                  <a:lumMod val="75000"/>
                </a:schemeClr>
              </a:solidFill>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22</a:t>
            </a:fld>
            <a:endParaRPr lang="en-US"/>
          </a:p>
        </p:txBody>
      </p:sp>
    </p:spTree>
    <p:extLst>
      <p:ext uri="{BB962C8B-B14F-4D97-AF65-F5344CB8AC3E}">
        <p14:creationId xmlns:p14="http://schemas.microsoft.com/office/powerpoint/2010/main" val="198596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n w="12700">
                  <a:solidFill>
                    <a:schemeClr val="tx2">
                      <a:satMod val="155000"/>
                    </a:schemeClr>
                  </a:solidFill>
                  <a:prstDash val="solid"/>
                </a:ln>
                <a:solidFill>
                  <a:schemeClr val="accent1">
                    <a:lumMod val="75000"/>
                  </a:schemeClr>
                </a:solidFill>
                <a:latin typeface="Copperplate Gothic Bold"/>
                <a:cs typeface="Copperplate Gothic Bold"/>
              </a:rPr>
              <a:t>This day, I am dissolving from consciousness old and crystallized ideas. Through the power of God within me, I become aware of new ideas and see my world through new lenses.  I AM grateful.  So it is.  Amen.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25</a:t>
            </a:fld>
            <a:endParaRPr lang="en-US"/>
          </a:p>
        </p:txBody>
      </p:sp>
    </p:spTree>
    <p:extLst>
      <p:ext uri="{BB962C8B-B14F-4D97-AF65-F5344CB8AC3E}">
        <p14:creationId xmlns:p14="http://schemas.microsoft.com/office/powerpoint/2010/main" val="3728785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2</a:t>
            </a:fld>
            <a:endParaRPr lang="en-US"/>
          </a:p>
        </p:txBody>
      </p:sp>
    </p:spTree>
    <p:extLst>
      <p:ext uri="{BB962C8B-B14F-4D97-AF65-F5344CB8AC3E}">
        <p14:creationId xmlns:p14="http://schemas.microsoft.com/office/powerpoint/2010/main" val="2721349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6</a:t>
            </a:fld>
            <a:endParaRPr lang="en-US"/>
          </a:p>
        </p:txBody>
      </p:sp>
    </p:spTree>
    <p:extLst>
      <p:ext uri="{BB962C8B-B14F-4D97-AF65-F5344CB8AC3E}">
        <p14:creationId xmlns:p14="http://schemas.microsoft.com/office/powerpoint/2010/main" val="2721349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accent1">
                    <a:lumMod val="75000"/>
                  </a:schemeClr>
                </a:solidFill>
                <a:latin typeface="Copperplate Gothic Bold"/>
                <a:cs typeface="Copperplate Gothic Bold"/>
              </a:rPr>
              <a:t>About Moses…3 distinct life periods of growth</a:t>
            </a:r>
          </a:p>
          <a:p>
            <a:pPr marL="457200" indent="-457200">
              <a:buFont typeface="Arial"/>
              <a:buChar char="•"/>
            </a:pPr>
            <a:r>
              <a:rPr lang="en-US" sz="1200" b="1" dirty="0" smtClean="0">
                <a:solidFill>
                  <a:schemeClr val="accent1">
                    <a:lumMod val="75000"/>
                  </a:schemeClr>
                </a:solidFill>
                <a:latin typeface="Copperplate Gothic Bold"/>
                <a:cs typeface="Copperplate Gothic Bold"/>
              </a:rPr>
              <a:t>“Early years” </a:t>
            </a:r>
            <a:r>
              <a:rPr lang="en-US" sz="1200" dirty="0" smtClean="0">
                <a:solidFill>
                  <a:schemeClr val="accent1">
                    <a:lumMod val="75000"/>
                  </a:schemeClr>
                </a:solidFill>
                <a:latin typeface="Copperplate Gothic Bold"/>
                <a:cs typeface="Copperplate Gothic Bold"/>
              </a:rPr>
              <a:t>raised in Egypt; kills Egyptian</a:t>
            </a:r>
          </a:p>
          <a:p>
            <a:pPr marL="457200" indent="-457200">
              <a:buFont typeface="Arial"/>
              <a:buChar char="•"/>
            </a:pPr>
            <a:r>
              <a:rPr lang="en-US" sz="1200" b="1" dirty="0" smtClean="0">
                <a:solidFill>
                  <a:schemeClr val="accent1">
                    <a:lumMod val="75000"/>
                  </a:schemeClr>
                </a:solidFill>
                <a:latin typeface="Copperplate Gothic Bold"/>
                <a:cs typeface="Copperplate Gothic Bold"/>
              </a:rPr>
              <a:t>“Wilderness years” </a:t>
            </a:r>
            <a:r>
              <a:rPr lang="en-US" sz="1200" dirty="0" err="1" smtClean="0">
                <a:solidFill>
                  <a:schemeClr val="accent1">
                    <a:lumMod val="75000"/>
                  </a:schemeClr>
                </a:solidFill>
                <a:latin typeface="Copperplate Gothic Bold"/>
                <a:cs typeface="Copperplate Gothic Bold"/>
              </a:rPr>
              <a:t>Midian</a:t>
            </a:r>
            <a:r>
              <a:rPr lang="en-US" sz="1200" dirty="0" smtClean="0">
                <a:solidFill>
                  <a:schemeClr val="accent1">
                    <a:lumMod val="75000"/>
                  </a:schemeClr>
                </a:solidFill>
                <a:latin typeface="Copperplate Gothic Bold"/>
                <a:cs typeface="Copperplate Gothic Bold"/>
              </a:rPr>
              <a:t> shepherd.  Moses receives calling.  “I AM THAT I AM” (Burning Bush)</a:t>
            </a:r>
          </a:p>
          <a:p>
            <a:pPr marL="457200" indent="-457200">
              <a:buFont typeface="Arial"/>
              <a:buChar char="•"/>
            </a:pPr>
            <a:r>
              <a:rPr lang="en-US" sz="1200" b="1" dirty="0" smtClean="0">
                <a:solidFill>
                  <a:schemeClr val="accent1">
                    <a:lumMod val="75000"/>
                  </a:schemeClr>
                </a:solidFill>
                <a:latin typeface="Copperplate Gothic Bold"/>
                <a:cs typeface="Copperplate Gothic Bold"/>
              </a:rPr>
              <a:t>“Deliverance years”</a:t>
            </a:r>
            <a:r>
              <a:rPr lang="en-US" sz="1200" dirty="0" smtClean="0">
                <a:solidFill>
                  <a:schemeClr val="accent1">
                    <a:lumMod val="75000"/>
                  </a:schemeClr>
                </a:solidFill>
                <a:latin typeface="Copperplate Gothic Bold"/>
                <a:cs typeface="Copperplate Gothic Bold"/>
              </a:rPr>
              <a:t>/Moses returns to Egypt/10 plagues/</a:t>
            </a:r>
            <a:r>
              <a:rPr lang="en-US" sz="1200" dirty="0" err="1" smtClean="0">
                <a:solidFill>
                  <a:schemeClr val="accent1">
                    <a:lumMod val="75000"/>
                  </a:schemeClr>
                </a:solidFill>
                <a:latin typeface="Copperplate Gothic Bold"/>
                <a:cs typeface="Copperplate Gothic Bold"/>
              </a:rPr>
              <a:t>Pharoah</a:t>
            </a:r>
            <a:r>
              <a:rPr lang="en-US" sz="1200" dirty="0" smtClean="0">
                <a:solidFill>
                  <a:schemeClr val="accent1">
                    <a:lumMod val="75000"/>
                  </a:schemeClr>
                </a:solidFill>
                <a:latin typeface="Copperplate Gothic Bold"/>
                <a:cs typeface="Copperplate Gothic Bold"/>
              </a:rPr>
              <a:t> relents/Red Sea.  Major Covenant #4 -  Ten Commandments.  </a:t>
            </a:r>
          </a:p>
          <a:p>
            <a:pPr marL="457200" indent="-457200">
              <a:buFont typeface="Arial"/>
              <a:buChar char="•"/>
            </a:pPr>
            <a:r>
              <a:rPr lang="en-US" sz="1200" dirty="0" smtClean="0">
                <a:solidFill>
                  <a:schemeClr val="accent1">
                    <a:lumMod val="75000"/>
                  </a:schemeClr>
                </a:solidFill>
                <a:latin typeface="Copperplate Gothic Bold"/>
                <a:cs typeface="Copperplate Gothic Bold"/>
              </a:rPr>
              <a:t>Hebrew Scriptures --  Exodus, Leviticus, Numbers and Deuteronomy (2</a:t>
            </a:r>
            <a:r>
              <a:rPr lang="en-US" sz="1200" baseline="30000" dirty="0" smtClean="0">
                <a:solidFill>
                  <a:schemeClr val="accent1">
                    <a:lumMod val="75000"/>
                  </a:schemeClr>
                </a:solidFill>
                <a:latin typeface="Copperplate Gothic Bold"/>
                <a:cs typeface="Copperplate Gothic Bold"/>
              </a:rPr>
              <a:t>nd</a:t>
            </a:r>
            <a:r>
              <a:rPr lang="en-US" sz="1200" dirty="0" smtClean="0">
                <a:solidFill>
                  <a:schemeClr val="accent1">
                    <a:lumMod val="75000"/>
                  </a:schemeClr>
                </a:solidFill>
                <a:latin typeface="Copperplate Gothic Bold"/>
                <a:cs typeface="Copperplate Gothic Bold"/>
              </a:rPr>
              <a:t> Law – Ends with Moses giving farewell address to people he led for 40 years. Moses seen as greatest of Prophets but did not lead </a:t>
            </a:r>
            <a:r>
              <a:rPr lang="en-US" sz="1200" dirty="0" err="1" smtClean="0">
                <a:solidFill>
                  <a:schemeClr val="accent1">
                    <a:lumMod val="75000"/>
                  </a:schemeClr>
                </a:solidFill>
                <a:latin typeface="Copperplate Gothic Bold"/>
                <a:cs typeface="Copperplate Gothic Bold"/>
              </a:rPr>
              <a:t>israelites</a:t>
            </a:r>
            <a:r>
              <a:rPr lang="en-US" sz="1200" dirty="0" smtClean="0">
                <a:solidFill>
                  <a:schemeClr val="accent1">
                    <a:lumMod val="75000"/>
                  </a:schemeClr>
                </a:solidFill>
                <a:latin typeface="Copperplate Gothic Bold"/>
                <a:cs typeface="Copperplate Gothic Bold"/>
              </a:rPr>
              <a:t> into promised land.  Joshua did.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7</a:t>
            </a:fld>
            <a:endParaRPr lang="en-US"/>
          </a:p>
        </p:txBody>
      </p:sp>
    </p:spTree>
    <p:extLst>
      <p:ext uri="{BB962C8B-B14F-4D97-AF65-F5344CB8AC3E}">
        <p14:creationId xmlns:p14="http://schemas.microsoft.com/office/powerpoint/2010/main" val="4267897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lgn="just">
              <a:buFont typeface="Arial"/>
              <a:buChar char="•"/>
            </a:pPr>
            <a:r>
              <a:rPr lang="en-US" sz="1200" dirty="0" smtClean="0">
                <a:solidFill>
                  <a:schemeClr val="accent1">
                    <a:lumMod val="75000"/>
                  </a:schemeClr>
                </a:solidFill>
                <a:latin typeface="Copperplate Gothic Bold"/>
                <a:cs typeface="Copperplate Gothic Bold"/>
              </a:rPr>
              <a:t>This period moves the children of Israel through a time of </a:t>
            </a:r>
            <a:r>
              <a:rPr lang="en-US" sz="1200" b="1" dirty="0" smtClean="0">
                <a:solidFill>
                  <a:schemeClr val="accent1">
                    <a:lumMod val="75000"/>
                  </a:schemeClr>
                </a:solidFill>
                <a:latin typeface="Copperplate Gothic Bold"/>
                <a:cs typeface="Copperplate Gothic Bold"/>
              </a:rPr>
              <a:t>tribal confederacy </a:t>
            </a:r>
            <a:r>
              <a:rPr lang="en-US" sz="1200" dirty="0" smtClean="0">
                <a:solidFill>
                  <a:schemeClr val="accent1">
                    <a:lumMod val="75000"/>
                  </a:schemeClr>
                </a:solidFill>
                <a:latin typeface="Copperplate Gothic Bold"/>
                <a:cs typeface="Copperplate Gothic Bold"/>
              </a:rPr>
              <a:t>when the tribes were given charge of specific territories and God ruled the people. </a:t>
            </a:r>
          </a:p>
          <a:p>
            <a:pPr algn="just"/>
            <a:endParaRPr lang="en-US" sz="1200" dirty="0" smtClean="0">
              <a:solidFill>
                <a:schemeClr val="accent1">
                  <a:lumMod val="75000"/>
                </a:schemeClr>
              </a:solidFill>
              <a:latin typeface="Copperplate Gothic Bold"/>
              <a:cs typeface="Copperplate Gothic Bold"/>
            </a:endParaRPr>
          </a:p>
          <a:p>
            <a:pPr marL="342900" indent="-342900" algn="just">
              <a:buFont typeface="Arial"/>
              <a:buChar char="•"/>
            </a:pPr>
            <a:r>
              <a:rPr lang="en-US" sz="1200" dirty="0" smtClean="0">
                <a:solidFill>
                  <a:schemeClr val="accent1">
                    <a:lumMod val="75000"/>
                  </a:schemeClr>
                </a:solidFill>
                <a:latin typeface="Copperplate Gothic Bold"/>
                <a:cs typeface="Copperplate Gothic Bold"/>
              </a:rPr>
              <a:t>“Warrior-Rulers” and/or “Heroes/Heroines” known as </a:t>
            </a:r>
            <a:r>
              <a:rPr lang="en-US" sz="1200" b="1" dirty="0" smtClean="0">
                <a:solidFill>
                  <a:schemeClr val="accent1">
                    <a:lumMod val="75000"/>
                  </a:schemeClr>
                </a:solidFill>
                <a:latin typeface="Copperplate Gothic Bold"/>
                <a:cs typeface="Copperplate Gothic Bold"/>
              </a:rPr>
              <a:t>Judges</a:t>
            </a:r>
            <a:r>
              <a:rPr lang="en-US" sz="1200" dirty="0" smtClean="0">
                <a:solidFill>
                  <a:schemeClr val="accent1">
                    <a:lumMod val="75000"/>
                  </a:schemeClr>
                </a:solidFill>
                <a:latin typeface="Copperplate Gothic Bold"/>
                <a:cs typeface="Copperplate Gothic Bold"/>
              </a:rPr>
              <a:t> were said to be chosen by God from among the people during the period to lead them out of the oppression of their enemies and back into righteous relationship with God.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8</a:t>
            </a:fld>
            <a:endParaRPr lang="en-US"/>
          </a:p>
        </p:txBody>
      </p:sp>
    </p:spTree>
    <p:extLst>
      <p:ext uri="{BB962C8B-B14F-4D97-AF65-F5344CB8AC3E}">
        <p14:creationId xmlns:p14="http://schemas.microsoft.com/office/powerpoint/2010/main" val="991580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10</a:t>
            </a:fld>
            <a:endParaRPr lang="en-US"/>
          </a:p>
        </p:txBody>
      </p:sp>
    </p:spTree>
    <p:extLst>
      <p:ext uri="{BB962C8B-B14F-4D97-AF65-F5344CB8AC3E}">
        <p14:creationId xmlns:p14="http://schemas.microsoft.com/office/powerpoint/2010/main" val="2721349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solidFill>
                  <a:schemeClr val="accent1">
                    <a:lumMod val="75000"/>
                  </a:schemeClr>
                </a:solidFill>
              </a:rPr>
              <a:t>Joshua, Judges, 1 Samuel, 2 Samuel, </a:t>
            </a:r>
          </a:p>
          <a:p>
            <a:r>
              <a:rPr lang="en-US" sz="1200" b="1" dirty="0" smtClean="0">
                <a:solidFill>
                  <a:schemeClr val="accent1">
                    <a:lumMod val="75000"/>
                  </a:schemeClr>
                </a:solidFill>
              </a:rPr>
              <a:t>1 Kings, 2 Kings </a:t>
            </a:r>
            <a:r>
              <a:rPr lang="en-US" sz="1200" dirty="0" smtClean="0">
                <a:solidFill>
                  <a:schemeClr val="accent1">
                    <a:lumMod val="75000"/>
                  </a:schemeClr>
                </a:solidFill>
              </a:rPr>
              <a:t>--  </a:t>
            </a:r>
          </a:p>
          <a:p>
            <a:pPr marL="342900" indent="-342900">
              <a:buFont typeface="Arial"/>
              <a:buChar char="•"/>
            </a:pPr>
            <a:endParaRPr lang="en-US" sz="1200" dirty="0" smtClean="0">
              <a:solidFill>
                <a:schemeClr val="accent1">
                  <a:lumMod val="75000"/>
                </a:schemeClr>
              </a:solidFill>
            </a:endParaRPr>
          </a:p>
          <a:p>
            <a:pPr marL="342900" indent="-342900">
              <a:buFont typeface="Arial"/>
              <a:buChar char="•"/>
            </a:pPr>
            <a:r>
              <a:rPr lang="en-US" sz="1200" dirty="0" smtClean="0">
                <a:solidFill>
                  <a:schemeClr val="accent1">
                    <a:lumMod val="75000"/>
                  </a:schemeClr>
                </a:solidFill>
              </a:rPr>
              <a:t>Narrate history of Israel from time of occupation of promised land until the fall of Jerusalem to Babylonians in 586 BCE.</a:t>
            </a:r>
          </a:p>
          <a:p>
            <a:endParaRPr lang="en-US" sz="800" dirty="0" smtClean="0">
              <a:solidFill>
                <a:schemeClr val="accent1">
                  <a:lumMod val="75000"/>
                </a:schemeClr>
              </a:solidFill>
            </a:endParaRPr>
          </a:p>
          <a:p>
            <a:pPr marL="342900" indent="-342900">
              <a:buFont typeface="Arial"/>
              <a:buChar char="•"/>
            </a:pPr>
            <a:r>
              <a:rPr lang="en-US" sz="1200" dirty="0" smtClean="0">
                <a:solidFill>
                  <a:schemeClr val="accent1">
                    <a:lumMod val="75000"/>
                  </a:schemeClr>
                </a:solidFill>
              </a:rPr>
              <a:t>Two books of Samuel actually date from the reign of Solomon, remarkable value as history &amp; literature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11</a:t>
            </a:fld>
            <a:endParaRPr lang="en-US"/>
          </a:p>
        </p:txBody>
      </p:sp>
    </p:spTree>
    <p:extLst>
      <p:ext uri="{BB962C8B-B14F-4D97-AF65-F5344CB8AC3E}">
        <p14:creationId xmlns:p14="http://schemas.microsoft.com/office/powerpoint/2010/main" val="1584241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buFont typeface="Arial"/>
              <a:buChar char="•"/>
            </a:pPr>
            <a:r>
              <a:rPr lang="en-US" sz="1200" b="1" dirty="0" smtClean="0">
                <a:solidFill>
                  <a:schemeClr val="accent1">
                    <a:lumMod val="75000"/>
                  </a:schemeClr>
                </a:solidFill>
                <a:latin typeface="Copperplate Gothic Bold"/>
                <a:cs typeface="Copperplate Gothic Bold"/>
              </a:rPr>
              <a:t>Saul </a:t>
            </a:r>
            <a:r>
              <a:rPr lang="en-US" sz="1200" dirty="0" smtClean="0">
                <a:solidFill>
                  <a:schemeClr val="accent1">
                    <a:lumMod val="75000"/>
                  </a:schemeClr>
                </a:solidFill>
                <a:latin typeface="Copperplate Gothic Bold"/>
                <a:cs typeface="Copperplate Gothic Bold"/>
              </a:rPr>
              <a:t>was the first appointed king of the united tribes of Israel; but he lost favor with God and was succeeded by David.</a:t>
            </a:r>
            <a:endParaRPr lang="en-US" sz="200" dirty="0" smtClean="0">
              <a:solidFill>
                <a:schemeClr val="accent1">
                  <a:lumMod val="75000"/>
                </a:schemeClr>
              </a:solidFill>
              <a:latin typeface="Copperplate Gothic Bold"/>
              <a:cs typeface="Copperplate Gothic Bold"/>
            </a:endParaRPr>
          </a:p>
          <a:p>
            <a:r>
              <a:rPr lang="en-US" sz="200" dirty="0" smtClean="0">
                <a:solidFill>
                  <a:schemeClr val="accent1">
                    <a:lumMod val="75000"/>
                  </a:schemeClr>
                </a:solidFill>
                <a:latin typeface="Copperplate Gothic Bold"/>
                <a:cs typeface="Copperplate Gothic Bold"/>
              </a:rPr>
              <a:t> </a:t>
            </a:r>
          </a:p>
          <a:p>
            <a:pPr marL="457200" indent="-457200">
              <a:buFont typeface="Arial"/>
              <a:buChar char="•"/>
            </a:pPr>
            <a:r>
              <a:rPr lang="en-US" sz="1200" dirty="0" smtClean="0">
                <a:solidFill>
                  <a:schemeClr val="accent1">
                    <a:lumMod val="75000"/>
                  </a:schemeClr>
                </a:solidFill>
                <a:latin typeface="Copperplate Gothic Bold"/>
                <a:cs typeface="Copperplate Gothic Bold"/>
              </a:rPr>
              <a:t>Under </a:t>
            </a:r>
            <a:r>
              <a:rPr lang="en-US" sz="1200" b="1" dirty="0" smtClean="0">
                <a:solidFill>
                  <a:schemeClr val="accent1">
                    <a:lumMod val="75000"/>
                  </a:schemeClr>
                </a:solidFill>
                <a:latin typeface="Copperplate Gothic Bold"/>
                <a:cs typeface="Copperplate Gothic Bold"/>
              </a:rPr>
              <a:t>David </a:t>
            </a:r>
            <a:r>
              <a:rPr lang="en-US" sz="1200" dirty="0" smtClean="0">
                <a:solidFill>
                  <a:schemeClr val="accent1">
                    <a:lumMod val="75000"/>
                  </a:schemeClr>
                </a:solidFill>
                <a:latin typeface="Copperplate Gothic Bold"/>
                <a:cs typeface="Copperplate Gothic Bold"/>
              </a:rPr>
              <a:t>the kingdom became completely united, strong and prosperous.</a:t>
            </a:r>
            <a:r>
              <a:rPr lang="en-US" sz="200" dirty="0" smtClean="0">
                <a:solidFill>
                  <a:schemeClr val="accent1">
                    <a:lumMod val="75000"/>
                  </a:schemeClr>
                </a:solidFill>
                <a:latin typeface="Copperplate Gothic Bold"/>
                <a:cs typeface="Copperplate Gothic Bold"/>
              </a:rPr>
              <a:t>  </a:t>
            </a:r>
            <a:r>
              <a:rPr lang="en-US" sz="1200" dirty="0" smtClean="0">
                <a:solidFill>
                  <a:schemeClr val="accent1">
                    <a:lumMod val="75000"/>
                  </a:schemeClr>
                </a:solidFill>
                <a:latin typeface="Copperplate Gothic Bold"/>
                <a:cs typeface="Copperplate Gothic Bold"/>
              </a:rPr>
              <a:t>God made a covenant with David (Major Covenant #5) that indicated his lineage would be the rulers of the kingdom under God. </a:t>
            </a:r>
          </a:p>
          <a:p>
            <a:endParaRPr lang="en-US" sz="200" dirty="0" smtClean="0">
              <a:solidFill>
                <a:schemeClr val="accent1">
                  <a:lumMod val="75000"/>
                </a:schemeClr>
              </a:solidFill>
              <a:latin typeface="Copperplate Gothic Bold"/>
              <a:cs typeface="Copperplate Gothic Bold"/>
            </a:endParaRPr>
          </a:p>
          <a:p>
            <a:pPr marL="457200" indent="-457200">
              <a:buFont typeface="Arial"/>
              <a:buChar char="•"/>
            </a:pPr>
            <a:r>
              <a:rPr lang="en-US" sz="1200" b="1" dirty="0" smtClean="0">
                <a:solidFill>
                  <a:schemeClr val="accent1">
                    <a:lumMod val="75000"/>
                  </a:schemeClr>
                </a:solidFill>
                <a:latin typeface="Copperplate Gothic Bold"/>
                <a:cs typeface="Copperplate Gothic Bold"/>
              </a:rPr>
              <a:t>Solomon</a:t>
            </a:r>
            <a:r>
              <a:rPr lang="en-US" sz="1200" dirty="0" smtClean="0">
                <a:solidFill>
                  <a:schemeClr val="accent1">
                    <a:lumMod val="75000"/>
                  </a:schemeClr>
                </a:solidFill>
                <a:latin typeface="Copperplate Gothic Bold"/>
                <a:cs typeface="Copperplate Gothic Bold"/>
              </a:rPr>
              <a:t> built the first Temple in Jerusalem.</a:t>
            </a:r>
            <a:endParaRPr lang="en-US" sz="1200" dirty="0" smtClean="0">
              <a:solidFill>
                <a:schemeClr val="accent1">
                  <a:lumMod val="75000"/>
                </a:schemeClr>
              </a:solidFill>
            </a:endParaRP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accent1">
                    <a:lumMod val="75000"/>
                  </a:schemeClr>
                </a:solidFill>
                <a:latin typeface="Copperplate Gothic Bold"/>
                <a:cs typeface="Copperplate Gothic Bold"/>
              </a:rPr>
              <a:t>DAVID --  told that God will establish an everlasting dynasty for him; the throne of his son’s kingdom will last forever.</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solidFill>
                <a:schemeClr val="accent1">
                  <a:lumMod val="75000"/>
                </a:schemeClr>
              </a:solidFill>
              <a:latin typeface="Copperplate Gothic Bold"/>
              <a:cs typeface="Copperplate Gothic Bold"/>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accent1">
                    <a:lumMod val="75000"/>
                  </a:schemeClr>
                </a:solidFill>
                <a:latin typeface="Copperplate Gothic Bold"/>
                <a:cs typeface="Copperplate Gothic Bold"/>
              </a:rPr>
              <a:t>SOLOMON --  on Mt. Zion in Jerusalem 900 BCE and extended kingdom to greatest size it was to attain.  Wisdom literature.</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solidFill>
                <a:schemeClr val="accent1">
                  <a:lumMod val="75000"/>
                </a:schemeClr>
              </a:solidFill>
              <a:latin typeface="Copperplate Gothic Bold"/>
              <a:cs typeface="Copperplate Gothic Bold"/>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12</a:t>
            </a:fld>
            <a:endParaRPr lang="en-US"/>
          </a:p>
        </p:txBody>
      </p:sp>
    </p:spTree>
    <p:extLst>
      <p:ext uri="{BB962C8B-B14F-4D97-AF65-F5344CB8AC3E}">
        <p14:creationId xmlns:p14="http://schemas.microsoft.com/office/powerpoint/2010/main" val="3575521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13</a:t>
            </a:fld>
            <a:endParaRPr lang="en-US"/>
          </a:p>
        </p:txBody>
      </p:sp>
    </p:spTree>
    <p:extLst>
      <p:ext uri="{BB962C8B-B14F-4D97-AF65-F5344CB8AC3E}">
        <p14:creationId xmlns:p14="http://schemas.microsoft.com/office/powerpoint/2010/main" val="2721349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7" y="1295401"/>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2" y="1524000"/>
            <a:ext cx="6498159"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2"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400" y="1787857"/>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3"/>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7"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9" y="3352802"/>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9" y="4771030"/>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6" y="2403145"/>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6" y="3736006"/>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3" y="1453225"/>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3" y="2347416"/>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1" y="1453225"/>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1" y="2347416"/>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4/29/17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4/29/17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4/29/17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1"/>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7"/>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9"/>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4/29/17</a:t>
            </a:fld>
            <a:endParaRPr lang="en-US"/>
          </a:p>
        </p:txBody>
      </p:sp>
      <p:sp>
        <p:nvSpPr>
          <p:cNvPr id="5" name="Footer Placeholder 4"/>
          <p:cNvSpPr>
            <a:spLocks noGrp="1"/>
          </p:cNvSpPr>
          <p:nvPr>
            <p:ph type="ftr" sz="quarter" idx="3"/>
          </p:nvPr>
        </p:nvSpPr>
        <p:spPr>
          <a:xfrm>
            <a:off x="264459" y="6275669"/>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7" y="6275669"/>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58801" y="1675473"/>
            <a:ext cx="8051799" cy="1774166"/>
          </a:xfrm>
        </p:spPr>
        <p:txBody>
          <a:bodyPr/>
          <a:lstStyle/>
          <a:p>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solidFill>
                  <a:schemeClr val="accent1">
                    <a:lumMod val="75000"/>
                  </a:schemeClr>
                </a:solidFill>
                <a:latin typeface="Copperplate Gothic Bold"/>
                <a:cs typeface="Copperplate Gothic Bold"/>
              </a:rPr>
              <a:t>Overview of the Hebrew Scriptures</a:t>
            </a:r>
            <a:endParaRPr lang="en-US" b="1" dirty="0">
              <a:solidFill>
                <a:schemeClr val="accent1">
                  <a:lumMod val="75000"/>
                </a:schemeClr>
              </a:solidFill>
              <a:latin typeface="Copperplate Gothic Bold"/>
              <a:cs typeface="Copperplate Gothic Bold"/>
            </a:endParaRPr>
          </a:p>
        </p:txBody>
      </p:sp>
      <p:sp>
        <p:nvSpPr>
          <p:cNvPr id="3" name="Subtitle 2"/>
          <p:cNvSpPr>
            <a:spLocks noGrp="1"/>
          </p:cNvSpPr>
          <p:nvPr>
            <p:ph type="subTitle" idx="4294967295"/>
          </p:nvPr>
        </p:nvSpPr>
        <p:spPr>
          <a:xfrm>
            <a:off x="419100" y="4152900"/>
            <a:ext cx="8026400" cy="1841500"/>
          </a:xfrm>
        </p:spPr>
        <p:txBody>
          <a:bodyPr>
            <a:normAutofit/>
          </a:bodyPr>
          <a:lstStyle/>
          <a:p>
            <a:pPr marL="0" indent="0" algn="ctr">
              <a:buNone/>
            </a:pPr>
            <a:r>
              <a:rPr lang="en-US" sz="3600" b="1" dirty="0" smtClean="0">
                <a:solidFill>
                  <a:schemeClr val="accent1">
                    <a:lumMod val="75000"/>
                  </a:schemeClr>
                </a:solidFill>
                <a:latin typeface="Copperplate Gothic Bold"/>
                <a:cs typeface="Copperplate Gothic Bold"/>
              </a:rPr>
              <a:t>SHALOM</a:t>
            </a:r>
            <a:endParaRPr lang="en-US" sz="4000" b="1" i="1" dirty="0" smtClean="0">
              <a:solidFill>
                <a:schemeClr val="accent1">
                  <a:lumMod val="75000"/>
                </a:schemeClr>
              </a:solidFill>
              <a:latin typeface="Copperplate Gothic Bold"/>
              <a:cs typeface="Copperplate Gothic Bold"/>
            </a:endParaRPr>
          </a:p>
          <a:p>
            <a:pPr marL="0" indent="0" algn="ctr">
              <a:buNone/>
            </a:pPr>
            <a:endParaRPr lang="en-US" sz="2000" b="1" i="1" dirty="0">
              <a:solidFill>
                <a:schemeClr val="accent1">
                  <a:lumMod val="75000"/>
                </a:schemeClr>
              </a:solidFill>
            </a:endParaRPr>
          </a:p>
          <a:p>
            <a:endParaRPr lang="en-US" sz="2800" b="1" i="1" dirty="0" smtClean="0">
              <a:solidFill>
                <a:schemeClr val="accent1">
                  <a:lumMod val="75000"/>
                </a:schemeClr>
              </a:solidFill>
            </a:endParaRPr>
          </a:p>
          <a:p>
            <a:endParaRPr lang="en-US" sz="2800" b="1" i="1" dirty="0" smtClean="0">
              <a:solidFill>
                <a:schemeClr val="accent1">
                  <a:lumMod val="75000"/>
                </a:schemeClr>
              </a:solidFill>
            </a:endParaRPr>
          </a:p>
          <a:p>
            <a:endParaRPr lang="en-US" sz="2800" b="1" i="1" dirty="0" smtClean="0">
              <a:solidFill>
                <a:schemeClr val="accent1">
                  <a:lumMod val="75000"/>
                </a:schemeClr>
              </a:solidFill>
            </a:endParaRPr>
          </a:p>
          <a:p>
            <a:endParaRPr lang="en-US" sz="2400" b="1" i="1" dirty="0" smtClean="0">
              <a:solidFill>
                <a:schemeClr val="accent1">
                  <a:lumMod val="75000"/>
                </a:schemeClr>
              </a:solidFill>
            </a:endParaRPr>
          </a:p>
          <a:p>
            <a:endParaRPr lang="en-US" sz="2400" b="1" i="1" dirty="0" smtClean="0">
              <a:solidFill>
                <a:schemeClr val="accent1">
                  <a:lumMod val="75000"/>
                </a:schemeClr>
              </a:solidFill>
            </a:endParaRPr>
          </a:p>
          <a:p>
            <a:endParaRPr lang="en-US" sz="2400" b="1" i="1" dirty="0" smtClean="0">
              <a:solidFill>
                <a:schemeClr val="accent1">
                  <a:lumMod val="75000"/>
                </a:schemeClr>
              </a:solidFill>
            </a:endParaRPr>
          </a:p>
        </p:txBody>
      </p:sp>
      <p:sp>
        <p:nvSpPr>
          <p:cNvPr id="4" name="Rectangle 3"/>
          <p:cNvSpPr/>
          <p:nvPr/>
        </p:nvSpPr>
        <p:spPr>
          <a:xfrm>
            <a:off x="3044109" y="752143"/>
            <a:ext cx="3193515" cy="923330"/>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Class 3</a:t>
            </a:r>
            <a:endParaRPr lang="en-US" sz="5400" b="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p:txBody>
      </p:sp>
    </p:spTree>
    <p:extLst>
      <p:ext uri="{BB962C8B-B14F-4D97-AF65-F5344CB8AC3E}">
        <p14:creationId xmlns:p14="http://schemas.microsoft.com/office/powerpoint/2010/main" val="193773719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301" y="355601"/>
            <a:ext cx="8318500" cy="7140415"/>
          </a:xfrm>
          <a:prstGeom prst="rect">
            <a:avLst/>
          </a:prstGeom>
          <a:noFill/>
        </p:spPr>
        <p:txBody>
          <a:bodyPr wrap="square" lIns="91440" tIns="45720" rIns="91440" bIns="45720">
            <a:spAutoFit/>
          </a:bodyPr>
          <a:lstStyle/>
          <a:p>
            <a:pPr algn="ctr"/>
            <a:r>
              <a:rPr lang="en-US" sz="36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Hebrew Scriptures</a:t>
            </a:r>
          </a:p>
          <a:p>
            <a:pPr algn="ctr">
              <a:lnSpc>
                <a:spcPct val="150000"/>
              </a:lnSpc>
            </a:pP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Primeval</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Ancestral/Patriarchal</a:t>
            </a:r>
          </a:p>
          <a:p>
            <a:pPr algn="ctr">
              <a:lnSpc>
                <a:spcPct val="150000"/>
              </a:lnSpc>
            </a:pPr>
            <a:r>
              <a:rPr lang="en-US" sz="3200" b="1" dirty="0" smtClean="0">
                <a:ln w="12700">
                  <a:solidFill>
                    <a:schemeClr val="tx2">
                      <a:satMod val="155000"/>
                    </a:schemeClr>
                  </a:solidFill>
                  <a:prstDash val="solid"/>
                </a:ln>
                <a:solidFill>
                  <a:schemeClr val="accent1">
                    <a:lumMod val="75000"/>
                  </a:schemeClr>
                </a:solidFill>
                <a:latin typeface="Copperplate Gothic Bold"/>
                <a:cs typeface="Copperplate Gothic Bold"/>
              </a:rPr>
              <a:t>Exodus/Transition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Judges</a:t>
            </a:r>
          </a:p>
          <a:p>
            <a:pPr algn="ctr">
              <a:lnSpc>
                <a:spcPct val="150000"/>
              </a:lnSpc>
            </a:pPr>
            <a:r>
              <a:rPr lang="en-US" sz="4000" b="1" dirty="0" smtClean="0">
                <a:ln w="12700">
                  <a:solidFill>
                    <a:schemeClr val="tx2">
                      <a:satMod val="155000"/>
                    </a:schemeClr>
                  </a:solidFill>
                  <a:prstDash val="solid"/>
                </a:ln>
                <a:solidFill>
                  <a:schemeClr val="accent1">
                    <a:lumMod val="75000"/>
                  </a:schemeClr>
                </a:solidFill>
                <a:latin typeface="Copperplate Gothic Bold"/>
                <a:cs typeface="Copperplate Gothic Bold"/>
              </a:rPr>
              <a:t>Monarchy/United Kingdom</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Divided Kingdom</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Exile &amp; Restoration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Persian/Greek/Roman OCCUPATION</a:t>
            </a:r>
          </a:p>
          <a:p>
            <a:endParaRPr lang="en-US" sz="28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a:p>
            <a:endParaRPr lang="en-US" sz="2800" b="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8624160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1" y="393700"/>
            <a:ext cx="8750298" cy="812800"/>
          </a:xfrm>
        </p:spPr>
        <p:txBody>
          <a:bodyPr/>
          <a:lstStyle/>
          <a:p>
            <a:pPr algn="l"/>
            <a:r>
              <a:rPr lang="en-US" dirty="0" smtClean="0">
                <a:solidFill>
                  <a:schemeClr val="accent1">
                    <a:lumMod val="75000"/>
                  </a:schemeClr>
                </a:solidFill>
                <a:latin typeface="Copperplate Gothic Bold"/>
                <a:cs typeface="Copperplate Gothic Bold"/>
              </a:rPr>
              <a:t>Monarchy -- </a:t>
            </a:r>
            <a:r>
              <a:rPr lang="en-US" sz="3200" dirty="0" smtClean="0">
                <a:solidFill>
                  <a:schemeClr val="accent1">
                    <a:lumMod val="75000"/>
                  </a:schemeClr>
                </a:solidFill>
                <a:latin typeface="Copperplate Gothic Bold"/>
                <a:cs typeface="Copperplate Gothic Bold"/>
              </a:rPr>
              <a:t>transitional figure</a:t>
            </a:r>
            <a:endParaRPr lang="en-US" sz="3200" dirty="0">
              <a:solidFill>
                <a:schemeClr val="accent1">
                  <a:lumMod val="75000"/>
                </a:schemeClr>
              </a:solidFill>
              <a:latin typeface="Copperplate Gothic Bold"/>
              <a:cs typeface="Copperplate Gothic Bold"/>
            </a:endParaRPr>
          </a:p>
        </p:txBody>
      </p:sp>
      <p:sp>
        <p:nvSpPr>
          <p:cNvPr id="3" name="Rectangle 2"/>
          <p:cNvSpPr/>
          <p:nvPr/>
        </p:nvSpPr>
        <p:spPr>
          <a:xfrm>
            <a:off x="279399" y="1411496"/>
            <a:ext cx="8635999" cy="5047535"/>
          </a:xfrm>
          <a:prstGeom prst="rect">
            <a:avLst/>
          </a:prstGeom>
          <a:noFill/>
        </p:spPr>
        <p:txBody>
          <a:bodyPr wrap="square" lIns="91440" tIns="45720" rIns="91440" bIns="45720">
            <a:spAutoFit/>
          </a:bodyPr>
          <a:lstStyle/>
          <a:p>
            <a:r>
              <a:rPr lang="en-US" sz="3200" b="1" dirty="0" smtClean="0">
                <a:solidFill>
                  <a:schemeClr val="accent1">
                    <a:lumMod val="75000"/>
                  </a:schemeClr>
                </a:solidFill>
                <a:latin typeface="Copperplate Gothic Bold"/>
                <a:cs typeface="Copperplate Gothic Bold"/>
              </a:rPr>
              <a:t>Samuel</a:t>
            </a:r>
          </a:p>
          <a:p>
            <a:endParaRPr lang="en-US" sz="1400" dirty="0" smtClean="0">
              <a:solidFill>
                <a:schemeClr val="accent1">
                  <a:lumMod val="75000"/>
                </a:schemeClr>
              </a:solidFill>
              <a:latin typeface="Copperplate Gothic Bold"/>
              <a:cs typeface="Copperplate Gothic Bold"/>
            </a:endParaRPr>
          </a:p>
          <a:p>
            <a:pPr marL="914400" lvl="1" indent="-457200">
              <a:buFont typeface="Arial"/>
              <a:buChar char="•"/>
            </a:pPr>
            <a:r>
              <a:rPr lang="en-US" sz="2400" dirty="0">
                <a:solidFill>
                  <a:schemeClr val="accent1">
                    <a:lumMod val="75000"/>
                  </a:schemeClr>
                </a:solidFill>
                <a:latin typeface="Copperplate Gothic Bold"/>
                <a:cs typeface="Copperplate Gothic Bold"/>
              </a:rPr>
              <a:t>J</a:t>
            </a:r>
            <a:r>
              <a:rPr lang="en-US" sz="2400" dirty="0" smtClean="0">
                <a:solidFill>
                  <a:schemeClr val="accent1">
                    <a:lumMod val="75000"/>
                  </a:schemeClr>
                </a:solidFill>
                <a:latin typeface="Copperplate Gothic Bold"/>
                <a:cs typeface="Copperplate Gothic Bold"/>
              </a:rPr>
              <a:t>udge</a:t>
            </a:r>
            <a:r>
              <a:rPr lang="en-US" sz="2400" dirty="0">
                <a:solidFill>
                  <a:schemeClr val="accent1">
                    <a:lumMod val="75000"/>
                  </a:schemeClr>
                </a:solidFill>
                <a:latin typeface="Copperplate Gothic Bold"/>
                <a:cs typeface="Copperplate Gothic Bold"/>
              </a:rPr>
              <a:t>, priest, prophet </a:t>
            </a:r>
            <a:r>
              <a:rPr lang="en-US" sz="2400" dirty="0" smtClean="0">
                <a:solidFill>
                  <a:schemeClr val="accent1">
                    <a:lumMod val="75000"/>
                  </a:schemeClr>
                </a:solidFill>
                <a:latin typeface="Copperplate Gothic Bold"/>
                <a:cs typeface="Copperplate Gothic Bold"/>
              </a:rPr>
              <a:t>and transitional </a:t>
            </a:r>
            <a:r>
              <a:rPr lang="en-US" sz="2400" dirty="0">
                <a:solidFill>
                  <a:schemeClr val="accent1">
                    <a:lumMod val="75000"/>
                  </a:schemeClr>
                </a:solidFill>
                <a:latin typeface="Copperplate Gothic Bold"/>
                <a:cs typeface="Copperplate Gothic Bold"/>
              </a:rPr>
              <a:t>figure bridging </a:t>
            </a:r>
            <a:r>
              <a:rPr lang="en-US" sz="2400" dirty="0" smtClean="0">
                <a:solidFill>
                  <a:schemeClr val="accent1">
                    <a:lumMod val="75000"/>
                  </a:schemeClr>
                </a:solidFill>
                <a:latin typeface="Copperplate Gothic Bold"/>
                <a:cs typeface="Copperplate Gothic Bold"/>
              </a:rPr>
              <a:t>periods of judge/monarchy</a:t>
            </a:r>
          </a:p>
          <a:p>
            <a:pPr marL="914400" lvl="1" indent="-457200">
              <a:buFont typeface="Arial"/>
              <a:buChar char="•"/>
            </a:pPr>
            <a:endParaRPr lang="en-US" sz="1200" dirty="0" smtClean="0">
              <a:solidFill>
                <a:schemeClr val="accent1">
                  <a:lumMod val="75000"/>
                </a:schemeClr>
              </a:solidFill>
              <a:latin typeface="Copperplate Gothic Bold"/>
              <a:cs typeface="Copperplate Gothic Bold"/>
            </a:endParaRPr>
          </a:p>
          <a:p>
            <a:pPr marL="914400" lvl="1" indent="-457200">
              <a:buFont typeface="Arial"/>
              <a:buChar char="•"/>
            </a:pPr>
            <a:r>
              <a:rPr lang="en-US" sz="2400" dirty="0" smtClean="0">
                <a:solidFill>
                  <a:schemeClr val="accent1">
                    <a:lumMod val="75000"/>
                  </a:schemeClr>
                </a:solidFill>
                <a:latin typeface="Copperplate Gothic Bold"/>
                <a:cs typeface="Copperplate Gothic Bold"/>
              </a:rPr>
              <a:t>one </a:t>
            </a:r>
            <a:r>
              <a:rPr lang="en-US" sz="2400" dirty="0">
                <a:solidFill>
                  <a:schemeClr val="accent1">
                    <a:lumMod val="75000"/>
                  </a:schemeClr>
                </a:solidFill>
                <a:latin typeface="Copperplate Gothic Bold"/>
                <a:cs typeface="Copperplate Gothic Bold"/>
              </a:rPr>
              <a:t>of four most significant figures of Hebrew Scriptures (Moses, David, Elijah</a:t>
            </a:r>
            <a:r>
              <a:rPr lang="en-US" sz="2400" dirty="0" smtClean="0">
                <a:solidFill>
                  <a:schemeClr val="accent1">
                    <a:lumMod val="75000"/>
                  </a:schemeClr>
                </a:solidFill>
                <a:latin typeface="Copperplate Gothic Bold"/>
                <a:cs typeface="Copperplate Gothic Bold"/>
              </a:rPr>
              <a:t>)</a:t>
            </a:r>
          </a:p>
          <a:p>
            <a:pPr lvl="1"/>
            <a:endParaRPr lang="en-US" sz="1200" dirty="0" smtClean="0">
              <a:solidFill>
                <a:schemeClr val="accent1">
                  <a:lumMod val="75000"/>
                </a:schemeClr>
              </a:solidFill>
              <a:latin typeface="Copperplate Gothic Bold"/>
              <a:cs typeface="Copperplate Gothic Bold"/>
            </a:endParaRPr>
          </a:p>
          <a:p>
            <a:pPr marL="914400" lvl="1" indent="-457200">
              <a:buFont typeface="Arial"/>
              <a:buChar char="•"/>
            </a:pPr>
            <a:r>
              <a:rPr lang="en-US" sz="2400" b="1" dirty="0" smtClean="0">
                <a:solidFill>
                  <a:schemeClr val="accent1">
                    <a:lumMod val="75000"/>
                  </a:schemeClr>
                </a:solidFill>
                <a:latin typeface="Copperplate Gothic Bold"/>
                <a:cs typeface="Copperplate Gothic Bold"/>
              </a:rPr>
              <a:t>“</a:t>
            </a:r>
            <a:r>
              <a:rPr lang="en-US" sz="2400" b="1" dirty="0">
                <a:solidFill>
                  <a:schemeClr val="accent1">
                    <a:lumMod val="75000"/>
                  </a:schemeClr>
                </a:solidFill>
                <a:latin typeface="Copperplate Gothic Bold"/>
                <a:cs typeface="Copperplate Gothic Bold"/>
              </a:rPr>
              <a:t>Father of Prophecy” </a:t>
            </a:r>
            <a:r>
              <a:rPr lang="en-US" sz="2400" dirty="0" smtClean="0">
                <a:solidFill>
                  <a:schemeClr val="accent1">
                    <a:lumMod val="75000"/>
                  </a:schemeClr>
                </a:solidFill>
                <a:latin typeface="Copperplate Gothic Bold"/>
                <a:cs typeface="Copperplate Gothic Bold"/>
              </a:rPr>
              <a:t>speaking Truth </a:t>
            </a:r>
            <a:r>
              <a:rPr lang="en-US" sz="2400" dirty="0">
                <a:solidFill>
                  <a:schemeClr val="accent1">
                    <a:lumMod val="75000"/>
                  </a:schemeClr>
                </a:solidFill>
                <a:latin typeface="Copperplate Gothic Bold"/>
                <a:cs typeface="Copperplate Gothic Bold"/>
              </a:rPr>
              <a:t>of God even in </a:t>
            </a:r>
            <a:r>
              <a:rPr lang="en-US" sz="2400" dirty="0" smtClean="0">
                <a:solidFill>
                  <a:schemeClr val="accent1">
                    <a:lumMod val="75000"/>
                  </a:schemeClr>
                </a:solidFill>
                <a:latin typeface="Copperplate Gothic Bold"/>
                <a:cs typeface="Copperplate Gothic Bold"/>
              </a:rPr>
              <a:t>face </a:t>
            </a:r>
            <a:r>
              <a:rPr lang="en-US" sz="2400" dirty="0">
                <a:solidFill>
                  <a:schemeClr val="accent1">
                    <a:lumMod val="75000"/>
                  </a:schemeClr>
                </a:solidFill>
                <a:latin typeface="Copperplate Gothic Bold"/>
                <a:cs typeface="Copperplate Gothic Bold"/>
              </a:rPr>
              <a:t>of political </a:t>
            </a:r>
            <a:r>
              <a:rPr lang="en-US" sz="2400" dirty="0" smtClean="0">
                <a:solidFill>
                  <a:schemeClr val="accent1">
                    <a:lumMod val="75000"/>
                  </a:schemeClr>
                </a:solidFill>
                <a:latin typeface="Copperplate Gothic Bold"/>
                <a:cs typeface="Copperplate Gothic Bold"/>
              </a:rPr>
              <a:t>adversity</a:t>
            </a:r>
          </a:p>
          <a:p>
            <a:pPr lvl="1"/>
            <a:endParaRPr lang="en-US" sz="1200" dirty="0" smtClean="0">
              <a:solidFill>
                <a:schemeClr val="accent1">
                  <a:lumMod val="75000"/>
                </a:schemeClr>
              </a:solidFill>
              <a:latin typeface="Copperplate Gothic Bold"/>
              <a:cs typeface="Copperplate Gothic Bold"/>
            </a:endParaRPr>
          </a:p>
          <a:p>
            <a:pPr marL="914400" lvl="1" indent="-457200">
              <a:buFont typeface="Arial"/>
              <a:buChar char="•"/>
            </a:pPr>
            <a:r>
              <a:rPr lang="en-US" sz="2400" dirty="0">
                <a:solidFill>
                  <a:schemeClr val="accent1">
                    <a:lumMod val="75000"/>
                  </a:schemeClr>
                </a:solidFill>
                <a:latin typeface="Copperplate Gothic Bold"/>
                <a:cs typeface="Copperplate Gothic Bold"/>
              </a:rPr>
              <a:t>God discloses to </a:t>
            </a:r>
            <a:r>
              <a:rPr lang="en-US" sz="2400" dirty="0" smtClean="0">
                <a:solidFill>
                  <a:schemeClr val="accent1">
                    <a:lumMod val="75000"/>
                  </a:schemeClr>
                </a:solidFill>
                <a:latin typeface="Copperplate Gothic Bold"/>
                <a:cs typeface="Copperplate Gothic Bold"/>
              </a:rPr>
              <a:t>Samuel </a:t>
            </a:r>
            <a:r>
              <a:rPr lang="en-US" sz="2400" dirty="0">
                <a:solidFill>
                  <a:schemeClr val="accent1">
                    <a:lumMod val="75000"/>
                  </a:schemeClr>
                </a:solidFill>
                <a:latin typeface="Copperplate Gothic Bold"/>
                <a:cs typeface="Copperplate Gothic Bold"/>
              </a:rPr>
              <a:t>that a man (Saul) will come to him whom God has chosen to be </a:t>
            </a:r>
            <a:r>
              <a:rPr lang="en-US" sz="2400" dirty="0" smtClean="0">
                <a:solidFill>
                  <a:schemeClr val="accent1">
                    <a:lumMod val="75000"/>
                  </a:schemeClr>
                </a:solidFill>
                <a:latin typeface="Copperplate Gothic Bold"/>
                <a:cs typeface="Copperplate Gothic Bold"/>
              </a:rPr>
              <a:t>king </a:t>
            </a:r>
            <a:endParaRPr lang="en-US" sz="24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23983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900" y="266700"/>
            <a:ext cx="8750299" cy="914400"/>
          </a:xfrm>
        </p:spPr>
        <p:txBody>
          <a:bodyPr/>
          <a:lstStyle/>
          <a:p>
            <a:pPr algn="l"/>
            <a:r>
              <a:rPr lang="en-US" dirty="0" smtClean="0">
                <a:solidFill>
                  <a:schemeClr val="accent1">
                    <a:lumMod val="75000"/>
                  </a:schemeClr>
                </a:solidFill>
                <a:latin typeface="Copperplate Gothic Bold"/>
                <a:cs typeface="Copperplate Gothic Bold"/>
              </a:rPr>
              <a:t>Monarchy </a:t>
            </a:r>
            <a:r>
              <a:rPr lang="en-US" sz="4000" dirty="0" smtClean="0">
                <a:solidFill>
                  <a:schemeClr val="accent1">
                    <a:lumMod val="75000"/>
                  </a:schemeClr>
                </a:solidFill>
                <a:latin typeface="Copperplate Gothic Bold"/>
                <a:cs typeface="Copperplate Gothic Bold"/>
              </a:rPr>
              <a:t>– 3 kings emerge</a:t>
            </a:r>
            <a:endParaRPr lang="en-US" sz="4000" dirty="0">
              <a:solidFill>
                <a:schemeClr val="accent1">
                  <a:lumMod val="75000"/>
                </a:schemeClr>
              </a:solidFill>
              <a:latin typeface="Copperplate Gothic Bold"/>
              <a:cs typeface="Copperplate Gothic Bold"/>
            </a:endParaRPr>
          </a:p>
        </p:txBody>
      </p:sp>
      <p:sp>
        <p:nvSpPr>
          <p:cNvPr id="3" name="Rectangle 2"/>
          <p:cNvSpPr/>
          <p:nvPr/>
        </p:nvSpPr>
        <p:spPr>
          <a:xfrm>
            <a:off x="304800" y="1181101"/>
            <a:ext cx="8661399" cy="4278094"/>
          </a:xfrm>
          <a:prstGeom prst="rect">
            <a:avLst/>
          </a:prstGeom>
          <a:noFill/>
        </p:spPr>
        <p:txBody>
          <a:bodyPr wrap="square" lIns="91440" tIns="45720" rIns="91440" bIns="45720">
            <a:spAutoFit/>
          </a:bodyPr>
          <a:lstStyle/>
          <a:p>
            <a:endParaRPr lang="en-US" sz="3200" b="1" dirty="0" smtClean="0">
              <a:solidFill>
                <a:schemeClr val="accent1">
                  <a:lumMod val="75000"/>
                </a:schemeClr>
              </a:solidFill>
              <a:latin typeface="Copperplate Gothic Bold"/>
              <a:cs typeface="Copperplate Gothic Bold"/>
            </a:endParaRPr>
          </a:p>
          <a:p>
            <a:pPr marL="457200" indent="-457200">
              <a:buFont typeface="Arial"/>
              <a:buChar char="•"/>
            </a:pPr>
            <a:r>
              <a:rPr lang="en-US" sz="3200" b="1" dirty="0" smtClean="0">
                <a:solidFill>
                  <a:schemeClr val="accent1">
                    <a:lumMod val="75000"/>
                  </a:schemeClr>
                </a:solidFill>
                <a:latin typeface="Copperplate Gothic Bold"/>
                <a:cs typeface="Copperplate Gothic Bold"/>
              </a:rPr>
              <a:t>Saul</a:t>
            </a:r>
            <a:r>
              <a:rPr lang="en-US" sz="3200" dirty="0" smtClean="0">
                <a:solidFill>
                  <a:schemeClr val="accent1">
                    <a:lumMod val="75000"/>
                  </a:schemeClr>
                </a:solidFill>
                <a:latin typeface="Copperplate Gothic Bold"/>
                <a:cs typeface="Copperplate Gothic Bold"/>
              </a:rPr>
              <a:t> </a:t>
            </a:r>
            <a:r>
              <a:rPr lang="en-US" sz="2400" dirty="0" smtClean="0">
                <a:solidFill>
                  <a:schemeClr val="accent1">
                    <a:lumMod val="75000"/>
                  </a:schemeClr>
                </a:solidFill>
                <a:latin typeface="Copperplate Gothic Bold"/>
                <a:cs typeface="Copperplate Gothic Bold"/>
              </a:rPr>
              <a:t>– Samuel anoints </a:t>
            </a:r>
            <a:r>
              <a:rPr lang="en-US" sz="2400" dirty="0" err="1" smtClean="0">
                <a:solidFill>
                  <a:schemeClr val="accent1">
                    <a:lumMod val="75000"/>
                  </a:schemeClr>
                </a:solidFill>
                <a:latin typeface="Copperplate Gothic Bold"/>
                <a:cs typeface="Copperplate Gothic Bold"/>
              </a:rPr>
              <a:t>saul</a:t>
            </a:r>
            <a:r>
              <a:rPr lang="en-US" sz="2400" dirty="0" smtClean="0">
                <a:solidFill>
                  <a:schemeClr val="accent1">
                    <a:lumMod val="75000"/>
                  </a:schemeClr>
                </a:solidFill>
                <a:latin typeface="Copperplate Gothic Bold"/>
                <a:cs typeface="Copperplate Gothic Bold"/>
              </a:rPr>
              <a:t>…. but conflicted, </a:t>
            </a:r>
            <a:r>
              <a:rPr lang="en-US" sz="2400" dirty="0">
                <a:solidFill>
                  <a:schemeClr val="accent1">
                    <a:lumMod val="75000"/>
                  </a:schemeClr>
                </a:solidFill>
                <a:latin typeface="Copperplate Gothic Bold"/>
                <a:cs typeface="Copperplate Gothic Bold"/>
              </a:rPr>
              <a:t>full of </a:t>
            </a:r>
            <a:r>
              <a:rPr lang="en-US" sz="2400" dirty="0" smtClean="0">
                <a:solidFill>
                  <a:schemeClr val="accent1">
                    <a:lumMod val="75000"/>
                  </a:schemeClr>
                </a:solidFill>
                <a:latin typeface="Copperplate Gothic Bold"/>
                <a:cs typeface="Copperplate Gothic Bold"/>
              </a:rPr>
              <a:t>spite, jealousy.  “Ill-fated.” </a:t>
            </a:r>
          </a:p>
          <a:p>
            <a:endParaRPr lang="en-US" sz="2400" dirty="0">
              <a:solidFill>
                <a:schemeClr val="accent1">
                  <a:lumMod val="75000"/>
                </a:schemeClr>
              </a:solidFill>
              <a:latin typeface="Copperplate Gothic Bold"/>
              <a:cs typeface="Copperplate Gothic Bold"/>
            </a:endParaRPr>
          </a:p>
          <a:p>
            <a:pPr marL="457200" indent="-457200">
              <a:buFont typeface="Arial"/>
              <a:buChar char="•"/>
            </a:pPr>
            <a:r>
              <a:rPr lang="en-US" sz="3200" b="1" dirty="0" smtClean="0">
                <a:solidFill>
                  <a:schemeClr val="accent1">
                    <a:lumMod val="75000"/>
                  </a:schemeClr>
                </a:solidFill>
                <a:latin typeface="Copperplate Gothic Bold"/>
                <a:cs typeface="Copperplate Gothic Bold"/>
              </a:rPr>
              <a:t>David</a:t>
            </a:r>
            <a:r>
              <a:rPr lang="en-US" sz="3200" dirty="0" smtClean="0">
                <a:solidFill>
                  <a:schemeClr val="accent1">
                    <a:lumMod val="75000"/>
                  </a:schemeClr>
                </a:solidFill>
                <a:latin typeface="Copperplate Gothic Bold"/>
                <a:cs typeface="Copperplate Gothic Bold"/>
              </a:rPr>
              <a:t> </a:t>
            </a:r>
            <a:r>
              <a:rPr lang="en-US" sz="2400" dirty="0" smtClean="0">
                <a:solidFill>
                  <a:schemeClr val="accent1">
                    <a:lumMod val="75000"/>
                  </a:schemeClr>
                </a:solidFill>
                <a:latin typeface="Copperplate Gothic Bold"/>
                <a:cs typeface="Copperplate Gothic Bold"/>
              </a:rPr>
              <a:t>–  established </a:t>
            </a:r>
            <a:r>
              <a:rPr lang="en-US" sz="2800" dirty="0" smtClean="0">
                <a:solidFill>
                  <a:schemeClr val="accent1">
                    <a:lumMod val="75000"/>
                  </a:schemeClr>
                </a:solidFill>
                <a:latin typeface="Copperplate Gothic Bold"/>
                <a:cs typeface="Copperplate Gothic Bold"/>
              </a:rPr>
              <a:t>united kingdom</a:t>
            </a:r>
            <a:r>
              <a:rPr lang="en-US" sz="2400" dirty="0" smtClean="0">
                <a:solidFill>
                  <a:schemeClr val="accent1">
                    <a:lumMod val="75000"/>
                  </a:schemeClr>
                </a:solidFill>
                <a:latin typeface="Copperplate Gothic Bold"/>
                <a:cs typeface="Copperplate Gothic Bold"/>
              </a:rPr>
              <a:t>/social order – ordained by God. </a:t>
            </a:r>
          </a:p>
          <a:p>
            <a:r>
              <a:rPr lang="en-US" sz="2400" dirty="0" smtClean="0">
                <a:solidFill>
                  <a:schemeClr val="accent1">
                    <a:lumMod val="75000"/>
                  </a:schemeClr>
                </a:solidFill>
                <a:latin typeface="Copperplate Gothic Bold"/>
                <a:cs typeface="Copperplate Gothic Bold"/>
              </a:rPr>
              <a:t> </a:t>
            </a:r>
          </a:p>
          <a:p>
            <a:pPr marL="457200" indent="-457200">
              <a:buFont typeface="Arial"/>
              <a:buChar char="•"/>
            </a:pPr>
            <a:r>
              <a:rPr lang="en-US" sz="3200" b="1" dirty="0" smtClean="0">
                <a:solidFill>
                  <a:schemeClr val="accent1">
                    <a:lumMod val="75000"/>
                  </a:schemeClr>
                </a:solidFill>
                <a:latin typeface="Copperplate Gothic Bold"/>
                <a:cs typeface="Copperplate Gothic Bold"/>
              </a:rPr>
              <a:t>Solomon</a:t>
            </a:r>
            <a:r>
              <a:rPr lang="en-US" sz="2400" dirty="0" smtClean="0">
                <a:solidFill>
                  <a:schemeClr val="accent1">
                    <a:lumMod val="75000"/>
                  </a:schemeClr>
                </a:solidFill>
                <a:latin typeface="Copperplate Gothic Bold"/>
                <a:cs typeface="Copperplate Gothic Bold"/>
              </a:rPr>
              <a:t> – Built 1</a:t>
            </a:r>
            <a:r>
              <a:rPr lang="en-US" sz="2400" baseline="30000" dirty="0" smtClean="0">
                <a:solidFill>
                  <a:schemeClr val="accent1">
                    <a:lumMod val="75000"/>
                  </a:schemeClr>
                </a:solidFill>
                <a:latin typeface="Copperplate Gothic Bold"/>
                <a:cs typeface="Copperplate Gothic Bold"/>
              </a:rPr>
              <a:t>st</a:t>
            </a:r>
            <a:r>
              <a:rPr lang="en-US" sz="2400" dirty="0" smtClean="0">
                <a:solidFill>
                  <a:schemeClr val="accent1">
                    <a:lumMod val="75000"/>
                  </a:schemeClr>
                </a:solidFill>
                <a:latin typeface="Copperplate Gothic Bold"/>
                <a:cs typeface="Copperplate Gothic Bold"/>
              </a:rPr>
              <a:t> temple</a:t>
            </a:r>
          </a:p>
          <a:p>
            <a:endParaRPr lang="en-US" sz="24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1064975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301" y="355601"/>
            <a:ext cx="8318500" cy="6955750"/>
          </a:xfrm>
          <a:prstGeom prst="rect">
            <a:avLst/>
          </a:prstGeom>
          <a:noFill/>
        </p:spPr>
        <p:txBody>
          <a:bodyPr wrap="square" lIns="91440" tIns="45720" rIns="91440" bIns="45720">
            <a:spAutoFit/>
          </a:bodyPr>
          <a:lstStyle/>
          <a:p>
            <a:pPr algn="ctr"/>
            <a:r>
              <a:rPr lang="en-US" sz="36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Hebrew chronology</a:t>
            </a:r>
          </a:p>
          <a:p>
            <a:pPr algn="ctr">
              <a:lnSpc>
                <a:spcPct val="150000"/>
              </a:lnSpc>
            </a:pP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Primeval</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Ancestral/Patriarchal</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Exodus/Transition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Judges</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Monarchy/United Kingdom</a:t>
            </a:r>
          </a:p>
          <a:p>
            <a:pPr algn="ctr">
              <a:lnSpc>
                <a:spcPct val="150000"/>
              </a:lnSpc>
            </a:pPr>
            <a:r>
              <a:rPr lang="en-US" sz="3600" cap="none" spc="0" dirty="0" smtClean="0">
                <a:ln w="12700">
                  <a:solidFill>
                    <a:schemeClr val="tx2">
                      <a:satMod val="155000"/>
                    </a:schemeClr>
                  </a:solidFill>
                  <a:prstDash val="solid"/>
                </a:ln>
                <a:solidFill>
                  <a:srgbClr val="FF0000"/>
                </a:solidFill>
                <a:latin typeface="Copperplate Gothic Bold"/>
                <a:cs typeface="Copperplate Gothic Bold"/>
              </a:rPr>
              <a:t>Divided Kingdom</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Exile &amp; Restoration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Persian/Greek/Roman </a:t>
            </a:r>
            <a:r>
              <a:rPr lang="en-US" sz="24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OCCUPATION</a:t>
            </a:r>
          </a:p>
          <a:p>
            <a:endParaRPr lang="en-US" sz="28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a:p>
            <a:endParaRPr lang="en-US" sz="2800" b="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6058139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0"/>
            <a:ext cx="8042276" cy="1336956"/>
          </a:xfrm>
        </p:spPr>
        <p:txBody>
          <a:bodyPr/>
          <a:lstStyle/>
          <a:p>
            <a:pPr algn="l"/>
            <a:r>
              <a:rPr lang="en-US" sz="4800" dirty="0" smtClean="0">
                <a:solidFill>
                  <a:schemeClr val="accent1">
                    <a:lumMod val="75000"/>
                  </a:schemeClr>
                </a:solidFill>
                <a:latin typeface="Copperplate Gothic Bold"/>
                <a:cs typeface="Copperplate Gothic Bold"/>
              </a:rPr>
              <a:t>Divided Kingdom</a:t>
            </a:r>
            <a:endParaRPr lang="en-US" sz="4800" dirty="0">
              <a:solidFill>
                <a:schemeClr val="accent1">
                  <a:lumMod val="75000"/>
                </a:schemeClr>
              </a:solidFill>
              <a:latin typeface="Copperplate Gothic Bold"/>
              <a:cs typeface="Copperplate Gothic Bold"/>
            </a:endParaRPr>
          </a:p>
        </p:txBody>
      </p:sp>
      <p:sp>
        <p:nvSpPr>
          <p:cNvPr id="3" name="Rectangle 2"/>
          <p:cNvSpPr/>
          <p:nvPr/>
        </p:nvSpPr>
        <p:spPr>
          <a:xfrm>
            <a:off x="549275" y="1589296"/>
            <a:ext cx="7693027" cy="3970318"/>
          </a:xfrm>
          <a:prstGeom prst="rect">
            <a:avLst/>
          </a:prstGeom>
          <a:noFill/>
        </p:spPr>
        <p:txBody>
          <a:bodyPr wrap="square" lIns="91440" tIns="45720" rIns="91440" bIns="45720">
            <a:spAutoFit/>
          </a:bodyPr>
          <a:lstStyle/>
          <a:p>
            <a:pPr marL="457200" indent="-457200">
              <a:buFont typeface="Arial"/>
              <a:buChar char="•"/>
            </a:pPr>
            <a:r>
              <a:rPr lang="en-US" sz="2800" dirty="0" smtClean="0">
                <a:solidFill>
                  <a:schemeClr val="accent1">
                    <a:lumMod val="75000"/>
                  </a:schemeClr>
                </a:solidFill>
                <a:latin typeface="Copperplate Gothic Bold"/>
                <a:cs typeface="Copperplate Gothic Bold"/>
              </a:rPr>
              <a:t>division </a:t>
            </a:r>
            <a:r>
              <a:rPr lang="en-US" sz="2800" dirty="0">
                <a:solidFill>
                  <a:schemeClr val="accent1">
                    <a:lumMod val="75000"/>
                  </a:schemeClr>
                </a:solidFill>
                <a:latin typeface="Copperplate Gothic Bold"/>
                <a:cs typeface="Copperplate Gothic Bold"/>
              </a:rPr>
              <a:t>of the United Kingdom into the northern </a:t>
            </a:r>
            <a:r>
              <a:rPr lang="en-US" sz="2800" dirty="0" smtClean="0">
                <a:solidFill>
                  <a:schemeClr val="accent1">
                    <a:lumMod val="75000"/>
                  </a:schemeClr>
                </a:solidFill>
                <a:latin typeface="Copperplate Gothic Bold"/>
                <a:cs typeface="Copperplate Gothic Bold"/>
              </a:rPr>
              <a:t>kingdom </a:t>
            </a:r>
            <a:r>
              <a:rPr lang="en-US" sz="2800" dirty="0">
                <a:solidFill>
                  <a:schemeClr val="accent1">
                    <a:lumMod val="75000"/>
                  </a:schemeClr>
                </a:solidFill>
                <a:latin typeface="Copperplate Gothic Bold"/>
                <a:cs typeface="Copperplate Gothic Bold"/>
              </a:rPr>
              <a:t>(Israel) and the southern kingdom (Judah). </a:t>
            </a:r>
            <a:endParaRPr lang="en-US" sz="2800" dirty="0" smtClean="0">
              <a:solidFill>
                <a:schemeClr val="accent1">
                  <a:lumMod val="75000"/>
                </a:schemeClr>
              </a:solidFill>
              <a:latin typeface="Copperplate Gothic Bold"/>
              <a:cs typeface="Copperplate Gothic Bold"/>
            </a:endParaRPr>
          </a:p>
          <a:p>
            <a:endParaRPr lang="en-US" sz="2800" dirty="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“Obey god, you are blessed</a:t>
            </a:r>
            <a:r>
              <a:rPr lang="en-US" sz="2800" dirty="0">
                <a:solidFill>
                  <a:schemeClr val="accent1">
                    <a:lumMod val="75000"/>
                  </a:schemeClr>
                </a:solidFill>
                <a:latin typeface="Copperplate Gothic Bold"/>
                <a:cs typeface="Copperplate Gothic Bold"/>
              </a:rPr>
              <a:t>. </a:t>
            </a:r>
            <a:r>
              <a:rPr lang="en-US" sz="2800" dirty="0" smtClean="0">
                <a:solidFill>
                  <a:schemeClr val="accent1">
                    <a:lumMod val="75000"/>
                  </a:schemeClr>
                </a:solidFill>
                <a:latin typeface="Copperplate Gothic Bold"/>
                <a:cs typeface="Copperplate Gothic Bold"/>
              </a:rPr>
              <a:t>disobey </a:t>
            </a:r>
            <a:r>
              <a:rPr lang="en-US" sz="2800" dirty="0">
                <a:solidFill>
                  <a:schemeClr val="accent1">
                    <a:lumMod val="75000"/>
                  </a:schemeClr>
                </a:solidFill>
                <a:latin typeface="Copperplate Gothic Bold"/>
                <a:cs typeface="Copperplate Gothic Bold"/>
              </a:rPr>
              <a:t>God, </a:t>
            </a:r>
            <a:r>
              <a:rPr lang="en-US" sz="2800" dirty="0" smtClean="0">
                <a:solidFill>
                  <a:schemeClr val="accent1">
                    <a:lumMod val="75000"/>
                  </a:schemeClr>
                </a:solidFill>
                <a:latin typeface="Copperplate Gothic Bold"/>
                <a:cs typeface="Copperplate Gothic Bold"/>
              </a:rPr>
              <a:t>you are </a:t>
            </a:r>
            <a:r>
              <a:rPr lang="en-US" sz="2800" dirty="0">
                <a:solidFill>
                  <a:schemeClr val="accent1">
                    <a:lumMod val="75000"/>
                  </a:schemeClr>
                </a:solidFill>
                <a:latin typeface="Copperplate Gothic Bold"/>
                <a:cs typeface="Copperplate Gothic Bold"/>
              </a:rPr>
              <a:t>cursed</a:t>
            </a:r>
            <a:r>
              <a:rPr lang="en-US" sz="2800" dirty="0" smtClean="0">
                <a:solidFill>
                  <a:schemeClr val="accent1">
                    <a:lumMod val="75000"/>
                  </a:schemeClr>
                </a:solidFill>
                <a:latin typeface="Copperplate Gothic Bold"/>
                <a:cs typeface="Copperplate Gothic Bold"/>
              </a:rPr>
              <a:t>.” </a:t>
            </a:r>
          </a:p>
          <a:p>
            <a:pPr marL="457200" indent="-457200">
              <a:buFont typeface="Arial"/>
              <a:buChar char="•"/>
            </a:pPr>
            <a:endParaRPr lang="en-US" sz="2800" dirty="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time period between </a:t>
            </a:r>
            <a:r>
              <a:rPr lang="en-US" sz="2800" dirty="0">
                <a:solidFill>
                  <a:schemeClr val="accent1">
                    <a:lumMod val="75000"/>
                  </a:schemeClr>
                </a:solidFill>
                <a:latin typeface="Copperplate Gothic Bold"/>
                <a:cs typeface="Copperplate Gothic Bold"/>
              </a:rPr>
              <a:t>923 - 586 BCE </a:t>
            </a:r>
          </a:p>
          <a:p>
            <a:pPr marL="457200" indent="-457200">
              <a:buFont typeface="Arial"/>
              <a:buChar char="•"/>
            </a:pPr>
            <a:endParaRPr lang="en-US" sz="2800" dirty="0"/>
          </a:p>
        </p:txBody>
      </p:sp>
    </p:spTree>
    <p:extLst>
      <p:ext uri="{BB962C8B-B14F-4D97-AF65-F5344CB8AC3E}">
        <p14:creationId xmlns:p14="http://schemas.microsoft.com/office/powerpoint/2010/main" val="2934438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575" y="126101"/>
            <a:ext cx="8042276" cy="864499"/>
          </a:xfrm>
        </p:spPr>
        <p:txBody>
          <a:bodyPr/>
          <a:lstStyle/>
          <a:p>
            <a:pPr algn="l"/>
            <a:r>
              <a:rPr lang="en-US" sz="4800" dirty="0">
                <a:solidFill>
                  <a:schemeClr val="accent1">
                    <a:lumMod val="75000"/>
                  </a:schemeClr>
                </a:solidFill>
                <a:latin typeface="Copperplate Gothic Bold"/>
                <a:cs typeface="Copperplate Gothic Bold"/>
              </a:rPr>
              <a:t>Divided Kingdom</a:t>
            </a:r>
          </a:p>
        </p:txBody>
      </p:sp>
      <p:sp>
        <p:nvSpPr>
          <p:cNvPr id="3" name="Rectangle 2"/>
          <p:cNvSpPr/>
          <p:nvPr/>
        </p:nvSpPr>
        <p:spPr>
          <a:xfrm>
            <a:off x="409575" y="1333500"/>
            <a:ext cx="8455025" cy="4001095"/>
          </a:xfrm>
          <a:prstGeom prst="rect">
            <a:avLst/>
          </a:prstGeom>
          <a:noFill/>
        </p:spPr>
        <p:txBody>
          <a:bodyPr wrap="square" lIns="91440" tIns="45720" rIns="91440" bIns="45720">
            <a:spAutoFit/>
          </a:bodyPr>
          <a:lstStyle/>
          <a:p>
            <a:pPr marL="457200" indent="-457200" algn="just">
              <a:buFont typeface="Arial"/>
              <a:buChar char="•"/>
            </a:pPr>
            <a:r>
              <a:rPr lang="en-US" sz="3200" dirty="0" err="1" smtClean="0">
                <a:solidFill>
                  <a:schemeClr val="accent1">
                    <a:lumMod val="75000"/>
                  </a:schemeClr>
                </a:solidFill>
                <a:latin typeface="Copperplate Gothic Bold"/>
                <a:cs typeface="Copperplate Gothic Bold"/>
              </a:rPr>
              <a:t>Deuteronomistic</a:t>
            </a:r>
            <a:r>
              <a:rPr lang="en-US" sz="3200" dirty="0" smtClean="0">
                <a:solidFill>
                  <a:schemeClr val="accent1">
                    <a:lumMod val="75000"/>
                  </a:schemeClr>
                </a:solidFill>
                <a:latin typeface="Copperplate Gothic Bold"/>
                <a:cs typeface="Copperplate Gothic Bold"/>
              </a:rPr>
              <a:t> era/prophets</a:t>
            </a:r>
          </a:p>
          <a:p>
            <a:pPr algn="just"/>
            <a:endParaRPr lang="en-US" sz="1200" dirty="0">
              <a:solidFill>
                <a:schemeClr val="accent1">
                  <a:lumMod val="75000"/>
                </a:schemeClr>
              </a:solidFill>
              <a:latin typeface="Copperplate Gothic Bold"/>
              <a:cs typeface="Copperplate Gothic Bold"/>
            </a:endParaRPr>
          </a:p>
          <a:p>
            <a:pPr lvl="1" algn="ctr"/>
            <a:r>
              <a:rPr lang="en-US" sz="2800" dirty="0" smtClean="0">
                <a:solidFill>
                  <a:schemeClr val="accent1">
                    <a:lumMod val="75000"/>
                  </a:schemeClr>
                </a:solidFill>
                <a:latin typeface="Copperplate Gothic Bold"/>
                <a:cs typeface="Copperplate Gothic Bold"/>
              </a:rPr>
              <a:t>Prophetic warnings:  </a:t>
            </a:r>
          </a:p>
          <a:p>
            <a:pPr lvl="1" algn="ctr"/>
            <a:r>
              <a:rPr lang="en-US" sz="2800" dirty="0" smtClean="0">
                <a:solidFill>
                  <a:schemeClr val="accent1">
                    <a:lumMod val="75000"/>
                  </a:schemeClr>
                </a:solidFill>
                <a:latin typeface="Copperplate Gothic Bold"/>
                <a:cs typeface="Copperplate Gothic Bold"/>
              </a:rPr>
              <a:t>If </a:t>
            </a:r>
            <a:r>
              <a:rPr lang="en-US" sz="2800" dirty="0">
                <a:solidFill>
                  <a:schemeClr val="accent1">
                    <a:lumMod val="75000"/>
                  </a:schemeClr>
                </a:solidFill>
                <a:latin typeface="Copperplate Gothic Bold"/>
                <a:cs typeface="Copperplate Gothic Bold"/>
              </a:rPr>
              <a:t>Israel </a:t>
            </a:r>
            <a:r>
              <a:rPr lang="en-US" sz="2800" dirty="0" smtClean="0">
                <a:solidFill>
                  <a:schemeClr val="accent1">
                    <a:lumMod val="75000"/>
                  </a:schemeClr>
                </a:solidFill>
                <a:latin typeface="Copperplate Gothic Bold"/>
                <a:cs typeface="Copperplate Gothic Bold"/>
              </a:rPr>
              <a:t>unfaithful to god, </a:t>
            </a:r>
          </a:p>
          <a:p>
            <a:pPr lvl="1" algn="ctr"/>
            <a:r>
              <a:rPr lang="en-US" sz="2800" dirty="0" smtClean="0">
                <a:solidFill>
                  <a:schemeClr val="accent1">
                    <a:lumMod val="75000"/>
                  </a:schemeClr>
                </a:solidFill>
                <a:latin typeface="Copperplate Gothic Bold"/>
                <a:cs typeface="Copperplate Gothic Bold"/>
              </a:rPr>
              <a:t>They will lose </a:t>
            </a:r>
            <a:r>
              <a:rPr lang="en-US" sz="2800" dirty="0">
                <a:solidFill>
                  <a:schemeClr val="accent1">
                    <a:lumMod val="75000"/>
                  </a:schemeClr>
                </a:solidFill>
                <a:latin typeface="Copperplate Gothic Bold"/>
                <a:cs typeface="Copperplate Gothic Bold"/>
              </a:rPr>
              <a:t>the </a:t>
            </a:r>
            <a:r>
              <a:rPr lang="en-US" sz="2800" dirty="0" smtClean="0">
                <a:solidFill>
                  <a:schemeClr val="accent1">
                    <a:lumMod val="75000"/>
                  </a:schemeClr>
                </a:solidFill>
                <a:latin typeface="Copperplate Gothic Bold"/>
                <a:cs typeface="Copperplate Gothic Bold"/>
              </a:rPr>
              <a:t>land</a:t>
            </a:r>
          </a:p>
          <a:p>
            <a:pPr lvl="1" algn="just"/>
            <a:endParaRPr lang="en-US" sz="1400" dirty="0">
              <a:solidFill>
                <a:schemeClr val="accent1">
                  <a:lumMod val="75000"/>
                </a:schemeClr>
              </a:solidFill>
              <a:latin typeface="Copperplate Gothic Bold"/>
              <a:cs typeface="Copperplate Gothic Bold"/>
            </a:endParaRPr>
          </a:p>
          <a:p>
            <a:pPr marL="457200" indent="-457200" algn="just">
              <a:buFont typeface="Arial"/>
              <a:buChar char="•"/>
            </a:pPr>
            <a:r>
              <a:rPr lang="en-US" sz="2800" dirty="0" smtClean="0">
                <a:solidFill>
                  <a:schemeClr val="accent1">
                    <a:lumMod val="75000"/>
                  </a:schemeClr>
                </a:solidFill>
                <a:latin typeface="Copperplate Gothic Bold"/>
                <a:cs typeface="Copperplate Gothic Bold"/>
              </a:rPr>
              <a:t>Destruction of Israel by Assyrians</a:t>
            </a:r>
          </a:p>
          <a:p>
            <a:pPr algn="just"/>
            <a:endParaRPr lang="en-US" sz="1400" dirty="0">
              <a:solidFill>
                <a:schemeClr val="accent1">
                  <a:lumMod val="75000"/>
                </a:schemeClr>
              </a:solidFill>
              <a:latin typeface="Copperplate Gothic Bold"/>
              <a:cs typeface="Copperplate Gothic Bold"/>
            </a:endParaRPr>
          </a:p>
          <a:p>
            <a:pPr marL="457200" indent="-457200" algn="just">
              <a:buFont typeface="Arial"/>
              <a:buChar char="•"/>
            </a:pPr>
            <a:r>
              <a:rPr lang="en-US" sz="2800" dirty="0" smtClean="0">
                <a:solidFill>
                  <a:schemeClr val="accent1">
                    <a:lumMod val="75000"/>
                  </a:schemeClr>
                </a:solidFill>
                <a:latin typeface="Copperplate Gothic Bold"/>
                <a:cs typeface="Copperplate Gothic Bold"/>
              </a:rPr>
              <a:t>Destruction of Judah by Babylonians</a:t>
            </a:r>
          </a:p>
          <a:p>
            <a:pPr algn="just"/>
            <a:endParaRPr lang="en-US" sz="1400" dirty="0" smtClean="0">
              <a:solidFill>
                <a:schemeClr val="accent1">
                  <a:lumMod val="75000"/>
                </a:schemeClr>
              </a:solidFill>
              <a:latin typeface="Copperplate Gothic Bold"/>
              <a:cs typeface="Copperplate Gothic Bold"/>
            </a:endParaRPr>
          </a:p>
          <a:p>
            <a:pPr marL="457200" indent="-457200" algn="just">
              <a:buFont typeface="Arial"/>
              <a:buChar char="•"/>
            </a:pPr>
            <a:r>
              <a:rPr lang="en-US" sz="2800" dirty="0">
                <a:solidFill>
                  <a:schemeClr val="accent1">
                    <a:lumMod val="75000"/>
                  </a:schemeClr>
                </a:solidFill>
                <a:latin typeface="Copperplate Gothic Bold"/>
                <a:cs typeface="Copperplate Gothic Bold"/>
              </a:rPr>
              <a:t>collapse of united </a:t>
            </a:r>
            <a:r>
              <a:rPr lang="en-US" sz="2800" dirty="0" smtClean="0">
                <a:solidFill>
                  <a:schemeClr val="accent1">
                    <a:lumMod val="75000"/>
                  </a:schemeClr>
                </a:solidFill>
                <a:latin typeface="Copperplate Gothic Bold"/>
                <a:cs typeface="Copperplate Gothic Bold"/>
              </a:rPr>
              <a:t>kingdom</a:t>
            </a:r>
            <a:endParaRPr lang="en-US" sz="28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137525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66700"/>
            <a:ext cx="8042276" cy="723900"/>
          </a:xfrm>
        </p:spPr>
        <p:txBody>
          <a:bodyPr/>
          <a:lstStyle/>
          <a:p>
            <a:pPr algn="l"/>
            <a:r>
              <a:rPr lang="en-US" sz="4800" dirty="0">
                <a:solidFill>
                  <a:schemeClr val="accent1">
                    <a:lumMod val="75000"/>
                  </a:schemeClr>
                </a:solidFill>
                <a:latin typeface="Copperplate Gothic Bold"/>
                <a:cs typeface="Copperplate Gothic Bold"/>
              </a:rPr>
              <a:t>Divided Kingdom</a:t>
            </a:r>
            <a:endParaRPr lang="en-US" sz="4800" dirty="0">
              <a:solidFill>
                <a:schemeClr val="accent1">
                  <a:lumMod val="75000"/>
                </a:schemeClr>
              </a:solidFill>
            </a:endParaRPr>
          </a:p>
        </p:txBody>
      </p:sp>
      <p:sp>
        <p:nvSpPr>
          <p:cNvPr id="3" name="Rectangle 2"/>
          <p:cNvSpPr/>
          <p:nvPr/>
        </p:nvSpPr>
        <p:spPr>
          <a:xfrm>
            <a:off x="114300" y="1259096"/>
            <a:ext cx="8877300" cy="5478422"/>
          </a:xfrm>
          <a:prstGeom prst="rect">
            <a:avLst/>
          </a:prstGeom>
          <a:noFill/>
        </p:spPr>
        <p:txBody>
          <a:bodyPr wrap="square" lIns="91440" tIns="45720" rIns="91440" bIns="45720">
            <a:spAutoFit/>
          </a:bodyPr>
          <a:lstStyle/>
          <a:p>
            <a:pPr marL="457200" indent="-457200">
              <a:buFont typeface="Arial"/>
              <a:buChar char="•"/>
            </a:pPr>
            <a:r>
              <a:rPr lang="en-US" sz="3200" dirty="0" err="1">
                <a:solidFill>
                  <a:schemeClr val="accent1">
                    <a:lumMod val="75000"/>
                  </a:schemeClr>
                </a:solidFill>
                <a:latin typeface="Copperplate Gothic Bold"/>
                <a:cs typeface="Copperplate Gothic Bold"/>
              </a:rPr>
              <a:t>Deuteronomistic</a:t>
            </a:r>
            <a:r>
              <a:rPr lang="en-US" sz="3200" dirty="0">
                <a:solidFill>
                  <a:schemeClr val="accent1">
                    <a:lumMod val="75000"/>
                  </a:schemeClr>
                </a:solidFill>
                <a:latin typeface="Copperplate Gothic Bold"/>
                <a:cs typeface="Copperplate Gothic Bold"/>
              </a:rPr>
              <a:t> era/</a:t>
            </a:r>
            <a:r>
              <a:rPr lang="en-US" sz="3200" dirty="0" smtClean="0">
                <a:solidFill>
                  <a:schemeClr val="accent1">
                    <a:lumMod val="75000"/>
                  </a:schemeClr>
                </a:solidFill>
                <a:latin typeface="Copperplate Gothic Bold"/>
                <a:cs typeface="Copperplate Gothic Bold"/>
              </a:rPr>
              <a:t>prophets</a:t>
            </a:r>
          </a:p>
          <a:p>
            <a:pPr marL="457200" indent="-457200">
              <a:buFont typeface="Arial"/>
              <a:buChar char="•"/>
            </a:pPr>
            <a:endParaRPr lang="en-US" sz="1200" dirty="0">
              <a:solidFill>
                <a:schemeClr val="accent1">
                  <a:lumMod val="75000"/>
                </a:schemeClr>
              </a:solidFill>
              <a:latin typeface="Copperplate Gothic Bold"/>
              <a:cs typeface="Copperplate Gothic Bold"/>
            </a:endParaRPr>
          </a:p>
          <a:p>
            <a:pPr marL="914400" lvl="1" indent="-457200">
              <a:buFont typeface="Arial"/>
              <a:buChar char="•"/>
            </a:pPr>
            <a:r>
              <a:rPr lang="en-US" sz="2800" dirty="0" smtClean="0">
                <a:solidFill>
                  <a:schemeClr val="accent1">
                    <a:lumMod val="75000"/>
                  </a:schemeClr>
                </a:solidFill>
                <a:latin typeface="Copperplate Gothic Bold"/>
                <a:cs typeface="Copperplate Gothic Bold"/>
              </a:rPr>
              <a:t>revival </a:t>
            </a:r>
            <a:r>
              <a:rPr lang="en-US" sz="2800" dirty="0">
                <a:solidFill>
                  <a:schemeClr val="accent1">
                    <a:lumMod val="75000"/>
                  </a:schemeClr>
                </a:solidFill>
                <a:latin typeface="Copperplate Gothic Bold"/>
                <a:cs typeface="Copperplate Gothic Bold"/>
              </a:rPr>
              <a:t>of </a:t>
            </a:r>
            <a:r>
              <a:rPr lang="en-US" sz="2800" dirty="0" smtClean="0">
                <a:solidFill>
                  <a:schemeClr val="accent1">
                    <a:lumMod val="75000"/>
                  </a:schemeClr>
                </a:solidFill>
                <a:latin typeface="Copperplate Gothic Bold"/>
                <a:cs typeface="Copperplate Gothic Bold"/>
              </a:rPr>
              <a:t>faith &amp; social justice</a:t>
            </a:r>
          </a:p>
          <a:p>
            <a:pPr lvl="1"/>
            <a:endParaRPr lang="en-US" sz="1400" dirty="0" smtClean="0">
              <a:solidFill>
                <a:schemeClr val="accent1">
                  <a:lumMod val="75000"/>
                </a:schemeClr>
              </a:solidFill>
              <a:latin typeface="Copperplate Gothic Bold"/>
              <a:cs typeface="Copperplate Gothic Bold"/>
            </a:endParaRPr>
          </a:p>
          <a:p>
            <a:pPr marL="914400" lvl="1" indent="-457200">
              <a:buFont typeface="Arial"/>
              <a:buChar char="•"/>
            </a:pPr>
            <a:r>
              <a:rPr lang="en-US" sz="2800" dirty="0" smtClean="0">
                <a:solidFill>
                  <a:schemeClr val="accent1">
                    <a:lumMod val="75000"/>
                  </a:schemeClr>
                </a:solidFill>
                <a:latin typeface="Copperplate Gothic Bold"/>
                <a:cs typeface="Copperplate Gothic Bold"/>
              </a:rPr>
              <a:t>writing</a:t>
            </a:r>
            <a:r>
              <a:rPr lang="en-US" sz="2800" dirty="0">
                <a:solidFill>
                  <a:schemeClr val="accent1">
                    <a:lumMod val="75000"/>
                  </a:schemeClr>
                </a:solidFill>
                <a:latin typeface="Copperplate Gothic Bold"/>
                <a:cs typeface="Copperplate Gothic Bold"/>
              </a:rPr>
              <a:t>/re- writing/editing </a:t>
            </a:r>
            <a:r>
              <a:rPr lang="en-US" sz="2800" dirty="0" smtClean="0">
                <a:solidFill>
                  <a:schemeClr val="accent1">
                    <a:lumMod val="75000"/>
                  </a:schemeClr>
                </a:solidFill>
                <a:latin typeface="Copperplate Gothic Bold"/>
                <a:cs typeface="Copperplate Gothic Bold"/>
              </a:rPr>
              <a:t>scriptures</a:t>
            </a:r>
            <a:endParaRPr lang="en-US" sz="1400" dirty="0" smtClean="0">
              <a:solidFill>
                <a:schemeClr val="accent1">
                  <a:lumMod val="75000"/>
                </a:schemeClr>
              </a:solidFill>
              <a:latin typeface="Copperplate Gothic Bold"/>
              <a:cs typeface="Copperplate Gothic Bold"/>
            </a:endParaRPr>
          </a:p>
          <a:p>
            <a:pPr lvl="1"/>
            <a:r>
              <a:rPr lang="en-US" sz="1400" dirty="0" smtClean="0">
                <a:solidFill>
                  <a:schemeClr val="accent1">
                    <a:lumMod val="75000"/>
                  </a:schemeClr>
                </a:solidFill>
                <a:latin typeface="Copperplate Gothic Bold"/>
                <a:cs typeface="Copperplate Gothic Bold"/>
              </a:rPr>
              <a:t> </a:t>
            </a:r>
            <a:endParaRPr lang="en-US" sz="1400" dirty="0">
              <a:solidFill>
                <a:schemeClr val="accent1">
                  <a:lumMod val="75000"/>
                </a:schemeClr>
              </a:solidFill>
              <a:latin typeface="Copperplate Gothic Bold"/>
              <a:cs typeface="Copperplate Gothic Bold"/>
            </a:endParaRPr>
          </a:p>
          <a:p>
            <a:pPr marL="914400" lvl="1" indent="-457200">
              <a:buFont typeface="Arial"/>
              <a:buChar char="•"/>
            </a:pPr>
            <a:r>
              <a:rPr lang="en-US" sz="2800" dirty="0" smtClean="0">
                <a:solidFill>
                  <a:schemeClr val="accent1">
                    <a:lumMod val="75000"/>
                  </a:schemeClr>
                </a:solidFill>
                <a:latin typeface="Copperplate Gothic Bold"/>
                <a:cs typeface="Copperplate Gothic Bold"/>
              </a:rPr>
              <a:t>Laws written down</a:t>
            </a:r>
          </a:p>
          <a:p>
            <a:pPr lvl="1"/>
            <a:endParaRPr lang="en-US" sz="1400" dirty="0" smtClean="0">
              <a:solidFill>
                <a:schemeClr val="accent1">
                  <a:lumMod val="75000"/>
                </a:schemeClr>
              </a:solidFill>
              <a:latin typeface="Copperplate Gothic Bold"/>
              <a:cs typeface="Copperplate Gothic Bold"/>
            </a:endParaRPr>
          </a:p>
          <a:p>
            <a:pPr marL="914400" lvl="1" indent="-457200">
              <a:buFont typeface="Arial"/>
              <a:buChar char="•"/>
            </a:pPr>
            <a:r>
              <a:rPr lang="en-US" sz="2800" dirty="0" smtClean="0">
                <a:solidFill>
                  <a:schemeClr val="accent1">
                    <a:lumMod val="75000"/>
                  </a:schemeClr>
                </a:solidFill>
                <a:latin typeface="Copperplate Gothic Bold"/>
                <a:cs typeface="Copperplate Gothic Bold"/>
              </a:rPr>
              <a:t>Elijah torchbearer of </a:t>
            </a:r>
            <a:r>
              <a:rPr lang="en-US" sz="2800" dirty="0">
                <a:solidFill>
                  <a:schemeClr val="accent1">
                    <a:lumMod val="75000"/>
                  </a:schemeClr>
                </a:solidFill>
                <a:latin typeface="Copperplate Gothic Bold"/>
                <a:cs typeface="Copperplate Gothic Bold"/>
              </a:rPr>
              <a:t>the Mosaic </a:t>
            </a:r>
            <a:r>
              <a:rPr lang="en-US" sz="2800" dirty="0" smtClean="0">
                <a:solidFill>
                  <a:schemeClr val="accent1">
                    <a:lumMod val="75000"/>
                  </a:schemeClr>
                </a:solidFill>
                <a:latin typeface="Copperplate Gothic Bold"/>
                <a:cs typeface="Copperplate Gothic Bold"/>
              </a:rPr>
              <a:t>Code</a:t>
            </a:r>
            <a:endParaRPr lang="en-US" sz="1400" dirty="0" smtClean="0">
              <a:solidFill>
                <a:schemeClr val="accent1">
                  <a:lumMod val="75000"/>
                </a:schemeClr>
              </a:solidFill>
              <a:latin typeface="Copperplate Gothic Bold"/>
              <a:cs typeface="Copperplate Gothic Bold"/>
            </a:endParaRPr>
          </a:p>
          <a:p>
            <a:pPr lvl="1"/>
            <a:r>
              <a:rPr lang="en-US" sz="1400" dirty="0" smtClean="0">
                <a:solidFill>
                  <a:schemeClr val="accent1">
                    <a:lumMod val="75000"/>
                  </a:schemeClr>
                </a:solidFill>
                <a:latin typeface="Copperplate Gothic Bold"/>
                <a:cs typeface="Copperplate Gothic Bold"/>
              </a:rPr>
              <a:t> </a:t>
            </a:r>
            <a:endParaRPr lang="en-US" sz="1400" dirty="0">
              <a:solidFill>
                <a:schemeClr val="accent1">
                  <a:lumMod val="75000"/>
                </a:schemeClr>
              </a:solidFill>
              <a:latin typeface="Copperplate Gothic Bold"/>
              <a:cs typeface="Copperplate Gothic Bold"/>
            </a:endParaRPr>
          </a:p>
          <a:p>
            <a:pPr marL="800100" lvl="1" indent="-342900">
              <a:buFont typeface="Arial"/>
              <a:buChar char="•"/>
            </a:pPr>
            <a:r>
              <a:rPr lang="en-US" sz="2800" dirty="0" smtClean="0">
                <a:solidFill>
                  <a:schemeClr val="accent1">
                    <a:lumMod val="75000"/>
                  </a:schemeClr>
                </a:solidFill>
                <a:latin typeface="Copperplate Gothic Bold"/>
                <a:cs typeface="Copperplate Gothic Bold"/>
              </a:rPr>
              <a:t> Elisha </a:t>
            </a:r>
            <a:r>
              <a:rPr lang="en-US" sz="2800" dirty="0">
                <a:solidFill>
                  <a:schemeClr val="accent1">
                    <a:lumMod val="75000"/>
                  </a:schemeClr>
                </a:solidFill>
                <a:latin typeface="Copperplate Gothic Bold"/>
                <a:cs typeface="Copperplate Gothic Bold"/>
              </a:rPr>
              <a:t>takes </a:t>
            </a:r>
            <a:r>
              <a:rPr lang="en-US" sz="2800" dirty="0" smtClean="0">
                <a:solidFill>
                  <a:schemeClr val="accent1">
                    <a:lumMod val="75000"/>
                  </a:schemeClr>
                </a:solidFill>
                <a:latin typeface="Copperplate Gothic Bold"/>
                <a:cs typeface="Copperplate Gothic Bold"/>
              </a:rPr>
              <a:t>mantle from Elijah</a:t>
            </a:r>
          </a:p>
          <a:p>
            <a:pPr lvl="1"/>
            <a:endParaRPr lang="en-US" sz="1400" dirty="0" smtClean="0">
              <a:solidFill>
                <a:schemeClr val="accent1">
                  <a:lumMod val="75000"/>
                </a:schemeClr>
              </a:solidFill>
              <a:latin typeface="Copperplate Gothic Bold"/>
              <a:cs typeface="Copperplate Gothic Bold"/>
            </a:endParaRPr>
          </a:p>
          <a:p>
            <a:pPr marL="800100" lvl="1" indent="-342900">
              <a:buFont typeface="Arial"/>
              <a:buChar char="•"/>
            </a:pPr>
            <a:r>
              <a:rPr lang="en-US" sz="2800" dirty="0" smtClean="0">
                <a:solidFill>
                  <a:schemeClr val="accent1">
                    <a:lumMod val="75000"/>
                  </a:schemeClr>
                </a:solidFill>
                <a:latin typeface="Copperplate Gothic Bold"/>
                <a:cs typeface="Copperplate Gothic Bold"/>
              </a:rPr>
              <a:t> miracle stories</a:t>
            </a:r>
            <a:endParaRPr lang="en-US" sz="28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1286459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0"/>
            <a:ext cx="8042276" cy="965200"/>
          </a:xfrm>
        </p:spPr>
        <p:txBody>
          <a:bodyPr/>
          <a:lstStyle/>
          <a:p>
            <a:pPr algn="l"/>
            <a:r>
              <a:rPr lang="en-US" dirty="0" smtClean="0">
                <a:solidFill>
                  <a:schemeClr val="accent1">
                    <a:lumMod val="75000"/>
                  </a:schemeClr>
                </a:solidFill>
                <a:latin typeface="Copperplate Gothic Bold"/>
                <a:cs typeface="Copperplate Gothic Bold"/>
              </a:rPr>
              <a:t>Divided Kingdom</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292101" y="1155701"/>
            <a:ext cx="8496300" cy="5386090"/>
          </a:xfrm>
          <a:prstGeom prst="rect">
            <a:avLst/>
          </a:prstGeom>
          <a:noFill/>
        </p:spPr>
        <p:txBody>
          <a:bodyPr wrap="square" lIns="91440" tIns="45720" rIns="91440" bIns="45720">
            <a:spAutoFit/>
          </a:bodyPr>
          <a:lstStyle/>
          <a:p>
            <a:pPr marL="571500" indent="-571500">
              <a:buFont typeface="Arial"/>
              <a:buChar char="•"/>
            </a:pPr>
            <a:r>
              <a:rPr lang="en-US" sz="4000" b="1" dirty="0" smtClean="0">
                <a:solidFill>
                  <a:schemeClr val="accent1">
                    <a:lumMod val="75000"/>
                  </a:schemeClr>
                </a:solidFill>
                <a:latin typeface="Copperplate Gothic Bold"/>
                <a:cs typeface="Copperplate Gothic Bold"/>
              </a:rPr>
              <a:t>Prophets</a:t>
            </a:r>
            <a:r>
              <a:rPr lang="en-US" sz="2800" b="1" dirty="0" smtClean="0">
                <a:solidFill>
                  <a:schemeClr val="accent1">
                    <a:lumMod val="75000"/>
                  </a:schemeClr>
                </a:solidFill>
                <a:latin typeface="Copperplate Gothic Bold"/>
                <a:cs typeface="Copperplate Gothic Bold"/>
              </a:rPr>
              <a:t>:  </a:t>
            </a:r>
            <a:r>
              <a:rPr lang="en-US" sz="2800" dirty="0" smtClean="0">
                <a:solidFill>
                  <a:schemeClr val="accent1">
                    <a:lumMod val="75000"/>
                  </a:schemeClr>
                </a:solidFill>
                <a:latin typeface="Copperplate Gothic Bold"/>
                <a:cs typeface="Copperplate Gothic Bold"/>
              </a:rPr>
              <a:t>Isaiah, Micah, </a:t>
            </a:r>
            <a:r>
              <a:rPr lang="en-US" sz="2800" b="1" dirty="0" smtClean="0">
                <a:solidFill>
                  <a:schemeClr val="accent1">
                    <a:lumMod val="75000"/>
                  </a:schemeClr>
                </a:solidFill>
                <a:latin typeface="Copperplate Gothic Bold"/>
                <a:cs typeface="Copperplate Gothic Bold"/>
              </a:rPr>
              <a:t>Zephaniah</a:t>
            </a:r>
            <a:r>
              <a:rPr lang="en-US" sz="2800" dirty="0" smtClean="0">
                <a:solidFill>
                  <a:schemeClr val="accent1">
                    <a:lumMod val="75000"/>
                  </a:schemeClr>
                </a:solidFill>
                <a:latin typeface="Copperplate Gothic Bold"/>
                <a:cs typeface="Copperplate Gothic Bold"/>
              </a:rPr>
              <a:t>, </a:t>
            </a:r>
            <a:r>
              <a:rPr lang="en-US" sz="2800" b="1" dirty="0" smtClean="0">
                <a:solidFill>
                  <a:schemeClr val="accent1">
                    <a:lumMod val="75000"/>
                  </a:schemeClr>
                </a:solidFill>
                <a:latin typeface="Copperplate Gothic Bold"/>
                <a:cs typeface="Copperplate Gothic Bold"/>
              </a:rPr>
              <a:t>Nahum</a:t>
            </a:r>
            <a:r>
              <a:rPr lang="en-US" sz="2800" dirty="0" smtClean="0">
                <a:solidFill>
                  <a:schemeClr val="accent1">
                    <a:lumMod val="75000"/>
                  </a:schemeClr>
                </a:solidFill>
                <a:latin typeface="Copperplate Gothic Bold"/>
                <a:cs typeface="Copperplate Gothic Bold"/>
              </a:rPr>
              <a:t>, Habakkuk, </a:t>
            </a:r>
            <a:r>
              <a:rPr lang="en-US" sz="2800" b="1" dirty="0" smtClean="0">
                <a:solidFill>
                  <a:schemeClr val="accent1">
                    <a:lumMod val="75000"/>
                  </a:schemeClr>
                </a:solidFill>
                <a:latin typeface="Copperplate Gothic Bold"/>
                <a:cs typeface="Copperplate Gothic Bold"/>
              </a:rPr>
              <a:t>Jeremiah</a:t>
            </a:r>
            <a:r>
              <a:rPr lang="en-US" sz="2800" dirty="0" smtClean="0">
                <a:solidFill>
                  <a:schemeClr val="accent1">
                    <a:lumMod val="75000"/>
                  </a:schemeClr>
                </a:solidFill>
                <a:latin typeface="Copperplate Gothic Bold"/>
                <a:cs typeface="Copperplate Gothic Bold"/>
              </a:rPr>
              <a:t>, Ezekiel, Ezra, Nehemiah, </a:t>
            </a:r>
            <a:r>
              <a:rPr lang="en-US" sz="2800" b="1" dirty="0" smtClean="0">
                <a:solidFill>
                  <a:schemeClr val="accent1">
                    <a:lumMod val="75000"/>
                  </a:schemeClr>
                </a:solidFill>
                <a:latin typeface="Copperplate Gothic Bold"/>
                <a:cs typeface="Copperplate Gothic Bold"/>
              </a:rPr>
              <a:t>Obadiah</a:t>
            </a:r>
            <a:r>
              <a:rPr lang="en-US" sz="2800" dirty="0" smtClean="0">
                <a:solidFill>
                  <a:schemeClr val="accent1">
                    <a:lumMod val="75000"/>
                  </a:schemeClr>
                </a:solidFill>
                <a:latin typeface="Copperplate Gothic Bold"/>
                <a:cs typeface="Copperplate Gothic Bold"/>
              </a:rPr>
              <a:t>, Haggai, Zechariah, Malachi, </a:t>
            </a:r>
            <a:r>
              <a:rPr lang="en-US" sz="2800" b="1" dirty="0" smtClean="0">
                <a:solidFill>
                  <a:schemeClr val="accent1">
                    <a:lumMod val="75000"/>
                  </a:schemeClr>
                </a:solidFill>
                <a:latin typeface="Copperplate Gothic Bold"/>
                <a:cs typeface="Copperplate Gothic Bold"/>
              </a:rPr>
              <a:t>Joel</a:t>
            </a:r>
            <a:r>
              <a:rPr lang="en-US" sz="2800" dirty="0" smtClean="0">
                <a:solidFill>
                  <a:schemeClr val="accent1">
                    <a:lumMod val="75000"/>
                  </a:schemeClr>
                </a:solidFill>
                <a:latin typeface="Copperplate Gothic Bold"/>
                <a:cs typeface="Copperplate Gothic Bold"/>
              </a:rPr>
              <a:t>, </a:t>
            </a:r>
            <a:r>
              <a:rPr lang="en-US" sz="2800" b="1" dirty="0" smtClean="0">
                <a:solidFill>
                  <a:schemeClr val="accent1">
                    <a:lumMod val="75000"/>
                  </a:schemeClr>
                </a:solidFill>
                <a:latin typeface="Copperplate Gothic Bold"/>
                <a:cs typeface="Copperplate Gothic Bold"/>
              </a:rPr>
              <a:t>Ruth</a:t>
            </a:r>
            <a:r>
              <a:rPr lang="en-US" sz="2800" dirty="0" smtClean="0">
                <a:solidFill>
                  <a:schemeClr val="accent1">
                    <a:lumMod val="75000"/>
                  </a:schemeClr>
                </a:solidFill>
                <a:latin typeface="Copperplate Gothic Bold"/>
                <a:cs typeface="Copperplate Gothic Bold"/>
              </a:rPr>
              <a:t>, </a:t>
            </a:r>
            <a:r>
              <a:rPr lang="en-US" sz="2800" b="1" dirty="0" smtClean="0">
                <a:solidFill>
                  <a:schemeClr val="accent1">
                    <a:lumMod val="75000"/>
                  </a:schemeClr>
                </a:solidFill>
                <a:latin typeface="Copperplate Gothic Bold"/>
                <a:cs typeface="Copperplate Gothic Bold"/>
              </a:rPr>
              <a:t>Amos</a:t>
            </a:r>
            <a:r>
              <a:rPr lang="en-US" sz="2800" dirty="0" smtClean="0">
                <a:solidFill>
                  <a:schemeClr val="accent1">
                    <a:lumMod val="75000"/>
                  </a:schemeClr>
                </a:solidFill>
                <a:latin typeface="Copperplate Gothic Bold"/>
                <a:cs typeface="Copperplate Gothic Bold"/>
              </a:rPr>
              <a:t>, Jonah, etc. </a:t>
            </a:r>
          </a:p>
          <a:p>
            <a:endParaRPr lang="en-US" sz="1200" dirty="0">
              <a:solidFill>
                <a:schemeClr val="accent1">
                  <a:lumMod val="75000"/>
                </a:schemeClr>
              </a:solidFill>
              <a:latin typeface="Copperplate Gothic Bold"/>
              <a:cs typeface="Copperplate Gothic Bold"/>
            </a:endParaRPr>
          </a:p>
          <a:p>
            <a:pPr marL="457200" indent="-457200">
              <a:buFont typeface="Arial"/>
              <a:buChar char="•"/>
            </a:pPr>
            <a:r>
              <a:rPr lang="en-US" sz="4000" b="1" dirty="0">
                <a:solidFill>
                  <a:schemeClr val="accent1">
                    <a:lumMod val="75000"/>
                  </a:schemeClr>
                </a:solidFill>
                <a:latin typeface="Copperplate Gothic Bold"/>
                <a:cs typeface="Copperplate Gothic Bold"/>
              </a:rPr>
              <a:t>Stories</a:t>
            </a:r>
            <a:r>
              <a:rPr lang="en-US" sz="2800" b="1" dirty="0">
                <a:solidFill>
                  <a:schemeClr val="accent1">
                    <a:lumMod val="75000"/>
                  </a:schemeClr>
                </a:solidFill>
                <a:latin typeface="Copperplate Gothic Bold"/>
                <a:cs typeface="Copperplate Gothic Bold"/>
              </a:rPr>
              <a:t>: </a:t>
            </a:r>
            <a:r>
              <a:rPr lang="en-US" sz="2800" dirty="0">
                <a:solidFill>
                  <a:schemeClr val="accent1">
                    <a:lumMod val="75000"/>
                  </a:schemeClr>
                </a:solidFill>
                <a:latin typeface="Copperplate Gothic Bold"/>
                <a:cs typeface="Copperplate Gothic Bold"/>
              </a:rPr>
              <a:t>S</a:t>
            </a:r>
            <a:r>
              <a:rPr lang="en-US" sz="2800" dirty="0" smtClean="0">
                <a:solidFill>
                  <a:schemeClr val="accent1">
                    <a:lumMod val="75000"/>
                  </a:schemeClr>
                </a:solidFill>
                <a:latin typeface="Copperplate Gothic Bold"/>
                <a:cs typeface="Copperplate Gothic Bold"/>
              </a:rPr>
              <a:t>truggles </a:t>
            </a:r>
            <a:r>
              <a:rPr lang="en-US" sz="2800" dirty="0">
                <a:solidFill>
                  <a:schemeClr val="accent1">
                    <a:lumMod val="75000"/>
                  </a:schemeClr>
                </a:solidFill>
                <a:latin typeface="Copperplate Gothic Bold"/>
                <a:cs typeface="Copperplate Gothic Bold"/>
              </a:rPr>
              <a:t>of Elijah, </a:t>
            </a:r>
            <a:r>
              <a:rPr lang="en-US" sz="2800" dirty="0" smtClean="0">
                <a:solidFill>
                  <a:schemeClr val="accent1">
                    <a:lumMod val="75000"/>
                  </a:schemeClr>
                </a:solidFill>
                <a:latin typeface="Copperplate Gothic Bold"/>
                <a:cs typeface="Copperplate Gothic Bold"/>
              </a:rPr>
              <a:t>Elisha, King </a:t>
            </a:r>
            <a:r>
              <a:rPr lang="en-US" sz="2800" dirty="0">
                <a:solidFill>
                  <a:schemeClr val="accent1">
                    <a:lumMod val="75000"/>
                  </a:schemeClr>
                </a:solidFill>
                <a:latin typeface="Copperplate Gothic Bold"/>
                <a:cs typeface="Copperplate Gothic Bold"/>
              </a:rPr>
              <a:t>Jehu; </a:t>
            </a:r>
            <a:r>
              <a:rPr lang="en-US" sz="2800" dirty="0" smtClean="0">
                <a:solidFill>
                  <a:schemeClr val="accent1">
                    <a:lumMod val="75000"/>
                  </a:schemeClr>
                </a:solidFill>
                <a:latin typeface="Copperplate Gothic Bold"/>
                <a:cs typeface="Copperplate Gothic Bold"/>
              </a:rPr>
              <a:t>prophets </a:t>
            </a:r>
            <a:r>
              <a:rPr lang="en-US" sz="2800" dirty="0">
                <a:solidFill>
                  <a:schemeClr val="accent1">
                    <a:lumMod val="75000"/>
                  </a:schemeClr>
                </a:solidFill>
                <a:latin typeface="Copperplate Gothic Bold"/>
                <a:cs typeface="Copperplate Gothic Bold"/>
              </a:rPr>
              <a:t>warning people </a:t>
            </a:r>
            <a:r>
              <a:rPr lang="en-US" sz="2800" dirty="0" smtClean="0">
                <a:solidFill>
                  <a:schemeClr val="accent1">
                    <a:lumMod val="75000"/>
                  </a:schemeClr>
                </a:solidFill>
                <a:latin typeface="Copperplate Gothic Bold"/>
                <a:cs typeface="Copperplate Gothic Bold"/>
              </a:rPr>
              <a:t>of their unfaithfulness; righteous </a:t>
            </a:r>
            <a:r>
              <a:rPr lang="en-US" sz="2800" dirty="0">
                <a:solidFill>
                  <a:schemeClr val="accent1">
                    <a:lumMod val="75000"/>
                  </a:schemeClr>
                </a:solidFill>
                <a:latin typeface="Copperplate Gothic Bold"/>
                <a:cs typeface="Copperplate Gothic Bold"/>
              </a:rPr>
              <a:t>kings who abolished </a:t>
            </a:r>
            <a:r>
              <a:rPr lang="en-US" sz="2800" dirty="0" smtClean="0">
                <a:solidFill>
                  <a:schemeClr val="accent1">
                    <a:lumMod val="75000"/>
                  </a:schemeClr>
                </a:solidFill>
                <a:latin typeface="Copperplate Gothic Bold"/>
                <a:cs typeface="Copperplate Gothic Bold"/>
              </a:rPr>
              <a:t>idolatry and helped people focus on God.</a:t>
            </a:r>
            <a:endParaRPr lang="en-US" sz="28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1123708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0"/>
            <a:ext cx="8042276" cy="1336956"/>
          </a:xfrm>
        </p:spPr>
        <p:txBody>
          <a:bodyPr/>
          <a:lstStyle/>
          <a:p>
            <a:pPr algn="l"/>
            <a:r>
              <a:rPr lang="en-US" dirty="0" smtClean="0">
                <a:solidFill>
                  <a:schemeClr val="accent1">
                    <a:lumMod val="75000"/>
                  </a:schemeClr>
                </a:solidFill>
                <a:latin typeface="Copperplate Gothic Bold"/>
                <a:cs typeface="Copperplate Gothic Bold"/>
              </a:rPr>
              <a:t>Divided Kingdom</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2441856"/>
            <a:ext cx="8851900" cy="3908762"/>
          </a:xfrm>
          <a:prstGeom prst="rect">
            <a:avLst/>
          </a:prstGeom>
          <a:noFill/>
        </p:spPr>
        <p:txBody>
          <a:bodyPr wrap="square" lIns="91440" tIns="45720" rIns="91440" bIns="45720">
            <a:spAutoFit/>
          </a:bodyPr>
          <a:lstStyle/>
          <a:p>
            <a:r>
              <a:rPr lang="en-US" sz="3200" b="1" dirty="0" smtClean="0">
                <a:solidFill>
                  <a:schemeClr val="accent1">
                    <a:lumMod val="75000"/>
                  </a:schemeClr>
                </a:solidFill>
                <a:latin typeface="Copperplate Gothic Bold"/>
                <a:cs typeface="Copperplate Gothic Bold"/>
              </a:rPr>
              <a:t>Ruth</a:t>
            </a:r>
          </a:p>
          <a:p>
            <a:endParaRPr lang="en-US" sz="2400" dirty="0">
              <a:solidFill>
                <a:schemeClr val="accent1">
                  <a:lumMod val="75000"/>
                </a:schemeClr>
              </a:solidFill>
              <a:latin typeface="Copperplate Gothic Bold"/>
              <a:cs typeface="Copperplate Gothic Bold"/>
            </a:endParaRPr>
          </a:p>
          <a:p>
            <a:pPr marL="914400" lvl="1" indent="-457200">
              <a:buFont typeface="Arial"/>
              <a:buChar char="•"/>
            </a:pPr>
            <a:r>
              <a:rPr lang="en-US" sz="2800" dirty="0" smtClean="0">
                <a:solidFill>
                  <a:schemeClr val="accent1">
                    <a:lumMod val="75000"/>
                  </a:schemeClr>
                </a:solidFill>
                <a:latin typeface="Copperplate Gothic Bold"/>
                <a:cs typeface="Copperplate Gothic Bold"/>
              </a:rPr>
              <a:t>A </a:t>
            </a:r>
            <a:r>
              <a:rPr lang="en-US" sz="2800" dirty="0">
                <a:solidFill>
                  <a:schemeClr val="accent1">
                    <a:lumMod val="75000"/>
                  </a:schemeClr>
                </a:solidFill>
                <a:latin typeface="Copperplate Gothic Bold"/>
                <a:cs typeface="Copperplate Gothic Bold"/>
              </a:rPr>
              <a:t>Moabite married to a </a:t>
            </a:r>
            <a:r>
              <a:rPr lang="en-US" sz="2800" dirty="0" smtClean="0">
                <a:solidFill>
                  <a:schemeClr val="accent1">
                    <a:lumMod val="75000"/>
                  </a:schemeClr>
                </a:solidFill>
                <a:latin typeface="Copperplate Gothic Bold"/>
                <a:cs typeface="Copperplate Gothic Bold"/>
              </a:rPr>
              <a:t>Jew</a:t>
            </a:r>
            <a:endParaRPr lang="en-US" sz="1200" dirty="0" smtClean="0">
              <a:solidFill>
                <a:schemeClr val="accent1">
                  <a:lumMod val="75000"/>
                </a:schemeClr>
              </a:solidFill>
              <a:latin typeface="Copperplate Gothic Bold"/>
              <a:cs typeface="Copperplate Gothic Bold"/>
            </a:endParaRPr>
          </a:p>
          <a:p>
            <a:pPr lvl="1"/>
            <a:r>
              <a:rPr lang="en-US" sz="1200" dirty="0" smtClean="0">
                <a:solidFill>
                  <a:schemeClr val="accent1">
                    <a:lumMod val="75000"/>
                  </a:schemeClr>
                </a:solidFill>
                <a:latin typeface="Copperplate Gothic Bold"/>
                <a:cs typeface="Copperplate Gothic Bold"/>
              </a:rPr>
              <a:t> </a:t>
            </a:r>
            <a:endParaRPr lang="en-US" sz="1200" dirty="0">
              <a:solidFill>
                <a:schemeClr val="accent1">
                  <a:lumMod val="75000"/>
                </a:schemeClr>
              </a:solidFill>
              <a:latin typeface="Copperplate Gothic Bold"/>
              <a:cs typeface="Copperplate Gothic Bold"/>
            </a:endParaRPr>
          </a:p>
          <a:p>
            <a:pPr marL="914400" lvl="1" indent="-457200">
              <a:buFont typeface="Arial"/>
              <a:buChar char="•"/>
            </a:pPr>
            <a:r>
              <a:rPr lang="en-US" sz="2800" dirty="0">
                <a:solidFill>
                  <a:schemeClr val="accent1">
                    <a:lumMod val="75000"/>
                  </a:schemeClr>
                </a:solidFill>
                <a:latin typeface="Copperplate Gothic Bold"/>
                <a:cs typeface="Copperplate Gothic Bold"/>
              </a:rPr>
              <a:t>Followed </a:t>
            </a:r>
            <a:r>
              <a:rPr lang="en-US" sz="2800" dirty="0" smtClean="0">
                <a:solidFill>
                  <a:schemeClr val="accent1">
                    <a:lumMod val="75000"/>
                  </a:schemeClr>
                </a:solidFill>
                <a:latin typeface="Copperplate Gothic Bold"/>
                <a:cs typeface="Copperplate Gothic Bold"/>
              </a:rPr>
              <a:t>mother</a:t>
            </a:r>
            <a:r>
              <a:rPr lang="en-US" sz="2800" dirty="0">
                <a:solidFill>
                  <a:schemeClr val="accent1">
                    <a:lumMod val="75000"/>
                  </a:schemeClr>
                </a:solidFill>
                <a:latin typeface="Copperplate Gothic Bold"/>
                <a:cs typeface="Copperplate Gothic Bold"/>
              </a:rPr>
              <a:t>-in-law back to Israel </a:t>
            </a:r>
            <a:r>
              <a:rPr lang="en-US" sz="2800" dirty="0" smtClean="0">
                <a:solidFill>
                  <a:schemeClr val="accent1">
                    <a:lumMod val="75000"/>
                  </a:schemeClr>
                </a:solidFill>
                <a:latin typeface="Copperplate Gothic Bold"/>
                <a:cs typeface="Copperplate Gothic Bold"/>
              </a:rPr>
              <a:t>after death </a:t>
            </a:r>
            <a:r>
              <a:rPr lang="en-US" sz="2800" dirty="0">
                <a:solidFill>
                  <a:schemeClr val="accent1">
                    <a:lumMod val="75000"/>
                  </a:schemeClr>
                </a:solidFill>
                <a:latin typeface="Copperplate Gothic Bold"/>
                <a:cs typeface="Copperplate Gothic Bold"/>
              </a:rPr>
              <a:t>of her </a:t>
            </a:r>
            <a:r>
              <a:rPr lang="en-US" sz="2800" dirty="0" err="1" smtClean="0">
                <a:solidFill>
                  <a:schemeClr val="accent1">
                    <a:lumMod val="75000"/>
                  </a:schemeClr>
                </a:solidFill>
                <a:latin typeface="Copperplate Gothic Bold"/>
                <a:cs typeface="Copperplate Gothic Bold"/>
              </a:rPr>
              <a:t>husban</a:t>
            </a:r>
            <a:endParaRPr lang="en-US" sz="2800" dirty="0" smtClean="0">
              <a:solidFill>
                <a:schemeClr val="accent1">
                  <a:lumMod val="75000"/>
                </a:schemeClr>
              </a:solidFill>
              <a:latin typeface="Copperplate Gothic Bold"/>
              <a:cs typeface="Copperplate Gothic Bold"/>
            </a:endParaRPr>
          </a:p>
          <a:p>
            <a:pPr marL="914400" lvl="1" indent="-457200">
              <a:buFont typeface="Arial"/>
              <a:buChar char="•"/>
            </a:pPr>
            <a:endParaRPr lang="en-US" sz="1200" dirty="0" smtClean="0">
              <a:solidFill>
                <a:schemeClr val="accent1">
                  <a:lumMod val="75000"/>
                </a:schemeClr>
              </a:solidFill>
              <a:latin typeface="Copperplate Gothic Bold"/>
              <a:cs typeface="Copperplate Gothic Bold"/>
            </a:endParaRPr>
          </a:p>
          <a:p>
            <a:pPr marL="914400" lvl="1" indent="-457200">
              <a:buFont typeface="Arial"/>
              <a:buChar char="•"/>
            </a:pPr>
            <a:r>
              <a:rPr lang="en-US" sz="2800" dirty="0" smtClean="0">
                <a:solidFill>
                  <a:schemeClr val="accent1">
                    <a:lumMod val="75000"/>
                  </a:schemeClr>
                </a:solidFill>
                <a:latin typeface="Copperplate Gothic Bold"/>
                <a:cs typeface="Copperplate Gothic Bold"/>
              </a:rPr>
              <a:t>Rewarded </a:t>
            </a:r>
            <a:r>
              <a:rPr lang="en-US" sz="2800" dirty="0">
                <a:solidFill>
                  <a:schemeClr val="accent1">
                    <a:lumMod val="75000"/>
                  </a:schemeClr>
                </a:solidFill>
                <a:latin typeface="Copperplate Gothic Bold"/>
                <a:cs typeface="Copperplate Gothic Bold"/>
              </a:rPr>
              <a:t>for her kindness, loyalty and good work ethic </a:t>
            </a:r>
            <a:r>
              <a:rPr lang="en-US" sz="2800" dirty="0" smtClean="0">
                <a:solidFill>
                  <a:schemeClr val="accent1">
                    <a:lumMod val="75000"/>
                  </a:schemeClr>
                </a:solidFill>
                <a:latin typeface="Copperplate Gothic Bold"/>
                <a:cs typeface="Copperplate Gothic Bold"/>
              </a:rPr>
              <a:t>to </a:t>
            </a:r>
            <a:r>
              <a:rPr lang="en-US" sz="2800" dirty="0">
                <a:solidFill>
                  <a:schemeClr val="accent1">
                    <a:lumMod val="75000"/>
                  </a:schemeClr>
                </a:solidFill>
                <a:latin typeface="Copperplate Gothic Bold"/>
                <a:cs typeface="Copperplate Gothic Bold"/>
              </a:rPr>
              <a:t>become </a:t>
            </a:r>
            <a:r>
              <a:rPr lang="en-US" sz="2800" dirty="0" smtClean="0">
                <a:solidFill>
                  <a:schemeClr val="accent1">
                    <a:lumMod val="75000"/>
                  </a:schemeClr>
                </a:solidFill>
                <a:latin typeface="Copperplate Gothic Bold"/>
                <a:cs typeface="Copperplate Gothic Bold"/>
              </a:rPr>
              <a:t>the great-grandmother of King David. </a:t>
            </a:r>
            <a:endParaRPr lang="en-US" sz="2800" dirty="0">
              <a:solidFill>
                <a:schemeClr val="accent1">
                  <a:lumMod val="75000"/>
                </a:schemeClr>
              </a:solidFill>
              <a:latin typeface="Copperplate Gothic Bold"/>
              <a:cs typeface="Copperplate Gothic Bold"/>
            </a:endParaRPr>
          </a:p>
        </p:txBody>
      </p:sp>
      <p:sp>
        <p:nvSpPr>
          <p:cNvPr id="4" name="Rectangle 3"/>
          <p:cNvSpPr/>
          <p:nvPr/>
        </p:nvSpPr>
        <p:spPr>
          <a:xfrm>
            <a:off x="165101" y="1407344"/>
            <a:ext cx="8851900" cy="892552"/>
          </a:xfrm>
          <a:prstGeom prst="rect">
            <a:avLst/>
          </a:prstGeom>
          <a:noFill/>
        </p:spPr>
        <p:txBody>
          <a:bodyPr wrap="square" lIns="91440" tIns="45720" rIns="91440" bIns="45720">
            <a:spAutoFit/>
          </a:bodyPr>
          <a:lstStyle/>
          <a:p>
            <a:r>
              <a:rPr lang="en-US" sz="28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rPr>
              <a:t>“</a:t>
            </a:r>
            <a:r>
              <a:rPr lang="en-US" sz="2400" dirty="0">
                <a:solidFill>
                  <a:schemeClr val="accent1">
                    <a:lumMod val="75000"/>
                  </a:schemeClr>
                </a:solidFill>
                <a:latin typeface="Apple Chancery"/>
                <a:cs typeface="Apple Chancery"/>
              </a:rPr>
              <a:t>Whither thou </a:t>
            </a:r>
            <a:r>
              <a:rPr lang="en-US" sz="2400" dirty="0" err="1">
                <a:solidFill>
                  <a:schemeClr val="accent1">
                    <a:lumMod val="75000"/>
                  </a:schemeClr>
                </a:solidFill>
                <a:latin typeface="Apple Chancery"/>
                <a:cs typeface="Apple Chancery"/>
              </a:rPr>
              <a:t>goest</a:t>
            </a:r>
            <a:r>
              <a:rPr lang="en-US" sz="2400" dirty="0">
                <a:solidFill>
                  <a:schemeClr val="accent1">
                    <a:lumMod val="75000"/>
                  </a:schemeClr>
                </a:solidFill>
                <a:latin typeface="Apple Chancery"/>
                <a:cs typeface="Apple Chancery"/>
              </a:rPr>
              <a:t>, I will go; and where thou </a:t>
            </a:r>
            <a:r>
              <a:rPr lang="en-US" sz="2400" dirty="0" err="1">
                <a:solidFill>
                  <a:schemeClr val="accent1">
                    <a:lumMod val="75000"/>
                  </a:schemeClr>
                </a:solidFill>
                <a:latin typeface="Apple Chancery"/>
                <a:cs typeface="Apple Chancery"/>
              </a:rPr>
              <a:t>lodgest</a:t>
            </a:r>
            <a:r>
              <a:rPr lang="en-US" sz="2400" dirty="0">
                <a:solidFill>
                  <a:schemeClr val="accent1">
                    <a:lumMod val="75000"/>
                  </a:schemeClr>
                </a:solidFill>
                <a:latin typeface="Apple Chancery"/>
                <a:cs typeface="Apple Chancery"/>
              </a:rPr>
              <a:t>, I will lodge: thy people shall be my people, and thy God my God. Ruth 1:16 </a:t>
            </a:r>
          </a:p>
        </p:txBody>
      </p:sp>
    </p:spTree>
    <p:extLst>
      <p:ext uri="{BB962C8B-B14F-4D97-AF65-F5344CB8AC3E}">
        <p14:creationId xmlns:p14="http://schemas.microsoft.com/office/powerpoint/2010/main" val="3837311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0"/>
            <a:ext cx="8042276" cy="1336956"/>
          </a:xfrm>
        </p:spPr>
        <p:txBody>
          <a:bodyPr/>
          <a:lstStyle/>
          <a:p>
            <a:pPr algn="l"/>
            <a:r>
              <a:rPr lang="en-US" dirty="0" smtClean="0">
                <a:solidFill>
                  <a:schemeClr val="accent1">
                    <a:lumMod val="75000"/>
                  </a:schemeClr>
                </a:solidFill>
                <a:latin typeface="Copperplate Gothic Bold"/>
                <a:cs typeface="Copperplate Gothic Bold"/>
              </a:rPr>
              <a:t>Divided Kingdom</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0" y="4023446"/>
            <a:ext cx="8686799" cy="2215991"/>
          </a:xfrm>
          <a:prstGeom prst="rect">
            <a:avLst/>
          </a:prstGeom>
          <a:noFill/>
        </p:spPr>
        <p:txBody>
          <a:bodyPr wrap="square" lIns="91440" tIns="45720" rIns="91440" bIns="45720">
            <a:spAutoFit/>
          </a:bodyPr>
          <a:lstStyle/>
          <a:p>
            <a:endParaRPr lang="en-US" sz="2400" dirty="0">
              <a:cs typeface="Apple Chancery"/>
            </a:endParaRPr>
          </a:p>
          <a:p>
            <a:r>
              <a:rPr lang="en-US" sz="2400" dirty="0" smtClean="0">
                <a:solidFill>
                  <a:schemeClr val="accent1">
                    <a:lumMod val="75000"/>
                  </a:schemeClr>
                </a:solidFill>
                <a:latin typeface="Apple Chancery"/>
                <a:cs typeface="Apple Chancery"/>
              </a:rPr>
              <a:t>While </a:t>
            </a:r>
            <a:r>
              <a:rPr lang="en-US" sz="2400" dirty="0">
                <a:solidFill>
                  <a:schemeClr val="accent1">
                    <a:lumMod val="75000"/>
                  </a:schemeClr>
                </a:solidFill>
                <a:latin typeface="Apple Chancery"/>
                <a:cs typeface="Apple Chancery"/>
              </a:rPr>
              <a:t>Jezebel was killing off the LORD’s prophets, Obadiah had taken a hundred prophets and hidden them in two caves, fifty in each, and had supplied </a:t>
            </a:r>
            <a:r>
              <a:rPr lang="en-US" sz="2400" dirty="0" smtClean="0">
                <a:solidFill>
                  <a:schemeClr val="accent1">
                    <a:lumMod val="75000"/>
                  </a:schemeClr>
                </a:solidFill>
                <a:latin typeface="Apple Chancery"/>
                <a:cs typeface="Apple Chancery"/>
              </a:rPr>
              <a:t>them </a:t>
            </a:r>
            <a:r>
              <a:rPr lang="en-US" sz="2400" dirty="0">
                <a:solidFill>
                  <a:schemeClr val="accent1">
                    <a:lumMod val="75000"/>
                  </a:schemeClr>
                </a:solidFill>
                <a:latin typeface="Apple Chancery"/>
                <a:cs typeface="Apple Chancery"/>
              </a:rPr>
              <a:t>with food and water. </a:t>
            </a:r>
            <a:r>
              <a:rPr lang="en-US" dirty="0">
                <a:solidFill>
                  <a:schemeClr val="accent1">
                    <a:lumMod val="75000"/>
                  </a:schemeClr>
                </a:solidFill>
              </a:rPr>
              <a:t>1 Kings 18:3-</a:t>
            </a:r>
            <a:r>
              <a:rPr lang="en-US" dirty="0" smtClean="0">
                <a:solidFill>
                  <a:schemeClr val="accent1">
                    <a:lumMod val="75000"/>
                  </a:schemeClr>
                </a:solidFill>
              </a:rPr>
              <a:t>4</a:t>
            </a:r>
          </a:p>
          <a:p>
            <a:endParaRPr lang="en-US" dirty="0">
              <a:solidFill>
                <a:schemeClr val="accent1">
                  <a:lumMod val="75000"/>
                </a:schemeClr>
              </a:solidFill>
            </a:endParaRPr>
          </a:p>
          <a:p>
            <a:r>
              <a:rPr lang="en-US" sz="2400" b="1" dirty="0">
                <a:solidFill>
                  <a:schemeClr val="accent1">
                    <a:lumMod val="75000"/>
                  </a:schemeClr>
                </a:solidFill>
                <a:latin typeface="Copperplate Gothic Bold"/>
                <a:cs typeface="Copperplate Gothic Bold"/>
              </a:rPr>
              <a:t>Obadiah </a:t>
            </a:r>
            <a:r>
              <a:rPr lang="en-US" sz="2400" b="1" dirty="0" smtClean="0">
                <a:solidFill>
                  <a:schemeClr val="accent1">
                    <a:lumMod val="75000"/>
                  </a:schemeClr>
                </a:solidFill>
                <a:latin typeface="Copperplate Gothic Bold"/>
                <a:cs typeface="Copperplate Gothic Bold"/>
              </a:rPr>
              <a:t>– </a:t>
            </a:r>
            <a:r>
              <a:rPr lang="en-US" sz="2400" dirty="0" smtClean="0">
                <a:solidFill>
                  <a:schemeClr val="accent1">
                    <a:lumMod val="75000"/>
                  </a:schemeClr>
                </a:solidFill>
                <a:latin typeface="Copperplate Gothic Bold"/>
                <a:cs typeface="Copperplate Gothic Bold"/>
              </a:rPr>
              <a:t>convert </a:t>
            </a:r>
            <a:r>
              <a:rPr lang="en-US" sz="2400" dirty="0">
                <a:solidFill>
                  <a:schemeClr val="accent1">
                    <a:lumMod val="75000"/>
                  </a:schemeClr>
                </a:solidFill>
                <a:latin typeface="Copperplate Gothic Bold"/>
                <a:cs typeface="Copperplate Gothic Bold"/>
              </a:rPr>
              <a:t>to Judaism who saved Elijah </a:t>
            </a:r>
          </a:p>
        </p:txBody>
      </p:sp>
      <p:sp>
        <p:nvSpPr>
          <p:cNvPr id="4" name="Rectangle 3"/>
          <p:cNvSpPr/>
          <p:nvPr/>
        </p:nvSpPr>
        <p:spPr>
          <a:xfrm>
            <a:off x="165101" y="1407345"/>
            <a:ext cx="8851900" cy="2616101"/>
          </a:xfrm>
          <a:prstGeom prst="rect">
            <a:avLst/>
          </a:prstGeom>
          <a:noFill/>
        </p:spPr>
        <p:txBody>
          <a:bodyPr wrap="square" lIns="91440" tIns="45720" rIns="91440" bIns="45720">
            <a:spAutoFit/>
          </a:bodyPr>
          <a:lstStyle/>
          <a:p>
            <a:pPr algn="ctr"/>
            <a:r>
              <a:rPr lang="en-US" sz="2400" dirty="0" smtClean="0">
                <a:solidFill>
                  <a:schemeClr val="accent1">
                    <a:lumMod val="75000"/>
                  </a:schemeClr>
                </a:solidFill>
                <a:latin typeface="Apple Chancery"/>
                <a:cs typeface="Apple Chancery"/>
              </a:rPr>
              <a:t>I will </a:t>
            </a:r>
            <a:r>
              <a:rPr lang="en-US" sz="2400" dirty="0">
                <a:solidFill>
                  <a:schemeClr val="accent1">
                    <a:lumMod val="75000"/>
                  </a:schemeClr>
                </a:solidFill>
                <a:latin typeface="Apple Chancery"/>
                <a:cs typeface="Apple Chancery"/>
              </a:rPr>
              <a:t>not relent. Because they have rejected the law of the LORD and have not kept his decrees, because they have been led astray by false gods, the gods their ancestors followed, I will send fire on Judah that will consume the fortresses of </a:t>
            </a:r>
            <a:r>
              <a:rPr lang="en-US" sz="2400" dirty="0" smtClean="0">
                <a:solidFill>
                  <a:schemeClr val="accent1">
                    <a:lumMod val="75000"/>
                  </a:schemeClr>
                </a:solidFill>
                <a:latin typeface="Apple Chancery"/>
                <a:cs typeface="Apple Chancery"/>
              </a:rPr>
              <a:t>Jerusalem.”  </a:t>
            </a:r>
            <a:r>
              <a:rPr lang="en-US" sz="2000" dirty="0" smtClean="0">
                <a:solidFill>
                  <a:schemeClr val="accent1">
                    <a:lumMod val="75000"/>
                  </a:schemeClr>
                </a:solidFill>
                <a:latin typeface="Apple Chancery"/>
                <a:cs typeface="Apple Chancery"/>
              </a:rPr>
              <a:t>Amos </a:t>
            </a:r>
            <a:r>
              <a:rPr lang="en-US" sz="2000" dirty="0">
                <a:solidFill>
                  <a:schemeClr val="accent1">
                    <a:lumMod val="75000"/>
                  </a:schemeClr>
                </a:solidFill>
                <a:latin typeface="Apple Chancery"/>
                <a:cs typeface="Apple Chancery"/>
              </a:rPr>
              <a:t>2:4-5 </a:t>
            </a:r>
            <a:endParaRPr lang="en-US" sz="2000" dirty="0" smtClean="0">
              <a:solidFill>
                <a:schemeClr val="accent1">
                  <a:lumMod val="75000"/>
                </a:schemeClr>
              </a:solidFill>
              <a:latin typeface="Apple Chancery"/>
              <a:cs typeface="Apple Chancery"/>
            </a:endParaRPr>
          </a:p>
          <a:p>
            <a:pPr algn="ctr"/>
            <a:endParaRPr lang="en-US" sz="2400" dirty="0">
              <a:latin typeface="Apple Chancery"/>
              <a:cs typeface="Apple Chancery"/>
            </a:endParaRPr>
          </a:p>
          <a:p>
            <a:r>
              <a:rPr lang="en-US" sz="2400" b="1" dirty="0">
                <a:solidFill>
                  <a:schemeClr val="accent1">
                    <a:lumMod val="75000"/>
                  </a:schemeClr>
                </a:solidFill>
                <a:latin typeface="Copperplate Gothic Bold"/>
                <a:cs typeface="Copperplate Gothic Bold"/>
              </a:rPr>
              <a:t>Amos --  “The Prophet of Doom</a:t>
            </a:r>
            <a:r>
              <a:rPr lang="en-US" sz="2400" b="1" dirty="0" smtClean="0">
                <a:solidFill>
                  <a:schemeClr val="accent1">
                    <a:lumMod val="75000"/>
                  </a:schemeClr>
                </a:solidFill>
                <a:latin typeface="Copperplate Gothic Bold"/>
                <a:cs typeface="Copperplate Gothic Bold"/>
              </a:rPr>
              <a:t>”  </a:t>
            </a:r>
            <a:endParaRPr lang="en-US" sz="2400" b="1" dirty="0">
              <a:solidFill>
                <a:schemeClr val="accent1">
                  <a:lumMod val="75000"/>
                </a:schemeClr>
              </a:solidFill>
              <a:latin typeface="Copperplate Gothic Bold"/>
              <a:cs typeface="Copperplate Gothic Bold"/>
            </a:endParaRPr>
          </a:p>
          <a:p>
            <a:endParaRPr lang="en-US" sz="2000" dirty="0">
              <a:cs typeface="Apple Chancery"/>
            </a:endParaRPr>
          </a:p>
        </p:txBody>
      </p:sp>
    </p:spTree>
    <p:extLst>
      <p:ext uri="{BB962C8B-B14F-4D97-AF65-F5344CB8AC3E}">
        <p14:creationId xmlns:p14="http://schemas.microsoft.com/office/powerpoint/2010/main" val="581916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301" y="355601"/>
            <a:ext cx="8318500" cy="6955750"/>
          </a:xfrm>
          <a:prstGeom prst="rect">
            <a:avLst/>
          </a:prstGeom>
          <a:noFill/>
        </p:spPr>
        <p:txBody>
          <a:bodyPr wrap="square" lIns="91440" tIns="45720" rIns="91440" bIns="45720">
            <a:spAutoFit/>
          </a:bodyPr>
          <a:lstStyle/>
          <a:p>
            <a:pPr algn="ctr"/>
            <a:r>
              <a:rPr lang="en-US" sz="36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HEBREW CHRONOLOGY</a:t>
            </a:r>
          </a:p>
          <a:p>
            <a:pPr algn="ctr">
              <a:lnSpc>
                <a:spcPct val="150000"/>
              </a:lnSpc>
            </a:pP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Primeval</a:t>
            </a:r>
          </a:p>
          <a:p>
            <a:pPr algn="ctr">
              <a:lnSpc>
                <a:spcPct val="150000"/>
              </a:lnSpc>
            </a:pPr>
            <a:r>
              <a:rPr lang="en-US" sz="3600" b="1" cap="none" spc="0" dirty="0" smtClean="0">
                <a:ln w="12700">
                  <a:solidFill>
                    <a:schemeClr val="tx2">
                      <a:satMod val="155000"/>
                    </a:schemeClr>
                  </a:solidFill>
                  <a:prstDash val="solid"/>
                </a:ln>
                <a:solidFill>
                  <a:srgbClr val="FF0000"/>
                </a:solidFill>
                <a:latin typeface="Copperplate Gothic Bold"/>
                <a:cs typeface="Copperplate Gothic Bold"/>
              </a:rPr>
              <a:t>ANCESTRAL/PATRIARCHAL</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Exodus/Transition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Judges</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Monarchy/United Kingdom</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Divided Kingdom</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Exile &amp; Restoration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Persian/Greek/Roman OCCUPATION</a:t>
            </a:r>
          </a:p>
          <a:p>
            <a:endParaRPr lang="en-US" sz="28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a:p>
            <a:endParaRPr lang="en-US" sz="2800" b="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49780708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28600"/>
            <a:ext cx="8042276" cy="955956"/>
          </a:xfrm>
        </p:spPr>
        <p:txBody>
          <a:bodyPr/>
          <a:lstStyle/>
          <a:p>
            <a:pPr algn="l"/>
            <a:r>
              <a:rPr lang="en-US" dirty="0" smtClean="0">
                <a:solidFill>
                  <a:schemeClr val="accent1">
                    <a:lumMod val="75000"/>
                  </a:schemeClr>
                </a:solidFill>
                <a:latin typeface="Copperplate Gothic Bold"/>
                <a:cs typeface="Copperplate Gothic Bold"/>
              </a:rPr>
              <a:t>Divided Kingdom</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0" y="3919900"/>
            <a:ext cx="8686800" cy="2616101"/>
          </a:xfrm>
          <a:prstGeom prst="rect">
            <a:avLst/>
          </a:prstGeom>
          <a:noFill/>
        </p:spPr>
        <p:txBody>
          <a:bodyPr wrap="square" lIns="91440" tIns="45720" rIns="91440" bIns="45720">
            <a:spAutoFit/>
          </a:bodyPr>
          <a:lstStyle/>
          <a:p>
            <a:pPr algn="ctr"/>
            <a:r>
              <a:rPr lang="en-US" sz="2400" dirty="0" smtClean="0">
                <a:solidFill>
                  <a:schemeClr val="accent1">
                    <a:lumMod val="75000"/>
                  </a:schemeClr>
                </a:solidFill>
                <a:cs typeface="Apple Chancery"/>
              </a:rPr>
              <a:t>“</a:t>
            </a:r>
            <a:r>
              <a:rPr lang="en-US" sz="2400" dirty="0" smtClean="0">
                <a:solidFill>
                  <a:schemeClr val="accent1">
                    <a:lumMod val="75000"/>
                  </a:schemeClr>
                </a:solidFill>
                <a:latin typeface="Apple Chancery"/>
                <a:cs typeface="Apple Chancery"/>
              </a:rPr>
              <a:t>Alas </a:t>
            </a:r>
            <a:r>
              <a:rPr lang="en-US" sz="2400" dirty="0">
                <a:solidFill>
                  <a:schemeClr val="accent1">
                    <a:lumMod val="75000"/>
                  </a:schemeClr>
                </a:solidFill>
                <a:latin typeface="Apple Chancery"/>
                <a:cs typeface="Apple Chancery"/>
              </a:rPr>
              <a:t>for that day! For the day of the LORD is near; it will come like </a:t>
            </a:r>
            <a:r>
              <a:rPr lang="en-US" sz="2400" dirty="0" smtClean="0">
                <a:solidFill>
                  <a:schemeClr val="accent1">
                    <a:lumMod val="75000"/>
                  </a:schemeClr>
                </a:solidFill>
                <a:latin typeface="Apple Chancery"/>
                <a:cs typeface="Apple Chancery"/>
              </a:rPr>
              <a:t>destruction </a:t>
            </a:r>
            <a:r>
              <a:rPr lang="en-US" sz="2400" dirty="0">
                <a:solidFill>
                  <a:schemeClr val="accent1">
                    <a:lumMod val="75000"/>
                  </a:schemeClr>
                </a:solidFill>
                <a:latin typeface="Apple Chancery"/>
                <a:cs typeface="Apple Chancery"/>
              </a:rPr>
              <a:t>from the Almighty</a:t>
            </a:r>
            <a:r>
              <a:rPr lang="en-US" sz="2400" dirty="0" smtClean="0">
                <a:solidFill>
                  <a:schemeClr val="accent1">
                    <a:lumMod val="75000"/>
                  </a:schemeClr>
                </a:solidFill>
                <a:latin typeface="Apple Chancery"/>
                <a:cs typeface="Apple Chancery"/>
              </a:rPr>
              <a:t>.</a:t>
            </a:r>
            <a:r>
              <a:rPr lang="en-US" sz="2400" dirty="0" smtClean="0">
                <a:solidFill>
                  <a:schemeClr val="accent1">
                    <a:lumMod val="75000"/>
                  </a:schemeClr>
                </a:solidFill>
              </a:rPr>
              <a:t>” </a:t>
            </a:r>
            <a:r>
              <a:rPr lang="en-US" sz="2400" dirty="0">
                <a:solidFill>
                  <a:schemeClr val="accent1">
                    <a:lumMod val="75000"/>
                  </a:schemeClr>
                </a:solidFill>
              </a:rPr>
              <a:t>Joel 1:15 </a:t>
            </a:r>
          </a:p>
          <a:p>
            <a:endParaRPr lang="en-US" sz="1000" dirty="0" smtClean="0">
              <a:solidFill>
                <a:schemeClr val="accent1">
                  <a:lumMod val="75000"/>
                </a:schemeClr>
              </a:solidFill>
            </a:endParaRPr>
          </a:p>
          <a:p>
            <a:pPr marL="342900" indent="-342900">
              <a:buFont typeface="Arial"/>
              <a:buChar char="•"/>
            </a:pPr>
            <a:r>
              <a:rPr lang="en-US" sz="2400" b="1" dirty="0" smtClean="0">
                <a:solidFill>
                  <a:schemeClr val="accent1">
                    <a:lumMod val="75000"/>
                  </a:schemeClr>
                </a:solidFill>
                <a:latin typeface="Copperplate Gothic Bold"/>
                <a:cs typeface="Copperplate Gothic Bold"/>
              </a:rPr>
              <a:t>Joel</a:t>
            </a:r>
          </a:p>
          <a:p>
            <a:endParaRPr lang="en-US" sz="1000" dirty="0" smtClean="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Represents </a:t>
            </a:r>
            <a:r>
              <a:rPr lang="en-US" sz="2400" dirty="0">
                <a:solidFill>
                  <a:schemeClr val="accent1">
                    <a:lumMod val="75000"/>
                  </a:schemeClr>
                </a:solidFill>
                <a:latin typeface="Copperplate Gothic Bold"/>
                <a:cs typeface="Copperplate Gothic Bold"/>
              </a:rPr>
              <a:t>theme of “Day of the Lord” and fine example of allegoric use of plagues to represent the enemies of Israel </a:t>
            </a:r>
          </a:p>
        </p:txBody>
      </p:sp>
      <p:sp>
        <p:nvSpPr>
          <p:cNvPr id="4" name="Rectangle 3"/>
          <p:cNvSpPr/>
          <p:nvPr/>
        </p:nvSpPr>
        <p:spPr>
          <a:xfrm>
            <a:off x="165101" y="1194901"/>
            <a:ext cx="8851900" cy="2677656"/>
          </a:xfrm>
          <a:prstGeom prst="rect">
            <a:avLst/>
          </a:prstGeom>
          <a:noFill/>
        </p:spPr>
        <p:txBody>
          <a:bodyPr wrap="square" lIns="91440" tIns="45720" rIns="91440" bIns="45720">
            <a:spAutoFit/>
          </a:bodyPr>
          <a:lstStyle/>
          <a:p>
            <a:pPr algn="ctr"/>
            <a:r>
              <a:rPr lang="en-US" sz="2400" dirty="0" smtClean="0">
                <a:solidFill>
                  <a:schemeClr val="accent1">
                    <a:lumMod val="75000"/>
                  </a:schemeClr>
                </a:solidFill>
                <a:latin typeface="Apple Chancery"/>
                <a:cs typeface="Apple Chancery"/>
              </a:rPr>
              <a:t>Therefore </a:t>
            </a:r>
            <a:r>
              <a:rPr lang="en-US" sz="2400" dirty="0">
                <a:solidFill>
                  <a:schemeClr val="accent1">
                    <a:lumMod val="75000"/>
                  </a:schemeClr>
                </a:solidFill>
                <a:latin typeface="Apple Chancery"/>
                <a:cs typeface="Apple Chancery"/>
              </a:rPr>
              <a:t>I will teach them— this time I will teach them my power and might. </a:t>
            </a:r>
            <a:r>
              <a:rPr lang="en-US" sz="2400" dirty="0" smtClean="0">
                <a:solidFill>
                  <a:schemeClr val="accent1">
                    <a:lumMod val="75000"/>
                  </a:schemeClr>
                </a:solidFill>
                <a:latin typeface="Apple Chancery"/>
                <a:cs typeface="Apple Chancery"/>
              </a:rPr>
              <a:t> </a:t>
            </a:r>
            <a:r>
              <a:rPr lang="en-US" sz="2000" dirty="0" smtClean="0">
                <a:solidFill>
                  <a:schemeClr val="accent1">
                    <a:lumMod val="75000"/>
                  </a:schemeClr>
                </a:solidFill>
              </a:rPr>
              <a:t>Jeremiah 16:21</a:t>
            </a:r>
            <a:endParaRPr lang="en-US" sz="1000" dirty="0">
              <a:solidFill>
                <a:schemeClr val="accent1">
                  <a:lumMod val="75000"/>
                </a:schemeClr>
              </a:solidFill>
            </a:endParaRPr>
          </a:p>
          <a:p>
            <a:pPr marL="342900" indent="-342900">
              <a:buFont typeface="Arial"/>
              <a:buChar char="•"/>
            </a:pPr>
            <a:r>
              <a:rPr lang="en-US" sz="2400" b="1" dirty="0" smtClean="0">
                <a:solidFill>
                  <a:schemeClr val="accent1">
                    <a:lumMod val="75000"/>
                  </a:schemeClr>
                </a:solidFill>
                <a:latin typeface="Copperplate Gothic Bold"/>
                <a:cs typeface="Copperplate Gothic Bold"/>
              </a:rPr>
              <a:t>Jeremiah</a:t>
            </a:r>
            <a:r>
              <a:rPr lang="en-US" sz="2400" dirty="0" smtClean="0">
                <a:solidFill>
                  <a:schemeClr val="accent1">
                    <a:lumMod val="75000"/>
                  </a:schemeClr>
                </a:solidFill>
                <a:latin typeface="Copperplate Gothic Bold"/>
                <a:cs typeface="Copperplate Gothic Bold"/>
              </a:rPr>
              <a:t> </a:t>
            </a:r>
          </a:p>
          <a:p>
            <a:endParaRPr lang="en-US" sz="2400" dirty="0" smtClean="0">
              <a:solidFill>
                <a:schemeClr val="accent1">
                  <a:lumMod val="75000"/>
                </a:schemeClr>
              </a:solidFill>
              <a:latin typeface="Copperplate Gothic Bold"/>
              <a:cs typeface="Copperplate Gothic Bold"/>
            </a:endParaRPr>
          </a:p>
          <a:p>
            <a:pPr marL="800100" lvl="1" indent="-342900">
              <a:buFont typeface="Arial"/>
              <a:buChar char="•"/>
            </a:pPr>
            <a:r>
              <a:rPr lang="en-US" sz="2400" dirty="0">
                <a:solidFill>
                  <a:schemeClr val="accent1">
                    <a:lumMod val="75000"/>
                  </a:schemeClr>
                </a:solidFill>
                <a:latin typeface="Copperplate Gothic Bold"/>
                <a:cs typeface="Copperplate Gothic Bold"/>
              </a:rPr>
              <a:t>S</a:t>
            </a:r>
            <a:r>
              <a:rPr lang="en-US" sz="2400" dirty="0" smtClean="0">
                <a:solidFill>
                  <a:schemeClr val="accent1">
                    <a:lumMod val="75000"/>
                  </a:schemeClr>
                </a:solidFill>
                <a:latin typeface="Copperplate Gothic Bold"/>
                <a:cs typeface="Copperplate Gothic Bold"/>
              </a:rPr>
              <a:t>piritualized </a:t>
            </a:r>
            <a:r>
              <a:rPr lang="en-US" sz="2400" dirty="0">
                <a:solidFill>
                  <a:schemeClr val="accent1">
                    <a:lumMod val="75000"/>
                  </a:schemeClr>
                </a:solidFill>
                <a:latin typeface="Copperplate Gothic Bold"/>
                <a:cs typeface="Copperplate Gothic Bold"/>
              </a:rPr>
              <a:t>and individualized </a:t>
            </a:r>
            <a:r>
              <a:rPr lang="en-US" sz="2400" dirty="0" smtClean="0">
                <a:solidFill>
                  <a:schemeClr val="accent1">
                    <a:lumMod val="75000"/>
                  </a:schemeClr>
                </a:solidFill>
                <a:latin typeface="Copperplate Gothic Bold"/>
                <a:cs typeface="Copperplate Gothic Bold"/>
              </a:rPr>
              <a:t>religion.  He insisted upon </a:t>
            </a:r>
            <a:r>
              <a:rPr lang="en-US" sz="2400" dirty="0">
                <a:solidFill>
                  <a:schemeClr val="accent1">
                    <a:lumMod val="75000"/>
                  </a:schemeClr>
                </a:solidFill>
                <a:latin typeface="Copperplate Gothic Bold"/>
                <a:cs typeface="Copperplate Gothic Bold"/>
              </a:rPr>
              <a:t>the primacy of the individual’s relationship with </a:t>
            </a:r>
            <a:r>
              <a:rPr lang="en-US" sz="2400" dirty="0" smtClean="0">
                <a:solidFill>
                  <a:schemeClr val="accent1">
                    <a:lumMod val="75000"/>
                  </a:schemeClr>
                </a:solidFill>
                <a:latin typeface="Copperplate Gothic Bold"/>
                <a:cs typeface="Copperplate Gothic Bold"/>
              </a:rPr>
              <a:t>God.</a:t>
            </a:r>
            <a:endParaRPr lang="en-US" sz="2400" dirty="0">
              <a:solidFill>
                <a:schemeClr val="accent1">
                  <a:lumMod val="75000"/>
                </a:schemeClr>
              </a:solidFill>
              <a:effectLst/>
              <a:latin typeface="Copperplate Gothic Bold"/>
              <a:cs typeface="Copperplate Gothic Bold"/>
            </a:endParaRPr>
          </a:p>
        </p:txBody>
      </p:sp>
    </p:spTree>
    <p:extLst>
      <p:ext uri="{BB962C8B-B14F-4D97-AF65-F5344CB8AC3E}">
        <p14:creationId xmlns:p14="http://schemas.microsoft.com/office/powerpoint/2010/main" val="3875097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28600"/>
            <a:ext cx="8042276" cy="955956"/>
          </a:xfrm>
        </p:spPr>
        <p:txBody>
          <a:bodyPr/>
          <a:lstStyle/>
          <a:p>
            <a:pPr algn="l"/>
            <a:r>
              <a:rPr lang="en-US" dirty="0" smtClean="0">
                <a:solidFill>
                  <a:schemeClr val="accent1">
                    <a:lumMod val="75000"/>
                  </a:schemeClr>
                </a:solidFill>
                <a:latin typeface="Copperplate Gothic Bold"/>
                <a:cs typeface="Copperplate Gothic Bold"/>
              </a:rPr>
              <a:t>Divided Kingdom</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0" y="3919901"/>
            <a:ext cx="8686800" cy="2777683"/>
          </a:xfrm>
          <a:prstGeom prst="rect">
            <a:avLst/>
          </a:prstGeom>
          <a:noFill/>
        </p:spPr>
        <p:txBody>
          <a:bodyPr wrap="square" lIns="91440" tIns="45720" rIns="91440" bIns="45720">
            <a:spAutoFit/>
          </a:bodyPr>
          <a:lstStyle/>
          <a:p>
            <a:pPr algn="ctr"/>
            <a:r>
              <a:rPr lang="en-US" sz="2400" dirty="0" smtClean="0">
                <a:solidFill>
                  <a:schemeClr val="accent1">
                    <a:lumMod val="75000"/>
                  </a:schemeClr>
                </a:solidFill>
                <a:cs typeface="Apple Chancery"/>
              </a:rPr>
              <a:t>“</a:t>
            </a:r>
            <a:r>
              <a:rPr lang="en-US" sz="2400" dirty="0">
                <a:solidFill>
                  <a:schemeClr val="accent1">
                    <a:lumMod val="75000"/>
                  </a:schemeClr>
                </a:solidFill>
                <a:latin typeface="Apple Chancery"/>
                <a:cs typeface="Apple Chancery"/>
              </a:rPr>
              <a:t>The LORD is good, a refuge in times of trouble. He cares for those who trust in him, but with an overwhelming flood he will make an end of Nineveh; he will </a:t>
            </a:r>
            <a:r>
              <a:rPr lang="en-US" sz="2400" dirty="0" smtClean="0">
                <a:solidFill>
                  <a:schemeClr val="accent1">
                    <a:lumMod val="75000"/>
                  </a:schemeClr>
                </a:solidFill>
                <a:latin typeface="Apple Chancery"/>
                <a:cs typeface="Apple Chancery"/>
              </a:rPr>
              <a:t>pursue </a:t>
            </a:r>
            <a:r>
              <a:rPr lang="en-US" sz="2400" dirty="0">
                <a:solidFill>
                  <a:schemeClr val="accent1">
                    <a:lumMod val="75000"/>
                  </a:schemeClr>
                </a:solidFill>
                <a:latin typeface="Apple Chancery"/>
                <a:cs typeface="Apple Chancery"/>
              </a:rPr>
              <a:t>his foes into the realm of darkness</a:t>
            </a:r>
            <a:r>
              <a:rPr lang="en-US" sz="2400" dirty="0" smtClean="0">
                <a:solidFill>
                  <a:schemeClr val="accent1">
                    <a:lumMod val="75000"/>
                  </a:schemeClr>
                </a:solidFill>
                <a:latin typeface="Apple Chancery"/>
                <a:cs typeface="Apple Chancery"/>
              </a:rPr>
              <a:t>.’ </a:t>
            </a:r>
            <a:r>
              <a:rPr lang="en-US" sz="2000" dirty="0">
                <a:solidFill>
                  <a:schemeClr val="accent1">
                    <a:lumMod val="75000"/>
                  </a:schemeClr>
                </a:solidFill>
              </a:rPr>
              <a:t>Nahum 1:7-</a:t>
            </a:r>
            <a:r>
              <a:rPr lang="en-US" sz="2000" dirty="0" smtClean="0">
                <a:solidFill>
                  <a:schemeClr val="accent1">
                    <a:lumMod val="75000"/>
                  </a:schemeClr>
                </a:solidFill>
              </a:rPr>
              <a:t>8</a:t>
            </a:r>
          </a:p>
          <a:p>
            <a:pPr algn="ctr"/>
            <a:endParaRPr lang="en-US" sz="1050" dirty="0">
              <a:solidFill>
                <a:schemeClr val="accent1">
                  <a:lumMod val="75000"/>
                </a:schemeClr>
              </a:solidFill>
            </a:endParaRPr>
          </a:p>
          <a:p>
            <a:pPr marL="342900" indent="-342900">
              <a:buFont typeface="Arial"/>
              <a:buChar char="•"/>
            </a:pPr>
            <a:r>
              <a:rPr lang="en-US" sz="2400" b="1" dirty="0">
                <a:solidFill>
                  <a:schemeClr val="accent1">
                    <a:lumMod val="75000"/>
                  </a:schemeClr>
                </a:solidFill>
                <a:latin typeface="Copperplate Gothic Bold"/>
                <a:cs typeface="Copperplate Gothic Bold"/>
              </a:rPr>
              <a:t>Nahum </a:t>
            </a:r>
          </a:p>
          <a:p>
            <a:pPr marL="800100" lvl="1" indent="-342900">
              <a:buFont typeface="Arial"/>
              <a:buChar char="•"/>
            </a:pPr>
            <a:r>
              <a:rPr lang="en-US" sz="2400" dirty="0" smtClean="0">
                <a:solidFill>
                  <a:schemeClr val="accent1">
                    <a:lumMod val="75000"/>
                  </a:schemeClr>
                </a:solidFill>
                <a:latin typeface="Copperplate Gothic Bold"/>
                <a:cs typeface="Copperplate Gothic Bold"/>
              </a:rPr>
              <a:t>Fulfillment </a:t>
            </a:r>
            <a:r>
              <a:rPr lang="en-US" sz="2400" dirty="0">
                <a:solidFill>
                  <a:schemeClr val="accent1">
                    <a:lumMod val="75000"/>
                  </a:schemeClr>
                </a:solidFill>
                <a:latin typeface="Copperplate Gothic Bold"/>
                <a:cs typeface="Copperplate Gothic Bold"/>
              </a:rPr>
              <a:t>of the Lord’s promise with the fall of Nineveh, albeit delayed </a:t>
            </a:r>
          </a:p>
        </p:txBody>
      </p:sp>
      <p:sp>
        <p:nvSpPr>
          <p:cNvPr id="4" name="Rectangle 3"/>
          <p:cNvSpPr/>
          <p:nvPr/>
        </p:nvSpPr>
        <p:spPr>
          <a:xfrm>
            <a:off x="165101" y="1194901"/>
            <a:ext cx="8851900" cy="2554545"/>
          </a:xfrm>
          <a:prstGeom prst="rect">
            <a:avLst/>
          </a:prstGeom>
          <a:noFill/>
        </p:spPr>
        <p:txBody>
          <a:bodyPr wrap="square" lIns="91440" tIns="45720" rIns="91440" bIns="45720">
            <a:spAutoFit/>
          </a:bodyPr>
          <a:lstStyle/>
          <a:p>
            <a:pPr algn="ctr"/>
            <a:r>
              <a:rPr lang="en-US" sz="2400" dirty="0">
                <a:solidFill>
                  <a:schemeClr val="accent1">
                    <a:lumMod val="75000"/>
                  </a:schemeClr>
                </a:solidFill>
                <a:latin typeface="Apple Chancery"/>
                <a:cs typeface="Apple Chancery"/>
              </a:rPr>
              <a:t>Woe to the provoking, and redeemed city ... She hath not hearkened to the voice, neither hath she received discipline. </a:t>
            </a:r>
            <a:endParaRPr lang="en-US" sz="2400" dirty="0" smtClean="0">
              <a:solidFill>
                <a:schemeClr val="accent1">
                  <a:lumMod val="75000"/>
                </a:schemeClr>
              </a:solidFill>
              <a:latin typeface="Apple Chancery"/>
              <a:cs typeface="Apple Chancery"/>
            </a:endParaRPr>
          </a:p>
          <a:p>
            <a:pPr algn="ctr"/>
            <a:r>
              <a:rPr lang="en-US" sz="2000" dirty="0" smtClean="0">
                <a:solidFill>
                  <a:schemeClr val="accent1">
                    <a:lumMod val="75000"/>
                  </a:schemeClr>
                </a:solidFill>
              </a:rPr>
              <a:t>Zephaniah </a:t>
            </a:r>
            <a:r>
              <a:rPr lang="en-US" sz="2000" dirty="0">
                <a:solidFill>
                  <a:schemeClr val="accent1">
                    <a:lumMod val="75000"/>
                  </a:schemeClr>
                </a:solidFill>
              </a:rPr>
              <a:t>3:1-8 </a:t>
            </a:r>
            <a:endParaRPr lang="en-US" sz="2000" dirty="0" smtClean="0">
              <a:solidFill>
                <a:schemeClr val="accent1">
                  <a:lumMod val="75000"/>
                </a:schemeClr>
              </a:solidFill>
            </a:endParaRPr>
          </a:p>
          <a:p>
            <a:pPr algn="ctr"/>
            <a:endParaRPr lang="en-US" sz="1000" dirty="0">
              <a:solidFill>
                <a:schemeClr val="accent1">
                  <a:lumMod val="75000"/>
                </a:schemeClr>
              </a:solidFill>
            </a:endParaRPr>
          </a:p>
          <a:p>
            <a:pPr marL="342900" indent="-342900">
              <a:buFont typeface="Arial"/>
              <a:buChar char="•"/>
            </a:pPr>
            <a:r>
              <a:rPr lang="en-US" sz="2400" b="1" dirty="0">
                <a:solidFill>
                  <a:schemeClr val="accent1">
                    <a:lumMod val="75000"/>
                  </a:schemeClr>
                </a:solidFill>
                <a:latin typeface="Copperplate Gothic Bold"/>
                <a:cs typeface="Copperplate Gothic Bold"/>
              </a:rPr>
              <a:t>Zephaniah</a:t>
            </a:r>
            <a:r>
              <a:rPr lang="en-US" sz="2400" dirty="0">
                <a:solidFill>
                  <a:schemeClr val="accent1">
                    <a:lumMod val="75000"/>
                  </a:schemeClr>
                </a:solidFill>
                <a:latin typeface="Copperplate Gothic Bold"/>
                <a:cs typeface="Copperplate Gothic Bold"/>
              </a:rPr>
              <a:t> - Prophet of Universal Judgment </a:t>
            </a:r>
            <a:endParaRPr lang="en-US" sz="2400" dirty="0" smtClean="0">
              <a:solidFill>
                <a:schemeClr val="accent1">
                  <a:lumMod val="75000"/>
                </a:schemeClr>
              </a:solidFill>
              <a:latin typeface="Copperplate Gothic Bold"/>
              <a:cs typeface="Copperplate Gothic Bold"/>
            </a:endParaRPr>
          </a:p>
          <a:p>
            <a:endParaRPr lang="en-US" sz="1000" dirty="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Woe to a shameful </a:t>
            </a:r>
            <a:r>
              <a:rPr lang="en-US" sz="2400" dirty="0">
                <a:solidFill>
                  <a:schemeClr val="accent1">
                    <a:lumMod val="75000"/>
                  </a:schemeClr>
                </a:solidFill>
                <a:latin typeface="Copperplate Gothic Bold"/>
                <a:cs typeface="Copperplate Gothic Bold"/>
              </a:rPr>
              <a:t>nation full of people who have sinned against the </a:t>
            </a:r>
            <a:r>
              <a:rPr lang="en-US" sz="2400" dirty="0" smtClean="0">
                <a:solidFill>
                  <a:schemeClr val="accent1">
                    <a:lumMod val="75000"/>
                  </a:schemeClr>
                </a:solidFill>
                <a:latin typeface="Copperplate Gothic Bold"/>
                <a:cs typeface="Copperplate Gothic Bold"/>
              </a:rPr>
              <a:t>Lord. </a:t>
            </a:r>
            <a:endParaRPr lang="en-US" sz="24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2997688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1600"/>
            <a:ext cx="8042276" cy="955956"/>
          </a:xfrm>
        </p:spPr>
        <p:txBody>
          <a:bodyPr/>
          <a:lstStyle/>
          <a:p>
            <a:pPr algn="l"/>
            <a:r>
              <a:rPr lang="en-US" dirty="0" smtClean="0">
                <a:solidFill>
                  <a:schemeClr val="accent1">
                    <a:lumMod val="75000"/>
                  </a:schemeClr>
                </a:solidFill>
                <a:latin typeface="Copperplate Gothic Bold"/>
                <a:cs typeface="Copperplate Gothic Bold"/>
              </a:rPr>
              <a:t>Divided Kingdom</a:t>
            </a:r>
            <a:endParaRPr lang="en-US" dirty="0">
              <a:solidFill>
                <a:schemeClr val="accent1">
                  <a:lumMod val="75000"/>
                </a:schemeClr>
              </a:solidFill>
              <a:latin typeface="Copperplate Gothic Bold"/>
              <a:cs typeface="Copperplate Gothic Bold"/>
            </a:endParaRPr>
          </a:p>
        </p:txBody>
      </p:sp>
      <p:sp>
        <p:nvSpPr>
          <p:cNvPr id="4" name="Rectangle 3"/>
          <p:cNvSpPr/>
          <p:nvPr/>
        </p:nvSpPr>
        <p:spPr>
          <a:xfrm>
            <a:off x="114300" y="1264213"/>
            <a:ext cx="8737600" cy="5109091"/>
          </a:xfrm>
          <a:prstGeom prst="rect">
            <a:avLst/>
          </a:prstGeom>
          <a:noFill/>
        </p:spPr>
        <p:txBody>
          <a:bodyPr wrap="square" lIns="91440" tIns="45720" rIns="91440" bIns="45720">
            <a:spAutoFit/>
          </a:bodyPr>
          <a:lstStyle/>
          <a:p>
            <a:pPr algn="ctr"/>
            <a:r>
              <a:rPr lang="en-US" sz="3200" dirty="0" smtClean="0">
                <a:solidFill>
                  <a:schemeClr val="accent1">
                    <a:lumMod val="75000"/>
                  </a:schemeClr>
                </a:solidFill>
                <a:latin typeface="Copperplate Gothic Bold"/>
                <a:cs typeface="Copperplate Gothic Bold"/>
              </a:rPr>
              <a:t>THEOCRACY – </a:t>
            </a:r>
          </a:p>
          <a:p>
            <a:pPr algn="ctr"/>
            <a:r>
              <a:rPr lang="en-US" sz="3200" dirty="0" smtClean="0">
                <a:solidFill>
                  <a:schemeClr val="accent1">
                    <a:lumMod val="75000"/>
                  </a:schemeClr>
                </a:solidFill>
                <a:latin typeface="Copperplate Gothic Bold"/>
                <a:cs typeface="Copperplate Gothic Bold"/>
              </a:rPr>
              <a:t>Yahweh, the divine “superpower.” </a:t>
            </a:r>
          </a:p>
          <a:p>
            <a:endParaRPr lang="en-US" dirty="0">
              <a:solidFill>
                <a:schemeClr val="accent1">
                  <a:lumMod val="75000"/>
                </a:schemeClr>
              </a:solidFill>
              <a:latin typeface="Copperplate Gothic Bold"/>
              <a:cs typeface="Copperplate Gothic Bold"/>
            </a:endParaRPr>
          </a:p>
          <a:p>
            <a:pPr marL="342900" indent="-342900">
              <a:buFont typeface="Arial"/>
              <a:buChar char="•"/>
            </a:pPr>
            <a:r>
              <a:rPr lang="en-US" sz="3200" dirty="0" err="1" smtClean="0">
                <a:solidFill>
                  <a:schemeClr val="accent1">
                    <a:lumMod val="75000"/>
                  </a:schemeClr>
                </a:solidFill>
                <a:latin typeface="Copperplate Gothic Bold"/>
                <a:cs typeface="Copperplate Gothic Bold"/>
              </a:rPr>
              <a:t>yahweh’s</a:t>
            </a:r>
            <a:r>
              <a:rPr lang="en-US" sz="3200" dirty="0" smtClean="0">
                <a:solidFill>
                  <a:schemeClr val="accent1">
                    <a:lumMod val="75000"/>
                  </a:schemeClr>
                </a:solidFill>
                <a:latin typeface="Copperplate Gothic Bold"/>
                <a:cs typeface="Copperplate Gothic Bold"/>
              </a:rPr>
              <a:t> laws supreme</a:t>
            </a:r>
          </a:p>
          <a:p>
            <a:pPr marL="342900" indent="-342900">
              <a:buFont typeface="Arial"/>
              <a:buChar char="•"/>
            </a:pPr>
            <a:endParaRPr lang="en-US" dirty="0" smtClean="0">
              <a:solidFill>
                <a:schemeClr val="accent1">
                  <a:lumMod val="75000"/>
                </a:schemeClr>
              </a:solidFill>
              <a:latin typeface="Copperplate Gothic Bold"/>
              <a:cs typeface="Copperplate Gothic Bold"/>
            </a:endParaRPr>
          </a:p>
          <a:p>
            <a:pPr marL="342900" indent="-342900">
              <a:buFont typeface="Arial"/>
              <a:buChar char="•"/>
            </a:pPr>
            <a:r>
              <a:rPr lang="en-US" sz="3200" dirty="0" smtClean="0">
                <a:solidFill>
                  <a:schemeClr val="accent1">
                    <a:lumMod val="75000"/>
                  </a:schemeClr>
                </a:solidFill>
                <a:latin typeface="Copperplate Gothic Bold"/>
                <a:cs typeface="Copperplate Gothic Bold"/>
              </a:rPr>
              <a:t>prophets are guardians of the law as given through </a:t>
            </a:r>
            <a:r>
              <a:rPr lang="en-US" sz="3200" dirty="0" err="1" smtClean="0">
                <a:solidFill>
                  <a:schemeClr val="accent1">
                    <a:lumMod val="75000"/>
                  </a:schemeClr>
                </a:solidFill>
                <a:latin typeface="Copperplate Gothic Bold"/>
                <a:cs typeface="Copperplate Gothic Bold"/>
              </a:rPr>
              <a:t>moses</a:t>
            </a:r>
            <a:r>
              <a:rPr lang="en-US" sz="3200" dirty="0" smtClean="0">
                <a:solidFill>
                  <a:schemeClr val="accent1">
                    <a:lumMod val="75000"/>
                  </a:schemeClr>
                </a:solidFill>
                <a:latin typeface="Copperplate Gothic Bold"/>
                <a:cs typeface="Copperplate Gothic Bold"/>
              </a:rPr>
              <a:t> </a:t>
            </a:r>
          </a:p>
          <a:p>
            <a:pPr marL="342900" indent="-342900">
              <a:buFont typeface="Arial"/>
              <a:buChar char="•"/>
            </a:pPr>
            <a:endParaRPr lang="en-US" dirty="0" smtClean="0">
              <a:solidFill>
                <a:schemeClr val="accent1">
                  <a:lumMod val="75000"/>
                </a:schemeClr>
              </a:solidFill>
              <a:latin typeface="Copperplate Gothic Bold"/>
              <a:cs typeface="Copperplate Gothic Bold"/>
            </a:endParaRPr>
          </a:p>
          <a:p>
            <a:pPr marL="342900" indent="-342900">
              <a:buFont typeface="Arial"/>
              <a:buChar char="•"/>
            </a:pPr>
            <a:r>
              <a:rPr lang="en-US" sz="3200" dirty="0" err="1" smtClean="0">
                <a:solidFill>
                  <a:schemeClr val="accent1">
                    <a:lumMod val="75000"/>
                  </a:schemeClr>
                </a:solidFill>
                <a:latin typeface="Copperplate Gothic Bold"/>
                <a:cs typeface="Copperplate Gothic Bold"/>
              </a:rPr>
              <a:t>deuteronomistic</a:t>
            </a:r>
            <a:r>
              <a:rPr lang="en-US" sz="3200" dirty="0" smtClean="0">
                <a:solidFill>
                  <a:schemeClr val="accent1">
                    <a:lumMod val="75000"/>
                  </a:schemeClr>
                </a:solidFill>
                <a:latin typeface="Copperplate Gothic Bold"/>
                <a:cs typeface="Copperplate Gothic Bold"/>
              </a:rPr>
              <a:t> history written as explanation</a:t>
            </a:r>
          </a:p>
          <a:p>
            <a:pPr marL="342900" indent="-342900">
              <a:buFont typeface="Arial"/>
              <a:buChar char="•"/>
            </a:pPr>
            <a:endParaRPr lang="en-US" sz="2400" dirty="0" smtClean="0">
              <a:solidFill>
                <a:schemeClr val="accent1">
                  <a:lumMod val="75000"/>
                </a:schemeClr>
              </a:solidFill>
              <a:latin typeface="Copperplate Gothic Bold"/>
              <a:cs typeface="Copperplate Gothic Bold"/>
            </a:endParaRPr>
          </a:p>
          <a:p>
            <a:pPr algn="ctr"/>
            <a:endParaRPr lang="en-US" sz="2400" dirty="0">
              <a:solidFill>
                <a:schemeClr val="accent1">
                  <a:lumMod val="75000"/>
                </a:schemeClr>
              </a:solidFill>
            </a:endParaRPr>
          </a:p>
        </p:txBody>
      </p:sp>
    </p:spTree>
    <p:extLst>
      <p:ext uri="{BB962C8B-B14F-4D97-AF65-F5344CB8AC3E}">
        <p14:creationId xmlns:p14="http://schemas.microsoft.com/office/powerpoint/2010/main" val="1123269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573413" y="1238600"/>
            <a:ext cx="4617115" cy="2249986"/>
          </a:xfrm>
        </p:spPr>
        <p:txBody>
          <a:bodyPr/>
          <a:lstStyle/>
          <a:p>
            <a:pPr algn="ctr" eaLnBrk="1" fontAlgn="auto" hangingPunct="1">
              <a:spcAft>
                <a:spcPts val="0"/>
              </a:spcAft>
              <a:defRPr/>
            </a:pPr>
            <a:r>
              <a:rPr sz="4400" dirty="0"/>
              <a:t/>
            </a:r>
            <a:br>
              <a:rPr sz="4400" dirty="0"/>
            </a:br>
            <a:r>
              <a:rPr sz="4400" dirty="0"/>
              <a:t/>
            </a:r>
            <a:br>
              <a:rPr sz="4400" dirty="0"/>
            </a:br>
            <a:r>
              <a:rPr sz="4400" dirty="0"/>
              <a:t/>
            </a:r>
            <a:br>
              <a:rPr sz="4400" dirty="0"/>
            </a:br>
            <a:r>
              <a:rPr sz="4400" dirty="0"/>
              <a:t/>
            </a:r>
            <a:br>
              <a:rPr sz="4400" dirty="0"/>
            </a:br>
            <a:r>
              <a:rPr sz="4400" dirty="0"/>
              <a:t/>
            </a:r>
            <a:br>
              <a:rPr sz="4400" dirty="0"/>
            </a:br>
            <a:r>
              <a:rPr lang="en-US" sz="4400" dirty="0" smtClean="0"/>
              <a:t/>
            </a:r>
            <a:br>
              <a:rPr lang="en-US" sz="4400" dirty="0" smtClean="0"/>
            </a:br>
            <a:r>
              <a:rPr lang="en-US" sz="4400" dirty="0"/>
              <a:t/>
            </a:r>
            <a:br>
              <a:rPr lang="en-US" sz="4400" dirty="0"/>
            </a:br>
            <a:r>
              <a:rPr lang="en-US" sz="4400" dirty="0" smtClean="0"/>
              <a:t/>
            </a:r>
            <a:br>
              <a:rPr lang="en-US" sz="4400" dirty="0" smtClean="0"/>
            </a:br>
            <a:r>
              <a:rPr lang="en-US" sz="4400" b="1" dirty="0" smtClean="0"/>
              <a:t>PRESENTING</a:t>
            </a:r>
            <a:r>
              <a:rPr sz="5400" dirty="0"/>
              <a:t/>
            </a:r>
            <a:br>
              <a:rPr sz="5400" dirty="0"/>
            </a:br>
            <a:r>
              <a:rPr lang="en-US" sz="5400" dirty="0" smtClean="0"/>
              <a:t>BOW TO THE KING!</a:t>
            </a:r>
            <a:endParaRPr dirty="0"/>
          </a:p>
        </p:txBody>
      </p:sp>
      <p:sp>
        <p:nvSpPr>
          <p:cNvPr id="3" name="Text Placeholder 2"/>
          <p:cNvSpPr>
            <a:spLocks noGrp="1"/>
          </p:cNvSpPr>
          <p:nvPr>
            <p:ph type="body" idx="1"/>
          </p:nvPr>
        </p:nvSpPr>
        <p:spPr>
          <a:xfrm rot="19140000">
            <a:off x="2379511" y="2793108"/>
            <a:ext cx="6247525" cy="2040184"/>
          </a:xfrm>
        </p:spPr>
        <p:txBody>
          <a:bodyPr rtlCol="0">
            <a:normAutofit/>
          </a:bodyPr>
          <a:lstStyle/>
          <a:p>
            <a:pPr fontAlgn="auto">
              <a:spcAft>
                <a:spcPts val="0"/>
              </a:spcAft>
              <a:defRPr/>
            </a:pPr>
            <a:r>
              <a:rPr lang="en-US" sz="2000" dirty="0" smtClean="0">
                <a:solidFill>
                  <a:schemeClr val="accent6">
                    <a:lumMod val="60000"/>
                    <a:lumOff val="40000"/>
                  </a:schemeClr>
                </a:solidFill>
                <a:latin typeface="Arial Black"/>
                <a:cs typeface="Arial Black"/>
              </a:rPr>
              <a:t>Choose a king from Hebrew Scriptures.  Make an individual presentation on the </a:t>
            </a:r>
            <a:r>
              <a:rPr sz="2000" dirty="0" smtClean="0">
                <a:solidFill>
                  <a:schemeClr val="accent6">
                    <a:lumMod val="60000"/>
                    <a:lumOff val="40000"/>
                  </a:schemeClr>
                </a:solidFill>
                <a:latin typeface="Arial Black"/>
                <a:cs typeface="Arial Black"/>
              </a:rPr>
              <a:t>signi</a:t>
            </a:r>
            <a:r>
              <a:rPr lang="en-US" sz="2000" dirty="0" smtClean="0">
                <a:solidFill>
                  <a:schemeClr val="accent6">
                    <a:lumMod val="60000"/>
                    <a:lumOff val="40000"/>
                  </a:schemeClr>
                </a:solidFill>
                <a:latin typeface="Arial Black"/>
                <a:cs typeface="Arial Black"/>
              </a:rPr>
              <a:t>f</a:t>
            </a:r>
            <a:r>
              <a:rPr sz="2000" dirty="0" smtClean="0">
                <a:solidFill>
                  <a:schemeClr val="accent6">
                    <a:lumMod val="60000"/>
                    <a:lumOff val="40000"/>
                  </a:schemeClr>
                </a:solidFill>
                <a:latin typeface="Arial Black"/>
                <a:cs typeface="Arial Black"/>
              </a:rPr>
              <a:t>icance </a:t>
            </a:r>
            <a:r>
              <a:rPr sz="2000" dirty="0">
                <a:solidFill>
                  <a:schemeClr val="accent6">
                    <a:lumMod val="60000"/>
                    <a:lumOff val="40000"/>
                  </a:schemeClr>
                </a:solidFill>
                <a:latin typeface="Arial Black"/>
                <a:cs typeface="Arial Black"/>
              </a:rPr>
              <a:t>of this </a:t>
            </a:r>
            <a:r>
              <a:rPr lang="en-US" sz="2000" dirty="0" smtClean="0">
                <a:solidFill>
                  <a:schemeClr val="accent6">
                    <a:lumMod val="60000"/>
                    <a:lumOff val="40000"/>
                  </a:schemeClr>
                </a:solidFill>
                <a:latin typeface="Arial Black"/>
                <a:cs typeface="Arial Black"/>
              </a:rPr>
              <a:t>king</a:t>
            </a:r>
            <a:r>
              <a:rPr sz="2000" dirty="0" smtClean="0">
                <a:solidFill>
                  <a:schemeClr val="accent6">
                    <a:lumMod val="60000"/>
                    <a:lumOff val="40000"/>
                  </a:schemeClr>
                </a:solidFill>
                <a:latin typeface="Arial Black"/>
                <a:cs typeface="Arial Black"/>
              </a:rPr>
              <a:t> </a:t>
            </a:r>
            <a:r>
              <a:rPr lang="en-US" sz="2000" dirty="0" smtClean="0">
                <a:solidFill>
                  <a:schemeClr val="accent6">
                    <a:lumMod val="60000"/>
                    <a:lumOff val="40000"/>
                  </a:schemeClr>
                </a:solidFill>
                <a:latin typeface="Arial Black"/>
                <a:cs typeface="Arial Black"/>
              </a:rPr>
              <a:t>and apply attributes and/or behaviors of this king </a:t>
            </a:r>
          </a:p>
          <a:p>
            <a:pPr fontAlgn="auto">
              <a:spcAft>
                <a:spcPts val="0"/>
              </a:spcAft>
              <a:defRPr/>
            </a:pPr>
            <a:r>
              <a:rPr lang="en-US" sz="2000" dirty="0" smtClean="0">
                <a:solidFill>
                  <a:schemeClr val="accent6">
                    <a:lumMod val="60000"/>
                    <a:lumOff val="40000"/>
                  </a:schemeClr>
                </a:solidFill>
                <a:latin typeface="Arial Black"/>
                <a:cs typeface="Arial Black"/>
              </a:rPr>
              <a:t>TO</a:t>
            </a:r>
            <a:r>
              <a:rPr sz="2000" dirty="0" smtClean="0">
                <a:solidFill>
                  <a:schemeClr val="accent6">
                    <a:lumMod val="60000"/>
                    <a:lumOff val="40000"/>
                  </a:schemeClr>
                </a:solidFill>
                <a:latin typeface="Arial Black"/>
                <a:cs typeface="Arial Black"/>
              </a:rPr>
              <a:t> </a:t>
            </a:r>
            <a:r>
              <a:rPr sz="2000" dirty="0">
                <a:solidFill>
                  <a:schemeClr val="accent6">
                    <a:lumMod val="60000"/>
                    <a:lumOff val="40000"/>
                  </a:schemeClr>
                </a:solidFill>
                <a:latin typeface="Arial Black"/>
                <a:cs typeface="Arial Black"/>
              </a:rPr>
              <a:t>YOUR LIFE.</a:t>
            </a:r>
          </a:p>
          <a:p>
            <a:pPr eaLnBrk="1" fontAlgn="auto" hangingPunct="1">
              <a:spcAft>
                <a:spcPts val="0"/>
              </a:spcAft>
              <a:buFont typeface="Arial" pitchFamily="34" charset="0"/>
              <a:buNone/>
              <a:defRPr/>
            </a:pPr>
            <a:endParaRPr dirty="0">
              <a:solidFill>
                <a:schemeClr val="accent6">
                  <a:lumMod val="60000"/>
                  <a:lumOff val="40000"/>
                </a:schemeClr>
              </a:solidFill>
            </a:endParaRPr>
          </a:p>
        </p:txBody>
      </p:sp>
    </p:spTree>
    <p:extLst>
      <p:ext uri="{BB962C8B-B14F-4D97-AF65-F5344CB8AC3E}">
        <p14:creationId xmlns:p14="http://schemas.microsoft.com/office/powerpoint/2010/main" val="4211783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855178" y="835146"/>
            <a:ext cx="3685770" cy="2734562"/>
          </a:xfrm>
        </p:spPr>
        <p:txBody>
          <a:bodyPr/>
          <a:lstStyle/>
          <a:p>
            <a:pPr algn="ctr" eaLnBrk="1" fontAlgn="auto" hangingPunct="1">
              <a:spcAft>
                <a:spcPts val="0"/>
              </a:spcAft>
              <a:defRPr/>
            </a:pPr>
            <a:r>
              <a:rPr sz="4400" dirty="0"/>
              <a:t/>
            </a:r>
            <a:br>
              <a:rPr sz="4400" dirty="0"/>
            </a:br>
            <a:r>
              <a:rPr sz="4400" dirty="0"/>
              <a:t/>
            </a:r>
            <a:br>
              <a:rPr sz="4400" dirty="0"/>
            </a:br>
            <a:r>
              <a:rPr sz="4400" dirty="0"/>
              <a:t/>
            </a:r>
            <a:br>
              <a:rPr sz="4400" dirty="0"/>
            </a:br>
            <a:r>
              <a:rPr sz="4400" dirty="0"/>
              <a:t/>
            </a:r>
            <a:br>
              <a:rPr sz="4400" dirty="0"/>
            </a:br>
            <a:r>
              <a:rPr sz="4400" dirty="0"/>
              <a:t/>
            </a:r>
            <a:br>
              <a:rPr sz="4400" dirty="0"/>
            </a:br>
            <a:r>
              <a:rPr lang="en-US" sz="4400" dirty="0" smtClean="0"/>
              <a:t/>
            </a:r>
            <a:br>
              <a:rPr lang="en-US" sz="4400" dirty="0" smtClean="0"/>
            </a:br>
            <a:r>
              <a:rPr lang="en-US" sz="4400" b="1" dirty="0"/>
              <a:t/>
            </a:r>
            <a:br>
              <a:rPr lang="en-US" sz="4400" b="1" dirty="0"/>
            </a:br>
            <a:r>
              <a:rPr lang="en-US" sz="4400" b="1" dirty="0" smtClean="0"/>
              <a:t>NEXT WEEK</a:t>
            </a:r>
            <a:br>
              <a:rPr lang="en-US" sz="4400" b="1" dirty="0" smtClean="0"/>
            </a:br>
            <a:r>
              <a:rPr sz="3200" b="1" dirty="0"/>
              <a:t/>
            </a:r>
            <a:br>
              <a:rPr sz="3200" b="1" dirty="0"/>
            </a:br>
            <a:r>
              <a:rPr lang="en-US" sz="3200" b="1" dirty="0" smtClean="0"/>
              <a:t>I AM THE VOICE OF GOD</a:t>
            </a:r>
            <a:r>
              <a:rPr lang="en-US" sz="4800" b="1" dirty="0" smtClean="0"/>
              <a:t>!</a:t>
            </a:r>
            <a:endParaRPr lang="en-US" sz="4400" b="1" dirty="0"/>
          </a:p>
        </p:txBody>
      </p:sp>
      <p:sp>
        <p:nvSpPr>
          <p:cNvPr id="3" name="Text Placeholder 2"/>
          <p:cNvSpPr>
            <a:spLocks noGrp="1"/>
          </p:cNvSpPr>
          <p:nvPr>
            <p:ph type="body" idx="1"/>
          </p:nvPr>
        </p:nvSpPr>
        <p:spPr>
          <a:xfrm rot="19140000">
            <a:off x="2379511" y="2793108"/>
            <a:ext cx="6247525" cy="2040184"/>
          </a:xfrm>
        </p:spPr>
        <p:txBody>
          <a:bodyPr rtlCol="0">
            <a:normAutofit/>
          </a:bodyPr>
          <a:lstStyle/>
          <a:p>
            <a:pPr fontAlgn="auto">
              <a:spcAft>
                <a:spcPts val="0"/>
              </a:spcAft>
              <a:defRPr/>
            </a:pPr>
            <a:r>
              <a:rPr lang="en-US" sz="2000" dirty="0" smtClean="0">
                <a:solidFill>
                  <a:schemeClr val="accent6">
                    <a:lumMod val="60000"/>
                    <a:lumOff val="40000"/>
                  </a:schemeClr>
                </a:solidFill>
                <a:latin typeface="Arial Black"/>
                <a:cs typeface="Arial Black"/>
              </a:rPr>
              <a:t>Choose a prophet from Hebrew Scriptures.  Make an individual presentation next week on the </a:t>
            </a:r>
            <a:r>
              <a:rPr sz="2000" dirty="0" smtClean="0">
                <a:solidFill>
                  <a:schemeClr val="accent6">
                    <a:lumMod val="60000"/>
                    <a:lumOff val="40000"/>
                  </a:schemeClr>
                </a:solidFill>
                <a:latin typeface="Arial Black"/>
                <a:cs typeface="Arial Black"/>
              </a:rPr>
              <a:t>signi</a:t>
            </a:r>
            <a:r>
              <a:rPr lang="en-US" sz="2000" dirty="0" smtClean="0">
                <a:solidFill>
                  <a:schemeClr val="accent6">
                    <a:lumMod val="60000"/>
                    <a:lumOff val="40000"/>
                  </a:schemeClr>
                </a:solidFill>
                <a:latin typeface="Arial Black"/>
                <a:cs typeface="Arial Black"/>
              </a:rPr>
              <a:t>f</a:t>
            </a:r>
            <a:r>
              <a:rPr sz="2000" dirty="0" smtClean="0">
                <a:solidFill>
                  <a:schemeClr val="accent6">
                    <a:lumMod val="60000"/>
                    <a:lumOff val="40000"/>
                  </a:schemeClr>
                </a:solidFill>
                <a:latin typeface="Arial Black"/>
                <a:cs typeface="Arial Black"/>
              </a:rPr>
              <a:t>icance </a:t>
            </a:r>
            <a:r>
              <a:rPr sz="2000" dirty="0">
                <a:solidFill>
                  <a:schemeClr val="accent6">
                    <a:lumMod val="60000"/>
                    <a:lumOff val="40000"/>
                  </a:schemeClr>
                </a:solidFill>
                <a:latin typeface="Arial Black"/>
                <a:cs typeface="Arial Black"/>
              </a:rPr>
              <a:t>of this </a:t>
            </a:r>
            <a:r>
              <a:rPr lang="en-US" sz="2000" dirty="0" smtClean="0">
                <a:solidFill>
                  <a:schemeClr val="accent6">
                    <a:lumMod val="60000"/>
                    <a:lumOff val="40000"/>
                  </a:schemeClr>
                </a:solidFill>
                <a:latin typeface="Arial Black"/>
                <a:cs typeface="Arial Black"/>
              </a:rPr>
              <a:t>prophet</a:t>
            </a:r>
            <a:r>
              <a:rPr sz="2000" dirty="0" smtClean="0">
                <a:solidFill>
                  <a:schemeClr val="accent6">
                    <a:lumMod val="60000"/>
                    <a:lumOff val="40000"/>
                  </a:schemeClr>
                </a:solidFill>
                <a:latin typeface="Arial Black"/>
                <a:cs typeface="Arial Black"/>
              </a:rPr>
              <a:t> </a:t>
            </a:r>
            <a:r>
              <a:rPr lang="en-US" sz="2000" dirty="0" smtClean="0">
                <a:solidFill>
                  <a:schemeClr val="accent6">
                    <a:lumMod val="60000"/>
                    <a:lumOff val="40000"/>
                  </a:schemeClr>
                </a:solidFill>
                <a:latin typeface="Arial Black"/>
                <a:cs typeface="Arial Black"/>
              </a:rPr>
              <a:t>and apply attributes and/or behaviors of this prophet</a:t>
            </a:r>
          </a:p>
          <a:p>
            <a:pPr fontAlgn="auto">
              <a:spcAft>
                <a:spcPts val="0"/>
              </a:spcAft>
              <a:defRPr/>
            </a:pPr>
            <a:r>
              <a:rPr lang="en-US" sz="2000" dirty="0" smtClean="0">
                <a:solidFill>
                  <a:schemeClr val="accent6">
                    <a:lumMod val="60000"/>
                    <a:lumOff val="40000"/>
                  </a:schemeClr>
                </a:solidFill>
                <a:latin typeface="Arial Black"/>
                <a:cs typeface="Arial Black"/>
              </a:rPr>
              <a:t>TO</a:t>
            </a:r>
            <a:r>
              <a:rPr sz="2000" dirty="0" smtClean="0">
                <a:solidFill>
                  <a:schemeClr val="accent6">
                    <a:lumMod val="60000"/>
                    <a:lumOff val="40000"/>
                  </a:schemeClr>
                </a:solidFill>
                <a:latin typeface="Arial Black"/>
                <a:cs typeface="Arial Black"/>
              </a:rPr>
              <a:t> </a:t>
            </a:r>
            <a:r>
              <a:rPr sz="2000" dirty="0">
                <a:solidFill>
                  <a:schemeClr val="accent6">
                    <a:lumMod val="60000"/>
                    <a:lumOff val="40000"/>
                  </a:schemeClr>
                </a:solidFill>
                <a:latin typeface="Arial Black"/>
                <a:cs typeface="Arial Black"/>
              </a:rPr>
              <a:t>YOUR LIFE.</a:t>
            </a:r>
          </a:p>
          <a:p>
            <a:pPr eaLnBrk="1" fontAlgn="auto" hangingPunct="1">
              <a:spcAft>
                <a:spcPts val="0"/>
              </a:spcAft>
              <a:buFont typeface="Arial" pitchFamily="34" charset="0"/>
              <a:buNone/>
              <a:defRPr/>
            </a:pPr>
            <a:endParaRPr dirty="0">
              <a:solidFill>
                <a:schemeClr val="accent6">
                  <a:lumMod val="60000"/>
                  <a:lumOff val="40000"/>
                </a:schemeClr>
              </a:solidFill>
            </a:endParaRPr>
          </a:p>
        </p:txBody>
      </p:sp>
    </p:spTree>
    <p:extLst>
      <p:ext uri="{BB962C8B-B14F-4D97-AF65-F5344CB8AC3E}">
        <p14:creationId xmlns:p14="http://schemas.microsoft.com/office/powerpoint/2010/main" val="3410618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66701"/>
            <a:ext cx="8864600" cy="8125302"/>
          </a:xfrm>
          <a:prstGeom prst="rect">
            <a:avLst/>
          </a:prstGeom>
          <a:noFill/>
        </p:spPr>
        <p:txBody>
          <a:bodyPr wrap="square" lIns="91440" tIns="45720" rIns="91440" bIns="45720">
            <a:spAutoFit/>
          </a:bodyPr>
          <a:lstStyle/>
          <a:p>
            <a:pPr algn="ctr"/>
            <a:r>
              <a:rPr lang="en-US" sz="4400" dirty="0" smtClean="0">
                <a:ln w="12700">
                  <a:solidFill>
                    <a:schemeClr val="tx2">
                      <a:satMod val="155000"/>
                    </a:schemeClr>
                  </a:solidFill>
                  <a:prstDash val="solid"/>
                </a:ln>
                <a:solidFill>
                  <a:schemeClr val="accent1">
                    <a:lumMod val="75000"/>
                  </a:schemeClr>
                </a:solidFill>
                <a:latin typeface="Copperplate Gothic Bold"/>
                <a:cs typeface="Copperplate Gothic Bold"/>
              </a:rPr>
              <a:t>Homework</a:t>
            </a:r>
            <a:br>
              <a:rPr lang="en-US" sz="4400" dirty="0" smtClean="0">
                <a:ln w="12700">
                  <a:solidFill>
                    <a:schemeClr val="tx2">
                      <a:satMod val="155000"/>
                    </a:schemeClr>
                  </a:solidFill>
                  <a:prstDash val="solid"/>
                </a:ln>
                <a:solidFill>
                  <a:schemeClr val="accent1">
                    <a:lumMod val="75000"/>
                  </a:schemeClr>
                </a:solidFill>
                <a:latin typeface="Copperplate Gothic Bold"/>
                <a:cs typeface="Copperplate Gothic Bold"/>
              </a:rPr>
            </a:br>
            <a:endPar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marL="457200" indent="-457200" algn="just">
              <a:buFont typeface="Arial"/>
              <a:buChar char="•"/>
            </a:pPr>
            <a:r>
              <a:rPr lang="en-US" sz="2800" dirty="0">
                <a:solidFill>
                  <a:schemeClr val="accent1">
                    <a:lumMod val="75000"/>
                  </a:schemeClr>
                </a:solidFill>
                <a:latin typeface="Copperplate Gothic Bold"/>
                <a:cs typeface="Copperplate Gothic Bold"/>
              </a:rPr>
              <a:t>Prepare </a:t>
            </a:r>
            <a:r>
              <a:rPr lang="en-US" sz="2800" dirty="0" smtClean="0">
                <a:solidFill>
                  <a:schemeClr val="accent1">
                    <a:lumMod val="75000"/>
                  </a:schemeClr>
                </a:solidFill>
                <a:latin typeface="Copperplate Gothic Bold"/>
                <a:cs typeface="Copperplate Gothic Bold"/>
              </a:rPr>
              <a:t>next </a:t>
            </a:r>
            <a:r>
              <a:rPr lang="en-US" sz="2800" dirty="0">
                <a:solidFill>
                  <a:schemeClr val="accent1">
                    <a:lumMod val="75000"/>
                  </a:schemeClr>
                </a:solidFill>
                <a:latin typeface="Copperplate Gothic Bold"/>
                <a:cs typeface="Copperplate Gothic Bold"/>
              </a:rPr>
              <a:t>week </a:t>
            </a:r>
            <a:r>
              <a:rPr lang="en-US" sz="2800" dirty="0" smtClean="0">
                <a:solidFill>
                  <a:schemeClr val="accent1">
                    <a:lumMod val="75000"/>
                  </a:schemeClr>
                </a:solidFill>
                <a:latin typeface="Copperplate Gothic Bold"/>
                <a:cs typeface="Copperplate Gothic Bold"/>
              </a:rPr>
              <a:t>“I AM IT” [Prophets]</a:t>
            </a:r>
            <a:br>
              <a:rPr lang="en-US" sz="2800" dirty="0" smtClean="0">
                <a:solidFill>
                  <a:schemeClr val="accent1">
                    <a:lumMod val="75000"/>
                  </a:schemeClr>
                </a:solidFill>
                <a:latin typeface="Copperplate Gothic Bold"/>
                <a:cs typeface="Copperplate Gothic Bold"/>
              </a:rPr>
            </a:br>
            <a:endParaRPr lang="en-US" sz="2000" dirty="0">
              <a:solidFill>
                <a:schemeClr val="accent1">
                  <a:lumMod val="75000"/>
                </a:schemeClr>
              </a:solidFill>
              <a:latin typeface="Copperplate Gothic Bold"/>
              <a:cs typeface="Copperplate Gothic Bold"/>
            </a:endParaRPr>
          </a:p>
          <a:p>
            <a:pPr marL="457200" indent="-457200" algn="just">
              <a:buFont typeface="Arial"/>
              <a:buChar char="•"/>
            </a:pPr>
            <a:r>
              <a:rPr lang="en-US" sz="2800" dirty="0">
                <a:solidFill>
                  <a:schemeClr val="accent1">
                    <a:lumMod val="75000"/>
                  </a:schemeClr>
                </a:solidFill>
                <a:latin typeface="Copperplate Gothic Bold"/>
                <a:cs typeface="Copperplate Gothic Bold"/>
              </a:rPr>
              <a:t>Prepare for group presentations</a:t>
            </a:r>
          </a:p>
          <a:p>
            <a:pPr marL="457200" indent="-457200" algn="just">
              <a:buFont typeface="Arial"/>
              <a:buChar char="•"/>
            </a:pPr>
            <a:endParaRPr lang="en-US" sz="2000" dirty="0">
              <a:solidFill>
                <a:schemeClr val="accent1">
                  <a:lumMod val="75000"/>
                </a:schemeClr>
              </a:solidFill>
              <a:latin typeface="Copperplate Gothic Bold"/>
              <a:cs typeface="Copperplate Gothic Bold"/>
            </a:endParaRPr>
          </a:p>
          <a:p>
            <a:pPr marL="457200" indent="-457200" algn="just">
              <a:buFont typeface="Arial"/>
              <a:buChar char="•"/>
            </a:pPr>
            <a:r>
              <a:rPr lang="en-US" sz="2800" dirty="0">
                <a:solidFill>
                  <a:schemeClr val="accent1">
                    <a:lumMod val="75000"/>
                  </a:schemeClr>
                </a:solidFill>
                <a:latin typeface="Copperplate Gothic Bold"/>
                <a:cs typeface="Copperplate Gothic Bold"/>
              </a:rPr>
              <a:t>Meditate/journal</a:t>
            </a:r>
          </a:p>
          <a:p>
            <a:pPr marL="457200" indent="-457200" algn="just">
              <a:buFont typeface="Arial"/>
              <a:buChar char="•"/>
            </a:pPr>
            <a:endParaRPr lang="en-US" sz="2800" dirty="0">
              <a:solidFill>
                <a:schemeClr val="accent1">
                  <a:lumMod val="75000"/>
                </a:schemeClr>
              </a:solidFill>
              <a:latin typeface="Copperplate Gothic Bold"/>
              <a:cs typeface="Copperplate Gothic Bold"/>
            </a:endParaRPr>
          </a:p>
          <a:p>
            <a:pPr algn="just"/>
            <a:r>
              <a:rPr lang="en-US" sz="2800" dirty="0">
                <a:solidFill>
                  <a:schemeClr val="accent1">
                    <a:lumMod val="75000"/>
                  </a:schemeClr>
                </a:solidFill>
                <a:latin typeface="Copperplate Gothic Bold"/>
                <a:cs typeface="Copperplate Gothic Bold"/>
              </a:rPr>
              <a:t>This day, I am dissolving from consciousness old and crystallized ideas.  Through the power of god within me, I become aware of new ideas and see my world through new lens.  I am grateful.  So it is.  Amen.</a:t>
            </a:r>
          </a:p>
          <a:p>
            <a:endParaRPr lang="en-US" sz="24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endParaRPr lang="en-US" dirty="0">
              <a:ln w="12700">
                <a:solidFill>
                  <a:schemeClr val="tx2">
                    <a:satMod val="155000"/>
                  </a:schemeClr>
                </a:solidFill>
                <a:prstDash val="solid"/>
              </a:ln>
              <a:solidFill>
                <a:schemeClr val="accent1">
                  <a:lumMod val="75000"/>
                </a:schemeClr>
              </a:solidFill>
              <a:latin typeface="Copperplate Gothic Bold"/>
              <a:cs typeface="Copperplate Gothic Bold"/>
            </a:endParaRPr>
          </a:p>
          <a:p>
            <a:endParaRPr lang="en-US"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sz="3600" dirty="0">
                <a:ln w="12700">
                  <a:solidFill>
                    <a:schemeClr val="tx2">
                      <a:satMod val="155000"/>
                    </a:schemeClr>
                  </a:solidFill>
                  <a:prstDash val="solid"/>
                </a:ln>
                <a:solidFill>
                  <a:schemeClr val="accent1">
                    <a:lumMod val="75000"/>
                  </a:schemeClr>
                </a:solidFill>
                <a:latin typeface="Copperplate Gothic Bold"/>
                <a:cs typeface="Copperplate Gothic Bold"/>
              </a:rPr>
              <a:t>PRAY </a:t>
            </a:r>
            <a:r>
              <a:rPr lang="en-US" sz="3600" dirty="0" smtClean="0">
                <a:ln w="12700">
                  <a:solidFill>
                    <a:schemeClr val="tx2">
                      <a:satMod val="155000"/>
                    </a:schemeClr>
                  </a:solidFill>
                  <a:prstDash val="solid"/>
                </a:ln>
                <a:solidFill>
                  <a:schemeClr val="accent1">
                    <a:lumMod val="75000"/>
                  </a:schemeClr>
                </a:solidFill>
                <a:latin typeface="Copperplate Gothic Bold"/>
                <a:cs typeface="Copperplate Gothic Bold"/>
              </a:rPr>
              <a:t>OUT</a:t>
            </a:r>
          </a:p>
          <a:p>
            <a:pPr algn="ctr"/>
            <a:endParaRPr lang="en-US" sz="14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endPar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endParaRPr lang="en-US" sz="1400" dirty="0">
              <a:ln w="12700">
                <a:solidFill>
                  <a:schemeClr val="tx2">
                    <a:satMod val="155000"/>
                  </a:schemeClr>
                </a:solidFill>
                <a:prstDash val="solid"/>
              </a:ln>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16124609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17500"/>
            <a:ext cx="8889999" cy="901700"/>
          </a:xfrm>
        </p:spPr>
        <p:txBody>
          <a:bodyPr/>
          <a:lstStyle/>
          <a:p>
            <a:pPr algn="l"/>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latin typeface="Copperplate Gothic Bold"/>
                <a:cs typeface="Copperplate Gothic Bold"/>
              </a:rPr>
              <a:t>ancestral/Patriarchal</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52401" y="1336957"/>
            <a:ext cx="8750300" cy="4893647"/>
          </a:xfrm>
          <a:prstGeom prst="rect">
            <a:avLst/>
          </a:prstGeom>
          <a:noFill/>
        </p:spPr>
        <p:txBody>
          <a:bodyPr wrap="square" lIns="91440" tIns="45720" rIns="91440" bIns="45720">
            <a:spAutoFit/>
          </a:bodyPr>
          <a:lstStyle/>
          <a:p>
            <a:pPr marL="342900" indent="-342900">
              <a:buFont typeface="Arial"/>
              <a:buChar char="•"/>
            </a:pPr>
            <a:r>
              <a:rPr lang="en-US" sz="2400" u="sng" dirty="0" smtClean="0">
                <a:solidFill>
                  <a:schemeClr val="accent1">
                    <a:lumMod val="75000"/>
                  </a:schemeClr>
                </a:solidFill>
                <a:latin typeface="Copperplate Gothic Bold"/>
                <a:cs typeface="Copperplate Gothic Bold"/>
              </a:rPr>
              <a:t>Ancestry</a:t>
            </a:r>
            <a:r>
              <a:rPr lang="en-US" sz="2400" dirty="0" smtClean="0">
                <a:solidFill>
                  <a:schemeClr val="accent1">
                    <a:lumMod val="75000"/>
                  </a:schemeClr>
                </a:solidFill>
                <a:latin typeface="Copperplate Gothic Bold"/>
                <a:cs typeface="Copperplate Gothic Bold"/>
              </a:rPr>
              <a:t> begins Gen 12:  The one who created the heavens and the earth now creates Israel</a:t>
            </a:r>
          </a:p>
          <a:p>
            <a:endParaRPr lang="en-US" sz="2400" dirty="0" smtClean="0">
              <a:solidFill>
                <a:schemeClr val="accent1">
                  <a:lumMod val="75000"/>
                </a:schemeClr>
              </a:solidFill>
              <a:latin typeface="Copperplate Gothic Bold"/>
              <a:cs typeface="Copperplate Gothic Bold"/>
            </a:endParaRPr>
          </a:p>
          <a:p>
            <a:pPr marL="342900" indent="-342900">
              <a:buFont typeface="Arial"/>
              <a:buChar char="•"/>
            </a:pPr>
            <a:r>
              <a:rPr lang="en-US" sz="2400" dirty="0" smtClean="0">
                <a:solidFill>
                  <a:schemeClr val="accent1">
                    <a:lumMod val="75000"/>
                  </a:schemeClr>
                </a:solidFill>
                <a:latin typeface="Copperplate Gothic Bold"/>
                <a:cs typeface="Copperplate Gothic Bold"/>
              </a:rPr>
              <a:t>The theme of “</a:t>
            </a:r>
            <a:r>
              <a:rPr lang="en-US" sz="2400" u="sng" dirty="0" smtClean="0">
                <a:solidFill>
                  <a:schemeClr val="accent1">
                    <a:lumMod val="75000"/>
                  </a:schemeClr>
                </a:solidFill>
                <a:latin typeface="Copperplate Gothic Bold"/>
                <a:cs typeface="Copperplate Gothic Bold"/>
              </a:rPr>
              <a:t>promise and fulfillment</a:t>
            </a:r>
            <a:r>
              <a:rPr lang="en-US" sz="2400" dirty="0" smtClean="0">
                <a:solidFill>
                  <a:schemeClr val="accent1">
                    <a:lumMod val="75000"/>
                  </a:schemeClr>
                </a:solidFill>
                <a:latin typeface="Copperplate Gothic Bold"/>
                <a:cs typeface="Copperplate Gothic Bold"/>
              </a:rPr>
              <a:t>” provides the overarching structure and narrative flow of Israel’s story of origin (Borg p. 86)</a:t>
            </a:r>
          </a:p>
          <a:p>
            <a:endParaRPr lang="en-US" sz="2400" dirty="0" smtClean="0">
              <a:solidFill>
                <a:schemeClr val="accent1">
                  <a:lumMod val="75000"/>
                </a:schemeClr>
              </a:solidFill>
              <a:latin typeface="Copperplate Gothic Bold"/>
              <a:cs typeface="Copperplate Gothic Bold"/>
            </a:endParaRPr>
          </a:p>
          <a:p>
            <a:pPr marL="342900" indent="-342900">
              <a:buFont typeface="Arial"/>
              <a:buChar char="•"/>
            </a:pPr>
            <a:r>
              <a:rPr lang="en-US" sz="2400" u="sng" dirty="0" smtClean="0">
                <a:solidFill>
                  <a:schemeClr val="accent1">
                    <a:lumMod val="75000"/>
                  </a:schemeClr>
                </a:solidFill>
                <a:latin typeface="Copperplate Gothic Bold"/>
                <a:cs typeface="Copperplate Gothic Bold"/>
              </a:rPr>
              <a:t>Sacred melodrama </a:t>
            </a:r>
            <a:r>
              <a:rPr lang="en-US" sz="2400" dirty="0" smtClean="0">
                <a:solidFill>
                  <a:schemeClr val="accent1">
                    <a:lumMod val="75000"/>
                  </a:schemeClr>
                </a:solidFill>
                <a:latin typeface="Copperplate Gothic Bold"/>
                <a:cs typeface="Copperplate Gothic Bold"/>
              </a:rPr>
              <a:t>--  Threats to the promise and formidable obstacles emerge before fulfillment with one predicament after another</a:t>
            </a:r>
            <a:endParaRPr lang="en-US" sz="2400" dirty="0">
              <a:solidFill>
                <a:schemeClr val="accent1">
                  <a:lumMod val="75000"/>
                </a:schemeClr>
              </a:solidFill>
              <a:latin typeface="Copperplate Gothic Bold"/>
              <a:cs typeface="Copperplate Gothic Bold"/>
            </a:endParaRPr>
          </a:p>
          <a:p>
            <a:r>
              <a:rPr lang="en-US" sz="2400" dirty="0" smtClean="0">
                <a:solidFill>
                  <a:schemeClr val="accent1">
                    <a:lumMod val="75000"/>
                  </a:schemeClr>
                </a:solidFill>
                <a:latin typeface="Copperplate Gothic Bold"/>
                <a:cs typeface="Copperplate Gothic Bold"/>
              </a:rPr>
              <a:t>  </a:t>
            </a:r>
          </a:p>
        </p:txBody>
      </p:sp>
    </p:spTree>
    <p:extLst>
      <p:ext uri="{BB962C8B-B14F-4D97-AF65-F5344CB8AC3E}">
        <p14:creationId xmlns:p14="http://schemas.microsoft.com/office/powerpoint/2010/main" val="320932733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0"/>
            <a:ext cx="8042276" cy="1336956"/>
          </a:xfrm>
        </p:spPr>
        <p:txBody>
          <a:bodyPr/>
          <a:lstStyle/>
          <a:p>
            <a:pPr algn="l"/>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latin typeface="Copperplate Gothic Bold"/>
                <a:cs typeface="Copperplate Gothic Bold"/>
              </a:rPr>
              <a:t>Patriarchal</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1386097"/>
            <a:ext cx="8851900" cy="4893647"/>
          </a:xfrm>
          <a:prstGeom prst="rect">
            <a:avLst/>
          </a:prstGeom>
          <a:noFill/>
        </p:spPr>
        <p:txBody>
          <a:bodyPr wrap="square" lIns="91440" tIns="45720" rIns="91440" bIns="45720">
            <a:spAutoFit/>
          </a:bodyPr>
          <a:lstStyle/>
          <a:p>
            <a:r>
              <a:rPr lang="en-US" sz="2400" dirty="0" smtClean="0">
                <a:solidFill>
                  <a:schemeClr val="accent1">
                    <a:lumMod val="75000"/>
                  </a:schemeClr>
                </a:solidFill>
                <a:latin typeface="Copperplate Gothic Bold"/>
                <a:cs typeface="Copperplate Gothic Bold"/>
              </a:rPr>
              <a:t>     3 Fathers and Mothers of Israel</a:t>
            </a:r>
          </a:p>
          <a:p>
            <a:pPr marL="800100" lvl="1" indent="-342900">
              <a:buFont typeface="Arial"/>
              <a:buChar char="•"/>
            </a:pPr>
            <a:r>
              <a:rPr lang="en-US" sz="2400" dirty="0" smtClean="0">
                <a:solidFill>
                  <a:schemeClr val="accent1">
                    <a:lumMod val="75000"/>
                  </a:schemeClr>
                </a:solidFill>
                <a:latin typeface="Copperplate Gothic Bold"/>
                <a:cs typeface="Copperplate Gothic Bold"/>
              </a:rPr>
              <a:t>Abraham and Sarah – son Isaac</a:t>
            </a:r>
          </a:p>
          <a:p>
            <a:pPr marL="800100" lvl="1" indent="-342900">
              <a:buFont typeface="Arial"/>
              <a:buChar char="•"/>
            </a:pPr>
            <a:r>
              <a:rPr lang="en-US" sz="2400" dirty="0" smtClean="0">
                <a:solidFill>
                  <a:schemeClr val="accent1">
                    <a:lumMod val="75000"/>
                  </a:schemeClr>
                </a:solidFill>
                <a:latin typeface="Copperplate Gothic Bold"/>
                <a:cs typeface="Copperplate Gothic Bold"/>
              </a:rPr>
              <a:t>Isaac and Rebekah – twin sons Esau &amp; Jacob</a:t>
            </a:r>
          </a:p>
          <a:p>
            <a:pPr marL="800100" lvl="1" indent="-342900">
              <a:buFont typeface="Arial"/>
              <a:buChar char="•"/>
            </a:pPr>
            <a:r>
              <a:rPr lang="en-US" sz="2400" dirty="0" smtClean="0">
                <a:solidFill>
                  <a:schemeClr val="accent1">
                    <a:lumMod val="75000"/>
                  </a:schemeClr>
                </a:solidFill>
                <a:latin typeface="Copperplate Gothic Bold"/>
                <a:cs typeface="Copperplate Gothic Bold"/>
              </a:rPr>
              <a:t>Jacob and Rachel -  son Joseph</a:t>
            </a:r>
            <a:r>
              <a:rPr lang="en-US" sz="2400" dirty="0">
                <a:solidFill>
                  <a:schemeClr val="accent1">
                    <a:lumMod val="75000"/>
                  </a:schemeClr>
                </a:solidFill>
                <a:latin typeface="Copperplate Gothic Bold"/>
                <a:cs typeface="Copperplate Gothic Bold"/>
              </a:rPr>
              <a:t/>
            </a:r>
            <a:br>
              <a:rPr lang="en-US" sz="2400" dirty="0">
                <a:solidFill>
                  <a:schemeClr val="accent1">
                    <a:lumMod val="75000"/>
                  </a:schemeClr>
                </a:solidFill>
                <a:latin typeface="Copperplate Gothic Bold"/>
                <a:cs typeface="Copperplate Gothic Bold"/>
              </a:rPr>
            </a:br>
            <a:endParaRPr lang="en-US" sz="2400" dirty="0" smtClean="0">
              <a:solidFill>
                <a:schemeClr val="accent1">
                  <a:lumMod val="75000"/>
                </a:schemeClr>
              </a:solidFill>
              <a:latin typeface="Copperplate Gothic Bold"/>
              <a:cs typeface="Copperplate Gothic Bold"/>
            </a:endParaRPr>
          </a:p>
          <a:p>
            <a:pPr lvl="1"/>
            <a:r>
              <a:rPr lang="en-US" sz="2400" dirty="0" smtClean="0">
                <a:solidFill>
                  <a:schemeClr val="accent1">
                    <a:lumMod val="75000"/>
                  </a:schemeClr>
                </a:solidFill>
                <a:latin typeface="Copperplate Gothic Bold"/>
                <a:cs typeface="Copperplate Gothic Bold"/>
              </a:rPr>
              <a:t>Theme:  “The barrenness of the matriarchs” --</a:t>
            </a:r>
          </a:p>
          <a:p>
            <a:pPr lvl="1"/>
            <a:r>
              <a:rPr lang="en-US" sz="2400" dirty="0" smtClean="0">
                <a:solidFill>
                  <a:schemeClr val="accent1">
                    <a:lumMod val="75000"/>
                  </a:schemeClr>
                </a:solidFill>
                <a:latin typeface="Copperplate Gothic Bold"/>
                <a:cs typeface="Copperplate Gothic Bold"/>
              </a:rPr>
              <a:t>“</a:t>
            </a:r>
            <a:r>
              <a:rPr lang="en-US" sz="2400" i="1" dirty="0" smtClean="0">
                <a:solidFill>
                  <a:schemeClr val="accent1">
                    <a:lumMod val="75000"/>
                  </a:schemeClr>
                </a:solidFill>
                <a:latin typeface="Copperplate Gothic Bold"/>
                <a:cs typeface="Copperplate Gothic Bold"/>
              </a:rPr>
              <a:t>Even when it looks like birth is impossible, when it seems as if there is no hope, when we fear there is no future, when the promises of God seem like pipe dreams, even then God finds ways to fulfill the promises to our ancestors.”</a:t>
            </a:r>
          </a:p>
          <a:p>
            <a:pPr lvl="1"/>
            <a:r>
              <a:rPr lang="en-US" sz="2400" dirty="0" smtClean="0">
                <a:solidFill>
                  <a:schemeClr val="accent1">
                    <a:lumMod val="75000"/>
                  </a:schemeClr>
                </a:solidFill>
                <a:latin typeface="Copperplate Gothic Bold"/>
                <a:cs typeface="Copperplate Gothic Bold"/>
              </a:rPr>
              <a:t>						Borg  </a:t>
            </a:r>
            <a:br>
              <a:rPr lang="en-US" sz="2400" dirty="0" smtClean="0">
                <a:solidFill>
                  <a:schemeClr val="accent1">
                    <a:lumMod val="75000"/>
                  </a:schemeClr>
                </a:solidFill>
                <a:latin typeface="Copperplate Gothic Bold"/>
                <a:cs typeface="Copperplate Gothic Bold"/>
              </a:rPr>
            </a:br>
            <a:endParaRPr lang="en-US" sz="24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17503872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100" y="114300"/>
            <a:ext cx="8636000" cy="965200"/>
          </a:xfrm>
        </p:spPr>
        <p:txBody>
          <a:bodyPr/>
          <a:lstStyle/>
          <a:p>
            <a:pPr algn="l"/>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rPr>
              <a:t/>
            </a:r>
            <a:br>
              <a:rPr lang="en-US" dirty="0" smtClean="0">
                <a:solidFill>
                  <a:schemeClr val="accent1">
                    <a:lumMod val="75000"/>
                  </a:schemeClr>
                </a:solidFill>
              </a:rPr>
            </a:br>
            <a:r>
              <a:rPr lang="en-US" dirty="0">
                <a:solidFill>
                  <a:schemeClr val="accent1">
                    <a:lumMod val="75000"/>
                  </a:schemeClr>
                </a:solidFill>
              </a:rPr>
              <a:t/>
            </a:r>
            <a:br>
              <a:rPr lang="en-US" dirty="0">
                <a:solidFill>
                  <a:schemeClr val="accent1">
                    <a:lumMod val="75000"/>
                  </a:schemeClr>
                </a:solidFill>
              </a:rPr>
            </a:br>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latin typeface="Copperplate Gothic Bold"/>
                <a:cs typeface="Copperplate Gothic Bold"/>
              </a:rPr>
              <a:t>Patriarchal – </a:t>
            </a:r>
            <a:r>
              <a:rPr lang="en-US" sz="2400" dirty="0" smtClean="0">
                <a:solidFill>
                  <a:schemeClr val="accent1">
                    <a:lumMod val="75000"/>
                  </a:schemeClr>
                </a:solidFill>
                <a:latin typeface="Copperplate Gothic Bold"/>
                <a:cs typeface="Copperplate Gothic Bold"/>
              </a:rPr>
              <a:t>3 Fathers of Israel</a:t>
            </a:r>
            <a:endParaRPr lang="en-US" sz="2400" dirty="0">
              <a:solidFill>
                <a:schemeClr val="accent1">
                  <a:lumMod val="75000"/>
                </a:schemeClr>
              </a:solidFill>
              <a:latin typeface="Copperplate Gothic Bold"/>
              <a:cs typeface="Copperplate Gothic Bold"/>
            </a:endParaRPr>
          </a:p>
        </p:txBody>
      </p:sp>
      <p:sp>
        <p:nvSpPr>
          <p:cNvPr id="3" name="Rectangle 2"/>
          <p:cNvSpPr/>
          <p:nvPr/>
        </p:nvSpPr>
        <p:spPr>
          <a:xfrm>
            <a:off x="190500" y="1079500"/>
            <a:ext cx="8737599" cy="5155257"/>
          </a:xfrm>
          <a:prstGeom prst="rect">
            <a:avLst/>
          </a:prstGeom>
          <a:noFill/>
        </p:spPr>
        <p:txBody>
          <a:bodyPr wrap="square" lIns="91440" tIns="45720" rIns="91440" bIns="45720">
            <a:spAutoFit/>
          </a:bodyPr>
          <a:lstStyle/>
          <a:p>
            <a:r>
              <a:rPr lang="en-US" sz="3200" u="sng" dirty="0" smtClean="0">
                <a:solidFill>
                  <a:schemeClr val="accent1">
                    <a:lumMod val="75000"/>
                  </a:schemeClr>
                </a:solidFill>
                <a:latin typeface="Copperplate Gothic Bold"/>
                <a:cs typeface="Copperplate Gothic Bold"/>
              </a:rPr>
              <a:t>Abraham</a:t>
            </a:r>
            <a:r>
              <a:rPr lang="en-US" sz="2800" dirty="0" smtClean="0">
                <a:solidFill>
                  <a:schemeClr val="accent1">
                    <a:lumMod val="75000"/>
                  </a:schemeClr>
                </a:solidFill>
                <a:latin typeface="Copperplate Gothic Bold"/>
                <a:cs typeface="Copperplate Gothic Bold"/>
              </a:rPr>
              <a:t> --  </a:t>
            </a:r>
            <a:r>
              <a:rPr lang="en-US" sz="2000" dirty="0" smtClean="0">
                <a:solidFill>
                  <a:schemeClr val="accent1">
                    <a:lumMod val="75000"/>
                  </a:schemeClr>
                </a:solidFill>
                <a:latin typeface="Copperplate Gothic Bold"/>
                <a:cs typeface="Copperplate Gothic Bold"/>
              </a:rPr>
              <a:t>3 Great Religions –Promise given:</a:t>
            </a:r>
            <a:endParaRPr lang="en-US" sz="2800" dirty="0" smtClean="0">
              <a:solidFill>
                <a:schemeClr val="accent1">
                  <a:lumMod val="75000"/>
                </a:schemeClr>
              </a:solidFill>
              <a:latin typeface="Copperplate Gothic Bold"/>
              <a:cs typeface="Copperplate Gothic Bold"/>
            </a:endParaRPr>
          </a:p>
          <a:p>
            <a:pPr algn="ctr"/>
            <a:r>
              <a:rPr lang="en-US" sz="2000" b="1" dirty="0">
                <a:solidFill>
                  <a:schemeClr val="accent1">
                    <a:lumMod val="75000"/>
                  </a:schemeClr>
                </a:solidFill>
                <a:latin typeface="Apple Chancery"/>
                <a:cs typeface="Apple Chancery"/>
              </a:rPr>
              <a:t>In you (Abram) all the families of the earth shall be blessed. (Gen. 12:1)</a:t>
            </a:r>
          </a:p>
          <a:p>
            <a:pPr algn="ctr"/>
            <a:r>
              <a:rPr lang="en-US" sz="2000" b="1" dirty="0" smtClean="0">
                <a:solidFill>
                  <a:schemeClr val="accent1">
                    <a:lumMod val="75000"/>
                  </a:schemeClr>
                </a:solidFill>
                <a:latin typeface="Apple Chancery"/>
                <a:cs typeface="Apple Chancery"/>
              </a:rPr>
              <a:t>I </a:t>
            </a:r>
            <a:r>
              <a:rPr lang="en-US" sz="2000" b="1" dirty="0">
                <a:solidFill>
                  <a:schemeClr val="accent1">
                    <a:lumMod val="75000"/>
                  </a:schemeClr>
                </a:solidFill>
                <a:latin typeface="Apple Chancery"/>
                <a:cs typeface="Apple Chancery"/>
              </a:rPr>
              <a:t>will give the land to your descendants </a:t>
            </a:r>
            <a:r>
              <a:rPr lang="en-US" sz="2000" b="1" dirty="0" smtClean="0">
                <a:solidFill>
                  <a:schemeClr val="accent1">
                    <a:lumMod val="75000"/>
                  </a:schemeClr>
                </a:solidFill>
                <a:latin typeface="Apple Chancery"/>
                <a:cs typeface="Apple Chancery"/>
              </a:rPr>
              <a:t>forever.</a:t>
            </a:r>
            <a:r>
              <a:rPr lang="en-US" sz="2000" b="1" dirty="0">
                <a:solidFill>
                  <a:schemeClr val="accent1">
                    <a:lumMod val="75000"/>
                  </a:schemeClr>
                </a:solidFill>
                <a:latin typeface="Apple Chancery"/>
                <a:cs typeface="Apple Chancery"/>
              </a:rPr>
              <a:t> </a:t>
            </a:r>
            <a:r>
              <a:rPr lang="en-US" sz="2000" b="1" dirty="0" smtClean="0">
                <a:solidFill>
                  <a:schemeClr val="accent1">
                    <a:lumMod val="75000"/>
                  </a:schemeClr>
                </a:solidFill>
                <a:latin typeface="Apple Chancery"/>
                <a:cs typeface="Apple Chancery"/>
              </a:rPr>
              <a:t>Gen. 13:15</a:t>
            </a:r>
          </a:p>
          <a:p>
            <a:pPr algn="ctr"/>
            <a:r>
              <a:rPr lang="en-US" sz="2000" b="1" dirty="0" smtClean="0">
                <a:solidFill>
                  <a:schemeClr val="accent1">
                    <a:lumMod val="75000"/>
                  </a:schemeClr>
                </a:solidFill>
                <a:cs typeface="Apple Chancery"/>
              </a:rPr>
              <a:t>Major Covenant #2:</a:t>
            </a:r>
            <a:r>
              <a:rPr lang="en-US" sz="2000" b="1" dirty="0" smtClean="0">
                <a:solidFill>
                  <a:schemeClr val="accent1">
                    <a:lumMod val="75000"/>
                  </a:schemeClr>
                </a:solidFill>
              </a:rPr>
              <a:t> </a:t>
            </a:r>
            <a:r>
              <a:rPr lang="en-US" sz="2000" b="1" dirty="0" smtClean="0">
                <a:solidFill>
                  <a:schemeClr val="accent1">
                    <a:lumMod val="75000"/>
                  </a:schemeClr>
                </a:solidFill>
                <a:latin typeface="Apple Chancery"/>
                <a:cs typeface="Apple Chancery"/>
              </a:rPr>
              <a:t>“…to </a:t>
            </a:r>
            <a:r>
              <a:rPr lang="en-US" sz="2000" b="1" dirty="0">
                <a:solidFill>
                  <a:schemeClr val="accent1">
                    <a:lumMod val="75000"/>
                  </a:schemeClr>
                </a:solidFill>
                <a:latin typeface="Apple Chancery"/>
                <a:cs typeface="Apple Chancery"/>
              </a:rPr>
              <a:t>your seed I have given this </a:t>
            </a:r>
            <a:r>
              <a:rPr lang="en-US" sz="2000" b="1" dirty="0" smtClean="0">
                <a:solidFill>
                  <a:schemeClr val="accent1">
                    <a:lumMod val="75000"/>
                  </a:schemeClr>
                </a:solidFill>
                <a:latin typeface="Apple Chancery"/>
                <a:cs typeface="Apple Chancery"/>
              </a:rPr>
              <a:t>land.”</a:t>
            </a:r>
            <a:endParaRPr lang="en-US" sz="2000" b="1" dirty="0">
              <a:solidFill>
                <a:schemeClr val="accent1">
                  <a:lumMod val="75000"/>
                </a:schemeClr>
              </a:solidFill>
            </a:endParaRPr>
          </a:p>
          <a:p>
            <a:endParaRPr lang="en-US" sz="1050" u="sng" dirty="0" smtClean="0">
              <a:solidFill>
                <a:schemeClr val="accent1">
                  <a:lumMod val="75000"/>
                </a:schemeClr>
              </a:solidFill>
            </a:endParaRPr>
          </a:p>
          <a:p>
            <a:r>
              <a:rPr lang="en-US" sz="2800" u="sng" dirty="0" smtClean="0">
                <a:solidFill>
                  <a:schemeClr val="accent1">
                    <a:lumMod val="75000"/>
                  </a:schemeClr>
                </a:solidFill>
                <a:latin typeface="Copperplate Gothic Bold"/>
                <a:cs typeface="Copperplate Gothic Bold"/>
              </a:rPr>
              <a:t>Isaac</a:t>
            </a:r>
            <a:r>
              <a:rPr lang="en-US" sz="2800" dirty="0" smtClean="0">
                <a:solidFill>
                  <a:schemeClr val="accent1">
                    <a:lumMod val="75000"/>
                  </a:schemeClr>
                </a:solidFill>
                <a:latin typeface="Copperplate Gothic Bold"/>
                <a:cs typeface="Copperplate Gothic Bold"/>
              </a:rPr>
              <a:t> --  </a:t>
            </a:r>
            <a:r>
              <a:rPr lang="en-US" sz="2000" dirty="0" smtClean="0">
                <a:solidFill>
                  <a:schemeClr val="accent1">
                    <a:lumMod val="75000"/>
                  </a:schemeClr>
                </a:solidFill>
                <a:latin typeface="Copperplate Gothic Bold"/>
                <a:cs typeface="Copperplate Gothic Bold"/>
              </a:rPr>
              <a:t>Abraham’s son spared from sacrifice. Marries Rebekah.  </a:t>
            </a:r>
            <a:r>
              <a:rPr lang="en-US" sz="2000" dirty="0">
                <a:solidFill>
                  <a:schemeClr val="accent1">
                    <a:lumMod val="75000"/>
                  </a:schemeClr>
                </a:solidFill>
                <a:latin typeface="Copperplate Gothic Bold"/>
                <a:cs typeface="Copperplate Gothic Bold"/>
              </a:rPr>
              <a:t>H</a:t>
            </a:r>
            <a:r>
              <a:rPr lang="en-US" sz="2000" dirty="0" smtClean="0">
                <a:solidFill>
                  <a:schemeClr val="accent1">
                    <a:lumMod val="75000"/>
                  </a:schemeClr>
                </a:solidFill>
                <a:latin typeface="Copperplate Gothic Bold"/>
                <a:cs typeface="Copperplate Gothic Bold"/>
              </a:rPr>
              <a:t>as two twins with “sibling rivalry” issues -- Esau and Jacob.  Isaac tricked by Jacob to receive birthright rather than Esau. </a:t>
            </a:r>
          </a:p>
          <a:p>
            <a:endParaRPr lang="en-US" sz="1050" u="sng" dirty="0">
              <a:solidFill>
                <a:schemeClr val="accent1">
                  <a:lumMod val="75000"/>
                </a:schemeClr>
              </a:solidFill>
            </a:endParaRPr>
          </a:p>
          <a:p>
            <a:r>
              <a:rPr lang="en-US" sz="2800" u="sng" dirty="0" smtClean="0">
                <a:solidFill>
                  <a:schemeClr val="accent1">
                    <a:lumMod val="75000"/>
                  </a:schemeClr>
                </a:solidFill>
                <a:latin typeface="Copperplate Gothic Bold"/>
                <a:cs typeface="Copperplate Gothic Bold"/>
              </a:rPr>
              <a:t>Jacob</a:t>
            </a:r>
            <a:r>
              <a:rPr lang="en-US" sz="2800" dirty="0" smtClean="0">
                <a:solidFill>
                  <a:schemeClr val="accent1">
                    <a:lumMod val="75000"/>
                  </a:schemeClr>
                </a:solidFill>
                <a:latin typeface="Copperplate Gothic Bold"/>
                <a:cs typeface="Copperplate Gothic Bold"/>
              </a:rPr>
              <a:t> --  </a:t>
            </a:r>
            <a:r>
              <a:rPr lang="en-US" sz="2000" dirty="0" smtClean="0">
                <a:solidFill>
                  <a:schemeClr val="accent1">
                    <a:lumMod val="75000"/>
                  </a:schemeClr>
                </a:solidFill>
                <a:latin typeface="Copperplate Gothic Bold"/>
                <a:cs typeface="Copperplate Gothic Bold"/>
              </a:rPr>
              <a:t>Trickster</a:t>
            </a:r>
            <a:r>
              <a:rPr lang="en-US" sz="2800" dirty="0" smtClean="0">
                <a:solidFill>
                  <a:schemeClr val="accent1">
                    <a:lumMod val="75000"/>
                  </a:schemeClr>
                </a:solidFill>
                <a:latin typeface="Copperplate Gothic Bold"/>
                <a:cs typeface="Copperplate Gothic Bold"/>
              </a:rPr>
              <a:t> --  </a:t>
            </a:r>
            <a:r>
              <a:rPr lang="en-US" sz="2000" dirty="0" smtClean="0">
                <a:solidFill>
                  <a:schemeClr val="accent1">
                    <a:lumMod val="75000"/>
                  </a:schemeClr>
                </a:solidFill>
                <a:latin typeface="Copperplate Gothic Bold"/>
                <a:cs typeface="Copperplate Gothic Bold"/>
              </a:rPr>
              <a:t>Ran away.  Tricked by Laban into marrying Leah (rather than Rachel).  Though barren, </a:t>
            </a:r>
            <a:r>
              <a:rPr lang="en-US" sz="2000" dirty="0" err="1" smtClean="0">
                <a:solidFill>
                  <a:schemeClr val="accent1">
                    <a:lumMod val="75000"/>
                  </a:schemeClr>
                </a:solidFill>
                <a:latin typeface="Copperplate Gothic Bold"/>
                <a:cs typeface="Copperplate Gothic Bold"/>
              </a:rPr>
              <a:t>rachel</a:t>
            </a:r>
            <a:r>
              <a:rPr lang="en-US" sz="2000" dirty="0" smtClean="0">
                <a:solidFill>
                  <a:schemeClr val="accent1">
                    <a:lumMod val="75000"/>
                  </a:schemeClr>
                </a:solidFill>
                <a:latin typeface="Copperplate Gothic Bold"/>
                <a:cs typeface="Copperplate Gothic Bold"/>
              </a:rPr>
              <a:t> later gives birth to Joseph who saves his brothers in time of famine.  Jacob has 12 sons (varying wives).  Become the 12 tribes of Israel.  Major covenant #3 --  God renews covenant with Jacob (promise and fulfillment).</a:t>
            </a:r>
          </a:p>
        </p:txBody>
      </p:sp>
    </p:spTree>
    <p:extLst>
      <p:ext uri="{BB962C8B-B14F-4D97-AF65-F5344CB8AC3E}">
        <p14:creationId xmlns:p14="http://schemas.microsoft.com/office/powerpoint/2010/main" val="40758042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301" y="355601"/>
            <a:ext cx="8318500" cy="7048083"/>
          </a:xfrm>
          <a:prstGeom prst="rect">
            <a:avLst/>
          </a:prstGeom>
          <a:noFill/>
        </p:spPr>
        <p:txBody>
          <a:bodyPr wrap="square" lIns="91440" tIns="45720" rIns="91440" bIns="45720">
            <a:spAutoFit/>
          </a:bodyPr>
          <a:lstStyle/>
          <a:p>
            <a:pPr algn="ctr"/>
            <a:r>
              <a:rPr lang="en-US" sz="36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Hebrew Scriptures</a:t>
            </a:r>
          </a:p>
          <a:p>
            <a:pPr algn="ctr">
              <a:lnSpc>
                <a:spcPct val="150000"/>
              </a:lnSpc>
            </a:pP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Primeval</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Ancestral/Patriarchal</a:t>
            </a:r>
          </a:p>
          <a:p>
            <a:pPr algn="ctr">
              <a:lnSpc>
                <a:spcPct val="150000"/>
              </a:lnSpc>
            </a:pPr>
            <a:r>
              <a:rPr lang="en-US" sz="4000" b="1" dirty="0" smtClean="0">
                <a:ln w="12700">
                  <a:solidFill>
                    <a:schemeClr val="tx2">
                      <a:satMod val="155000"/>
                    </a:schemeClr>
                  </a:solidFill>
                  <a:prstDash val="solid"/>
                </a:ln>
                <a:solidFill>
                  <a:srgbClr val="FF0000"/>
                </a:solidFill>
                <a:latin typeface="Copperplate Gothic Bold"/>
                <a:cs typeface="Copperplate Gothic Bold"/>
              </a:rPr>
              <a:t>Exodus/Transition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Judges</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Monarchy/United Kingdom</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Divided Kingdom</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Exile &amp; Restoration</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Persian/Greek/Roman OCCUPATION</a:t>
            </a:r>
          </a:p>
          <a:p>
            <a:endParaRPr lang="en-US" sz="28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a:p>
            <a:endParaRPr lang="en-US" sz="2800" b="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0113062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65100"/>
            <a:ext cx="8042276" cy="1130300"/>
          </a:xfrm>
        </p:spPr>
        <p:txBody>
          <a:bodyPr/>
          <a:lstStyle/>
          <a:p>
            <a:pPr algn="l"/>
            <a:r>
              <a:rPr lang="en-US" dirty="0" smtClean="0">
                <a:solidFill>
                  <a:schemeClr val="accent1">
                    <a:lumMod val="75000"/>
                  </a:schemeClr>
                </a:solidFill>
                <a:latin typeface="Copperplate Gothic Bold"/>
                <a:cs typeface="Copperplate Gothic Bold"/>
              </a:rPr>
              <a:t>EXODUS/TRANSITION</a:t>
            </a:r>
            <a:endParaRPr lang="en-US" sz="2000" dirty="0">
              <a:solidFill>
                <a:schemeClr val="accent1">
                  <a:lumMod val="75000"/>
                </a:schemeClr>
              </a:solidFill>
              <a:latin typeface="Copperplate Gothic Bold"/>
              <a:cs typeface="Copperplate Gothic Bold"/>
            </a:endParaRPr>
          </a:p>
        </p:txBody>
      </p:sp>
      <p:sp>
        <p:nvSpPr>
          <p:cNvPr id="3" name="Rectangle 2"/>
          <p:cNvSpPr/>
          <p:nvPr/>
        </p:nvSpPr>
        <p:spPr>
          <a:xfrm>
            <a:off x="190501" y="1409700"/>
            <a:ext cx="8686799" cy="4708981"/>
          </a:xfrm>
          <a:prstGeom prst="rect">
            <a:avLst/>
          </a:prstGeom>
          <a:noFill/>
        </p:spPr>
        <p:txBody>
          <a:bodyPr wrap="square" lIns="91440" tIns="45720" rIns="91440" bIns="45720">
            <a:spAutoFit/>
          </a:bodyPr>
          <a:lstStyle/>
          <a:p>
            <a:r>
              <a:rPr lang="en-US" sz="2800" dirty="0" smtClean="0">
                <a:solidFill>
                  <a:schemeClr val="accent1">
                    <a:lumMod val="75000"/>
                  </a:schemeClr>
                </a:solidFill>
                <a:latin typeface="Copperplate Gothic Bold"/>
                <a:cs typeface="Copperplate Gothic Bold"/>
              </a:rPr>
              <a:t>Moses…3 distinct life periods of growth</a:t>
            </a:r>
          </a:p>
          <a:p>
            <a:endParaRPr lang="en-US" sz="2800" dirty="0">
              <a:solidFill>
                <a:schemeClr val="accent1">
                  <a:lumMod val="75000"/>
                </a:schemeClr>
              </a:solidFill>
              <a:latin typeface="Copperplate Gothic Bold"/>
              <a:cs typeface="Copperplate Gothic Bold"/>
            </a:endParaRPr>
          </a:p>
          <a:p>
            <a:endParaRPr lang="en-US" sz="2800" dirty="0" smtClean="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Early years </a:t>
            </a:r>
          </a:p>
          <a:p>
            <a:pPr marL="457200" indent="-457200">
              <a:buFont typeface="Arial"/>
              <a:buChar char="•"/>
            </a:pPr>
            <a:endParaRPr lang="en-US" sz="28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Wilderness years </a:t>
            </a:r>
          </a:p>
          <a:p>
            <a:pPr marL="457200" indent="-457200">
              <a:buFont typeface="Arial"/>
              <a:buChar char="•"/>
            </a:pPr>
            <a:endParaRPr lang="en-US" sz="28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Deliverance years --  exodus is </a:t>
            </a:r>
            <a:r>
              <a:rPr lang="en-US" sz="2800" b="1" dirty="0" err="1" smtClean="0">
                <a:solidFill>
                  <a:schemeClr val="accent1">
                    <a:lumMod val="75000"/>
                  </a:schemeClr>
                </a:solidFill>
                <a:latin typeface="Copperplate Gothic Bold"/>
                <a:cs typeface="Copperplate Gothic Bold"/>
              </a:rPr>
              <a:t>israel’s</a:t>
            </a:r>
            <a:r>
              <a:rPr lang="en-US" sz="2800" b="1" dirty="0" smtClean="0">
                <a:solidFill>
                  <a:schemeClr val="accent1">
                    <a:lumMod val="75000"/>
                  </a:schemeClr>
                </a:solidFill>
                <a:latin typeface="Copperplate Gothic Bold"/>
                <a:cs typeface="Copperplate Gothic Bold"/>
              </a:rPr>
              <a:t> most important story</a:t>
            </a:r>
          </a:p>
          <a:p>
            <a:pPr marL="457200" indent="-457200">
              <a:buFont typeface="Arial"/>
              <a:buChar char="•"/>
            </a:pPr>
            <a:endParaRPr lang="en-US" sz="2400" b="1" dirty="0">
              <a:solidFill>
                <a:schemeClr val="accent1">
                  <a:lumMod val="75000"/>
                </a:schemeClr>
              </a:solidFill>
              <a:latin typeface="Copperplate Gothic Bold"/>
              <a:cs typeface="Copperplate Gothic Bold"/>
            </a:endParaRPr>
          </a:p>
          <a:p>
            <a:pPr marL="457200" indent="-457200">
              <a:buFont typeface="Arial"/>
              <a:buChar char="•"/>
            </a:pPr>
            <a:endParaRPr lang="en-US" sz="2400" dirty="0" smtClean="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19721121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65100"/>
            <a:ext cx="8042276" cy="1130300"/>
          </a:xfrm>
        </p:spPr>
        <p:txBody>
          <a:bodyPr/>
          <a:lstStyle/>
          <a:p>
            <a:pPr algn="l"/>
            <a:r>
              <a:rPr lang="en-US" dirty="0" smtClean="0">
                <a:solidFill>
                  <a:schemeClr val="accent1">
                    <a:lumMod val="75000"/>
                  </a:schemeClr>
                </a:solidFill>
                <a:latin typeface="Copperplate Gothic Bold"/>
                <a:cs typeface="Copperplate Gothic Bold"/>
              </a:rPr>
              <a:t>Judges</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90501" y="1451257"/>
            <a:ext cx="8724900" cy="4324261"/>
          </a:xfrm>
          <a:prstGeom prst="rect">
            <a:avLst/>
          </a:prstGeom>
          <a:noFill/>
        </p:spPr>
        <p:txBody>
          <a:bodyPr wrap="square" lIns="91440" tIns="45720" rIns="91440" bIns="45720">
            <a:spAutoFit/>
          </a:bodyPr>
          <a:lstStyle/>
          <a:p>
            <a:pPr marL="342900" indent="-342900" algn="just">
              <a:buFont typeface="Arial"/>
              <a:buChar char="•"/>
            </a:pPr>
            <a:endParaRPr lang="en-US" sz="2400" dirty="0">
              <a:solidFill>
                <a:schemeClr val="accent1">
                  <a:lumMod val="75000"/>
                </a:schemeClr>
              </a:solidFill>
              <a:latin typeface="Copperplate Gothic Bold"/>
              <a:cs typeface="Copperplate Gothic Bold"/>
            </a:endParaRPr>
          </a:p>
          <a:p>
            <a:pPr marL="342900" indent="-342900" algn="just">
              <a:buFont typeface="Arial"/>
              <a:buChar char="•"/>
            </a:pPr>
            <a:r>
              <a:rPr lang="en-US" sz="2800" dirty="0" smtClean="0">
                <a:solidFill>
                  <a:schemeClr val="accent1">
                    <a:lumMod val="75000"/>
                  </a:schemeClr>
                </a:solidFill>
                <a:latin typeface="Copperplate Gothic Bold"/>
                <a:cs typeface="Copperplate Gothic Bold"/>
              </a:rPr>
              <a:t>period when tribes were given charge of specific territories and God ruled the people. </a:t>
            </a:r>
          </a:p>
          <a:p>
            <a:pPr algn="just"/>
            <a:endParaRPr lang="en-US" sz="2800" dirty="0" smtClean="0">
              <a:solidFill>
                <a:schemeClr val="accent1">
                  <a:lumMod val="75000"/>
                </a:schemeClr>
              </a:solidFill>
              <a:latin typeface="Copperplate Gothic Bold"/>
              <a:cs typeface="Copperplate Gothic Bold"/>
            </a:endParaRPr>
          </a:p>
          <a:p>
            <a:pPr marL="342900" indent="-342900" algn="just">
              <a:buFont typeface="Arial"/>
              <a:buChar char="•"/>
            </a:pPr>
            <a:r>
              <a:rPr lang="en-US" sz="2700" dirty="0" smtClean="0">
                <a:solidFill>
                  <a:schemeClr val="accent1">
                    <a:lumMod val="75000"/>
                  </a:schemeClr>
                </a:solidFill>
                <a:latin typeface="Copperplate Gothic Bold"/>
                <a:cs typeface="Copperplate Gothic Bold"/>
              </a:rPr>
              <a:t>“Warrior-Rulers” or “Heroes/Heroines” </a:t>
            </a:r>
            <a:r>
              <a:rPr lang="en-US" sz="2800" dirty="0" smtClean="0">
                <a:solidFill>
                  <a:schemeClr val="accent1">
                    <a:lumMod val="75000"/>
                  </a:schemeClr>
                </a:solidFill>
                <a:latin typeface="Copperplate Gothic Bold"/>
                <a:cs typeface="Copperplate Gothic Bold"/>
              </a:rPr>
              <a:t>known as </a:t>
            </a:r>
            <a:r>
              <a:rPr lang="en-US" sz="2800" b="1" dirty="0" smtClean="0">
                <a:solidFill>
                  <a:schemeClr val="accent1">
                    <a:lumMod val="75000"/>
                  </a:schemeClr>
                </a:solidFill>
                <a:latin typeface="Copperplate Gothic Bold"/>
                <a:cs typeface="Copperplate Gothic Bold"/>
              </a:rPr>
              <a:t>Judges</a:t>
            </a:r>
            <a:r>
              <a:rPr lang="en-US" sz="2800" dirty="0" smtClean="0">
                <a:solidFill>
                  <a:schemeClr val="accent1">
                    <a:lumMod val="75000"/>
                  </a:schemeClr>
                </a:solidFill>
                <a:latin typeface="Copperplate Gothic Bold"/>
                <a:cs typeface="Copperplate Gothic Bold"/>
              </a:rPr>
              <a:t> lead </a:t>
            </a:r>
            <a:r>
              <a:rPr lang="en-US" sz="2800" dirty="0" err="1" smtClean="0">
                <a:solidFill>
                  <a:schemeClr val="accent1">
                    <a:lumMod val="75000"/>
                  </a:schemeClr>
                </a:solidFill>
                <a:latin typeface="Copperplate Gothic Bold"/>
                <a:cs typeface="Copperplate Gothic Bold"/>
              </a:rPr>
              <a:t>israelites</a:t>
            </a:r>
            <a:r>
              <a:rPr lang="en-US" sz="2800" dirty="0" smtClean="0">
                <a:solidFill>
                  <a:schemeClr val="accent1">
                    <a:lumMod val="75000"/>
                  </a:schemeClr>
                </a:solidFill>
                <a:latin typeface="Copperplate Gothic Bold"/>
                <a:cs typeface="Copperplate Gothic Bold"/>
              </a:rPr>
              <a:t> out of oppression of their enemies and back into righteous relationship with God.   </a:t>
            </a:r>
          </a:p>
          <a:p>
            <a:pPr algn="just"/>
            <a:r>
              <a:rPr lang="en-US" sz="2800" dirty="0" smtClean="0">
                <a:solidFill>
                  <a:schemeClr val="accent1">
                    <a:lumMod val="75000"/>
                  </a:schemeClr>
                </a:solidFill>
                <a:latin typeface="Copperplate Gothic Bold"/>
                <a:cs typeface="Copperplate Gothic Bold"/>
              </a:rPr>
              <a:t> </a:t>
            </a:r>
          </a:p>
        </p:txBody>
      </p:sp>
    </p:spTree>
    <p:extLst>
      <p:ext uri="{BB962C8B-B14F-4D97-AF65-F5344CB8AC3E}">
        <p14:creationId xmlns:p14="http://schemas.microsoft.com/office/powerpoint/2010/main" val="31597316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0"/>
            <a:ext cx="8042276" cy="1336956"/>
          </a:xfrm>
        </p:spPr>
        <p:txBody>
          <a:bodyPr/>
          <a:lstStyle/>
          <a:p>
            <a:pPr algn="l"/>
            <a:r>
              <a:rPr lang="en-US" dirty="0" smtClean="0">
                <a:solidFill>
                  <a:schemeClr val="accent1">
                    <a:lumMod val="75000"/>
                  </a:schemeClr>
                </a:solidFill>
                <a:latin typeface="Copperplate Gothic Bold"/>
                <a:cs typeface="Copperplate Gothic Bold"/>
              </a:rPr>
              <a:t>JUDGES</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165101" y="2792339"/>
            <a:ext cx="8851900" cy="3293209"/>
          </a:xfrm>
          <a:prstGeom prst="rect">
            <a:avLst/>
          </a:prstGeom>
          <a:noFill/>
        </p:spPr>
        <p:txBody>
          <a:bodyPr wrap="square" lIns="91440" tIns="45720" rIns="91440" bIns="45720">
            <a:spAutoFit/>
          </a:bodyPr>
          <a:lstStyle/>
          <a:p>
            <a:r>
              <a:rPr lang="en-US" sz="2800" dirty="0" smtClean="0">
                <a:solidFill>
                  <a:schemeClr val="accent1">
                    <a:lumMod val="75000"/>
                  </a:schemeClr>
                </a:solidFill>
                <a:latin typeface="Copperplate Gothic Bold"/>
                <a:cs typeface="Copperplate Gothic Bold"/>
              </a:rPr>
              <a:t>What it looks like in the Bible…</a:t>
            </a:r>
          </a:p>
          <a:p>
            <a:endParaRPr lang="en-US" sz="1200"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Joshua –</a:t>
            </a:r>
          </a:p>
          <a:p>
            <a:pPr marL="914400" lvl="1" indent="-457200">
              <a:buFont typeface="Arial"/>
              <a:buChar char="•"/>
            </a:pPr>
            <a:r>
              <a:rPr lang="en-US" sz="2800" dirty="0" smtClean="0">
                <a:solidFill>
                  <a:schemeClr val="accent1">
                    <a:lumMod val="75000"/>
                  </a:schemeClr>
                </a:solidFill>
                <a:latin typeface="Copperplate Gothic Bold"/>
                <a:cs typeface="Copperplate Gothic Bold"/>
              </a:rPr>
              <a:t>They entered, conquered and divided</a:t>
            </a:r>
            <a:endParaRPr lang="en-US" sz="2800" dirty="0">
              <a:solidFill>
                <a:schemeClr val="accent1">
                  <a:lumMod val="75000"/>
                </a:schemeClr>
              </a:solidFill>
              <a:latin typeface="Copperplate Gothic Bold"/>
              <a:cs typeface="Copperplate Gothic Bold"/>
            </a:endParaRPr>
          </a:p>
          <a:p>
            <a:pPr marL="342900" indent="-342900">
              <a:buFont typeface="Arial"/>
              <a:buChar char="•"/>
            </a:pPr>
            <a:r>
              <a:rPr lang="en-US" sz="2800" b="1" dirty="0" smtClean="0">
                <a:solidFill>
                  <a:schemeClr val="accent1">
                    <a:lumMod val="75000"/>
                  </a:schemeClr>
                </a:solidFill>
                <a:latin typeface="Copperplate Gothic Bold"/>
                <a:cs typeface="Copperplate Gothic Bold"/>
              </a:rPr>
              <a:t>Judges –</a:t>
            </a:r>
          </a:p>
          <a:p>
            <a:pPr marL="800100" lvl="1" indent="-342900">
              <a:buFont typeface="Arial"/>
              <a:buChar char="•"/>
            </a:pPr>
            <a:r>
              <a:rPr lang="en-US" sz="2800" dirty="0" smtClean="0">
                <a:solidFill>
                  <a:schemeClr val="accent1">
                    <a:lumMod val="75000"/>
                  </a:schemeClr>
                </a:solidFill>
                <a:latin typeface="Copperplate Gothic Bold"/>
                <a:cs typeface="Copperplate Gothic Bold"/>
              </a:rPr>
              <a:t>Deborah, Gideon, </a:t>
            </a:r>
            <a:r>
              <a:rPr lang="en-US" sz="2800" dirty="0" err="1" smtClean="0">
                <a:solidFill>
                  <a:schemeClr val="accent1">
                    <a:lumMod val="75000"/>
                  </a:schemeClr>
                </a:solidFill>
                <a:latin typeface="Copperplate Gothic Bold"/>
                <a:cs typeface="Copperplate Gothic Bold"/>
              </a:rPr>
              <a:t>Jepthah</a:t>
            </a:r>
            <a:r>
              <a:rPr lang="en-US" sz="2800" dirty="0" smtClean="0">
                <a:solidFill>
                  <a:schemeClr val="accent1">
                    <a:lumMod val="75000"/>
                  </a:schemeClr>
                </a:solidFill>
                <a:latin typeface="Copperplate Gothic Bold"/>
                <a:cs typeface="Copperplate Gothic Bold"/>
              </a:rPr>
              <a:t> and Samson</a:t>
            </a:r>
            <a:endParaRPr lang="en-US" sz="2800" dirty="0">
              <a:solidFill>
                <a:schemeClr val="accent1">
                  <a:lumMod val="75000"/>
                </a:schemeClr>
              </a:solidFill>
              <a:latin typeface="Copperplate Gothic Bold"/>
              <a:cs typeface="Copperplate Gothic Bold"/>
            </a:endParaRPr>
          </a:p>
          <a:p>
            <a:pPr marL="342900" indent="-342900">
              <a:buFont typeface="Arial"/>
              <a:buChar char="•"/>
            </a:pPr>
            <a:r>
              <a:rPr lang="en-US" sz="2800" b="1" dirty="0" smtClean="0">
                <a:solidFill>
                  <a:schemeClr val="accent1">
                    <a:lumMod val="75000"/>
                  </a:schemeClr>
                </a:solidFill>
                <a:latin typeface="Copperplate Gothic Bold"/>
                <a:cs typeface="Copperplate Gothic Bold"/>
              </a:rPr>
              <a:t>Ruth –</a:t>
            </a:r>
          </a:p>
          <a:p>
            <a:pPr marL="800100" lvl="1" indent="-342900">
              <a:buFont typeface="Arial"/>
              <a:buChar char="•"/>
            </a:pPr>
            <a:r>
              <a:rPr lang="en-US" sz="2800" dirty="0" smtClean="0">
                <a:solidFill>
                  <a:schemeClr val="accent1">
                    <a:lumMod val="75000"/>
                  </a:schemeClr>
                </a:solidFill>
                <a:latin typeface="Copperplate Gothic Bold"/>
                <a:cs typeface="Copperplate Gothic Bold"/>
              </a:rPr>
              <a:t>Ruth and Naomi</a:t>
            </a:r>
          </a:p>
        </p:txBody>
      </p:sp>
      <p:sp>
        <p:nvSpPr>
          <p:cNvPr id="4" name="Rectangle 3"/>
          <p:cNvSpPr/>
          <p:nvPr/>
        </p:nvSpPr>
        <p:spPr>
          <a:xfrm>
            <a:off x="165101" y="1407345"/>
            <a:ext cx="8851900" cy="954107"/>
          </a:xfrm>
          <a:prstGeom prst="rect">
            <a:avLst/>
          </a:prstGeom>
          <a:noFill/>
        </p:spPr>
        <p:txBody>
          <a:bodyPr wrap="square" lIns="91440" tIns="45720" rIns="91440" bIns="45720">
            <a:spAutoFit/>
          </a:bodyPr>
          <a:lstStyle/>
          <a:p>
            <a:pPr algn="ctr"/>
            <a:r>
              <a:rPr lang="en-US" sz="28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rPr>
              <a:t>“In those days there was no king in Israel; all the people did what was right in their own eyes.”  Judges 17:16  </a:t>
            </a:r>
            <a:endParaRPr lang="en-US" sz="28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endParaRPr>
          </a:p>
        </p:txBody>
      </p:sp>
    </p:spTree>
    <p:extLst>
      <p:ext uri="{BB962C8B-B14F-4D97-AF65-F5344CB8AC3E}">
        <p14:creationId xmlns:p14="http://schemas.microsoft.com/office/powerpoint/2010/main" val="33371589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30426</TotalTime>
  <Words>2101</Words>
  <Application>Microsoft Macintosh PowerPoint</Application>
  <PresentationFormat>On-screen Show (4:3)</PresentationFormat>
  <Paragraphs>279</Paragraphs>
  <Slides>25</Slides>
  <Notes>14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Breeze</vt:lpstr>
      <vt:lpstr>      Overview of the Hebrew Scriptures</vt:lpstr>
      <vt:lpstr>PowerPoint Presentation</vt:lpstr>
      <vt:lpstr> ancestral/Patriarchal</vt:lpstr>
      <vt:lpstr> Patriarchal</vt:lpstr>
      <vt:lpstr>    Patriarchal – 3 Fathers of Israel</vt:lpstr>
      <vt:lpstr>PowerPoint Presentation</vt:lpstr>
      <vt:lpstr>EXODUS/TRANSITION</vt:lpstr>
      <vt:lpstr>Judges</vt:lpstr>
      <vt:lpstr>JUDGES</vt:lpstr>
      <vt:lpstr>PowerPoint Presentation</vt:lpstr>
      <vt:lpstr>Monarchy -- transitional figure</vt:lpstr>
      <vt:lpstr>Monarchy – 3 kings emerge</vt:lpstr>
      <vt:lpstr>PowerPoint Presentation</vt:lpstr>
      <vt:lpstr>Divided Kingdom</vt:lpstr>
      <vt:lpstr>Divided Kingdom</vt:lpstr>
      <vt:lpstr>Divided Kingdom</vt:lpstr>
      <vt:lpstr>Divided Kingdom</vt:lpstr>
      <vt:lpstr>Divided Kingdom</vt:lpstr>
      <vt:lpstr>Divided Kingdom</vt:lpstr>
      <vt:lpstr>Divided Kingdom</vt:lpstr>
      <vt:lpstr>Divided Kingdom</vt:lpstr>
      <vt:lpstr>Divided Kingdom</vt:lpstr>
      <vt:lpstr>        PRESENTING BOW TO THE KING!</vt:lpstr>
      <vt:lpstr>       NEXT WEEK  I AM THE VOICE OF GOD!</vt:lpstr>
      <vt:lpstr>PowerPoint Presentation</vt:lpstr>
    </vt:vector>
  </TitlesOfParts>
  <Manager/>
  <Company>Unity of Richmond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the Hebrew Scriptures</dc:title>
  <dc:subject/>
  <dc:creator>Victoria Bunch</dc:creator>
  <cp:keywords/>
  <dc:description/>
  <cp:lastModifiedBy>Victoria Bunch</cp:lastModifiedBy>
  <cp:revision>319</cp:revision>
  <cp:lastPrinted>2014-09-13T22:39:55Z</cp:lastPrinted>
  <dcterms:created xsi:type="dcterms:W3CDTF">2012-03-05T22:15:51Z</dcterms:created>
  <dcterms:modified xsi:type="dcterms:W3CDTF">2017-04-30T00:45:39Z</dcterms:modified>
  <cp:category/>
</cp:coreProperties>
</file>