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300" r:id="rId2"/>
    <p:sldId id="388" r:id="rId3"/>
    <p:sldId id="361" r:id="rId4"/>
    <p:sldId id="364" r:id="rId5"/>
    <p:sldId id="365" r:id="rId6"/>
    <p:sldId id="366" r:id="rId7"/>
    <p:sldId id="368" r:id="rId8"/>
    <p:sldId id="369" r:id="rId9"/>
    <p:sldId id="362" r:id="rId10"/>
    <p:sldId id="371" r:id="rId11"/>
    <p:sldId id="383" r:id="rId12"/>
    <p:sldId id="389" r:id="rId13"/>
    <p:sldId id="372" r:id="rId14"/>
    <p:sldId id="373" r:id="rId15"/>
    <p:sldId id="39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B48FA24-F998-E849-8D65-B8044C38CEBC}">
          <p14:sldIdLst/>
        </p14:section>
        <p14:section name="Untitled Section" id="{95ECA8C0-0A94-A44F-B613-624F68479FAC}">
          <p14:sldIdLst>
            <p14:sldId id="300"/>
            <p14:sldId id="388"/>
            <p14:sldId id="361"/>
            <p14:sldId id="364"/>
            <p14:sldId id="365"/>
            <p14:sldId id="366"/>
            <p14:sldId id="368"/>
            <p14:sldId id="369"/>
            <p14:sldId id="362"/>
            <p14:sldId id="371"/>
            <p14:sldId id="383"/>
            <p14:sldId id="389"/>
            <p14:sldId id="372"/>
            <p14:sldId id="373"/>
            <p14:sldId id="3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unch"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400080"/>
    <a:srgbClr val="8000FF"/>
    <a:srgbClr val="FF00FF"/>
    <a:srgbClr val="FF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7391" autoAdjust="0"/>
  </p:normalViewPr>
  <p:slideViewPr>
    <p:cSldViewPr snapToGrid="0" snapToObjects="1">
      <p:cViewPr>
        <p:scale>
          <a:sx n="100" d="100"/>
          <a:sy n="100" d="100"/>
        </p:scale>
        <p:origin x="-1344" y="-6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66" d="100"/>
          <a:sy n="66" d="100"/>
        </p:scale>
        <p:origin x="-2592" y="3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C92728-481E-0B4D-9AF0-ECA6D3A2258B}" type="datetimeFigureOut">
              <a:rPr lang="en-US" smtClean="0"/>
              <a:t>4/29/17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CD7109-C84C-874F-BF9A-E1F90986F301}" type="slidenum">
              <a:rPr lang="en-US" smtClean="0"/>
              <a:t>‹#›</a:t>
            </a:fld>
            <a:endParaRPr lang="en-US"/>
          </a:p>
        </p:txBody>
      </p:sp>
    </p:spTree>
    <p:extLst>
      <p:ext uri="{BB962C8B-B14F-4D97-AF65-F5344CB8AC3E}">
        <p14:creationId xmlns:p14="http://schemas.microsoft.com/office/powerpoint/2010/main" val="2195935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7381DB-7FA5-4443-A6FD-0CE907C03359}" type="datetimeFigureOut">
              <a:rPr lang="en-US" smtClean="0"/>
              <a:t>4/29/17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F1DE67-34B0-304A-A129-5FE55568CAE4}" type="slidenum">
              <a:rPr lang="en-US" smtClean="0"/>
              <a:t>‹#›</a:t>
            </a:fld>
            <a:endParaRPr lang="en-US"/>
          </a:p>
        </p:txBody>
      </p:sp>
    </p:spTree>
    <p:extLst>
      <p:ext uri="{BB962C8B-B14F-4D97-AF65-F5344CB8AC3E}">
        <p14:creationId xmlns:p14="http://schemas.microsoft.com/office/powerpoint/2010/main" val="1092021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228600" lvl="0" indent="-228600">
              <a:buAutoNum type="arabicPeriod"/>
            </a:pPr>
            <a:r>
              <a:rPr lang="en-US" sz="1200" b="1" kern="1200" dirty="0" smtClean="0">
                <a:solidFill>
                  <a:schemeClr val="tx1"/>
                </a:solidFill>
                <a:effectLst/>
                <a:latin typeface="+mn-lt"/>
                <a:ea typeface="+mn-ea"/>
                <a:cs typeface="+mn-cs"/>
              </a:rPr>
              <a:t>To understand the rich history of the </a:t>
            </a:r>
            <a:r>
              <a:rPr lang="en-US" sz="1200" b="1" kern="1200" dirty="0" err="1" smtClean="0">
                <a:solidFill>
                  <a:schemeClr val="tx1"/>
                </a:solidFill>
                <a:effectLst/>
                <a:latin typeface="+mn-lt"/>
                <a:ea typeface="+mn-ea"/>
                <a:cs typeface="+mn-cs"/>
              </a:rPr>
              <a:t>Tanakh</a:t>
            </a:r>
            <a:r>
              <a:rPr lang="en-US" sz="1200" b="1" kern="1200" dirty="0" smtClean="0">
                <a:solidFill>
                  <a:schemeClr val="tx1"/>
                </a:solidFill>
                <a:effectLst/>
                <a:latin typeface="+mn-lt"/>
                <a:ea typeface="+mn-ea"/>
                <a:cs typeface="+mn-cs"/>
              </a:rPr>
              <a:t>;</a:t>
            </a:r>
            <a:r>
              <a:rPr lang="en-US" sz="1200" b="1" kern="1200" baseline="0" dirty="0" smtClean="0">
                <a:solidFill>
                  <a:schemeClr val="tx1"/>
                </a:solidFill>
                <a:effectLst/>
                <a:latin typeface="+mn-lt"/>
                <a:ea typeface="+mn-ea"/>
                <a:cs typeface="+mn-cs"/>
              </a:rPr>
              <a:t> to i</a:t>
            </a:r>
            <a:r>
              <a:rPr lang="en-US" sz="1200" b="1" kern="1200" dirty="0" smtClean="0">
                <a:solidFill>
                  <a:schemeClr val="tx1"/>
                </a:solidFill>
                <a:effectLst/>
                <a:latin typeface="+mn-lt"/>
                <a:ea typeface="+mn-ea"/>
                <a:cs typeface="+mn-cs"/>
              </a:rPr>
              <a:t>dentify main story lines/historical periods of the Hebrew Scriptures. </a:t>
            </a:r>
          </a:p>
          <a:p>
            <a:pPr lvl="0"/>
            <a:r>
              <a:rPr lang="en-US" sz="1200" b="1" kern="1200" dirty="0" smtClean="0">
                <a:solidFill>
                  <a:schemeClr val="tx1"/>
                </a:solidFill>
                <a:effectLst/>
                <a:latin typeface="+mn-lt"/>
                <a:ea typeface="+mn-ea"/>
                <a:cs typeface="+mn-cs"/>
              </a:rPr>
              <a:t>To deepen our relationship with the God to whom the Bible points within the Christian tradition that acknowledges the Bible as a sacred text.</a:t>
            </a: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To examine the reading lens with which we are reading the Bible in the 21</a:t>
            </a:r>
            <a:r>
              <a:rPr lang="en-US" sz="1200" b="1" kern="1200" baseline="30000" dirty="0" smtClean="0">
                <a:solidFill>
                  <a:schemeClr val="tx1"/>
                </a:solidFill>
                <a:effectLst/>
                <a:latin typeface="+mn-lt"/>
                <a:ea typeface="+mn-ea"/>
                <a:cs typeface="+mn-cs"/>
              </a:rPr>
              <a:t>st</a:t>
            </a:r>
            <a:r>
              <a:rPr lang="en-US" sz="1200" b="1" kern="1200" dirty="0" smtClean="0">
                <a:solidFill>
                  <a:schemeClr val="tx1"/>
                </a:solidFill>
                <a:effectLst/>
                <a:latin typeface="+mn-lt"/>
                <a:ea typeface="+mn-ea"/>
                <a:cs typeface="+mn-cs"/>
              </a:rPr>
              <a:t> century</a:t>
            </a: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To understand the Bible as a reflection of our current worldview and receive inspiration from stories and metaphorical understandings</a:t>
            </a:r>
            <a:r>
              <a:rPr lang="en-US" sz="1200" kern="1200" dirty="0" smtClean="0">
                <a:solidFill>
                  <a:schemeClr val="tx1"/>
                </a:solidFill>
                <a:effectLst/>
                <a:latin typeface="+mn-lt"/>
                <a:ea typeface="+mn-ea"/>
                <a:cs typeface="+mn-cs"/>
              </a:rPr>
              <a:t>.</a:t>
            </a:r>
          </a:p>
          <a:p>
            <a:endParaRPr lang="en-US" sz="1400" dirty="0"/>
          </a:p>
        </p:txBody>
      </p:sp>
      <p:sp>
        <p:nvSpPr>
          <p:cNvPr id="4" name="Slide Number Placeholder 3"/>
          <p:cNvSpPr>
            <a:spLocks noGrp="1"/>
          </p:cNvSpPr>
          <p:nvPr>
            <p:ph type="sldNum" sz="quarter" idx="10"/>
          </p:nvPr>
        </p:nvSpPr>
        <p:spPr/>
        <p:txBody>
          <a:bodyPr/>
          <a:lstStyle/>
          <a:p>
            <a:fld id="{CBF1DE67-34B0-304A-A129-5FE55568CAE4}" type="slidenum">
              <a:rPr lang="en-US" smtClean="0"/>
              <a:t>1</a:t>
            </a:fld>
            <a:endParaRPr lang="en-US"/>
          </a:p>
        </p:txBody>
      </p:sp>
    </p:spTree>
    <p:extLst>
      <p:ext uri="{BB962C8B-B14F-4D97-AF65-F5344CB8AC3E}">
        <p14:creationId xmlns:p14="http://schemas.microsoft.com/office/powerpoint/2010/main" val="2028703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a:t>
            </a:fld>
            <a:endParaRPr lang="en-US"/>
          </a:p>
        </p:txBody>
      </p:sp>
    </p:spTree>
    <p:extLst>
      <p:ext uri="{BB962C8B-B14F-4D97-AF65-F5344CB8AC3E}">
        <p14:creationId xmlns:p14="http://schemas.microsoft.com/office/powerpoint/2010/main" val="2721349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a:buChar char="•"/>
            </a:pPr>
            <a:r>
              <a:rPr lang="en-US" sz="1200" dirty="0" smtClean="0">
                <a:solidFill>
                  <a:schemeClr val="accent1">
                    <a:lumMod val="75000"/>
                  </a:schemeClr>
                </a:solidFill>
                <a:latin typeface="Copperplate Gothic Bold"/>
                <a:cs typeface="Copperplate Gothic Bold"/>
              </a:rPr>
              <a:t>586 BCE – </a:t>
            </a:r>
            <a:r>
              <a:rPr lang="en-US" sz="1200" i="1" dirty="0" smtClean="0">
                <a:solidFill>
                  <a:schemeClr val="accent1">
                    <a:lumMod val="75000"/>
                  </a:schemeClr>
                </a:solidFill>
                <a:latin typeface="Copperplate Gothic Bold"/>
                <a:cs typeface="Copperplate Gothic Bold"/>
              </a:rPr>
              <a:t>Babylonian Exile </a:t>
            </a:r>
            <a:r>
              <a:rPr lang="en-US" sz="1200" dirty="0" smtClean="0">
                <a:solidFill>
                  <a:schemeClr val="accent1">
                    <a:lumMod val="75000"/>
                  </a:schemeClr>
                </a:solidFill>
                <a:latin typeface="Copperplate Gothic Bold"/>
                <a:cs typeface="Copperplate Gothic Bold"/>
              </a:rPr>
              <a:t>--  Fall of the southern kingdom of Judah to Babylon, Temple destroyed &amp; exile begins</a:t>
            </a:r>
            <a:endParaRPr lang="en-US" sz="800" dirty="0" smtClean="0">
              <a:solidFill>
                <a:schemeClr val="accent1">
                  <a:lumMod val="75000"/>
                </a:schemeClr>
              </a:solidFill>
              <a:latin typeface="Copperplate Gothic Bold"/>
              <a:cs typeface="Copperplate Gothic Bold"/>
            </a:endParaRPr>
          </a:p>
          <a:p>
            <a:r>
              <a:rPr lang="en-US" sz="800" dirty="0" smtClean="0">
                <a:solidFill>
                  <a:schemeClr val="accent1">
                    <a:lumMod val="75000"/>
                  </a:schemeClr>
                </a:solidFill>
                <a:latin typeface="Copperplate Gothic Bold"/>
                <a:cs typeface="Copperplate Gothic Bold"/>
              </a:rPr>
              <a:t> </a:t>
            </a:r>
          </a:p>
          <a:p>
            <a:pPr marL="457200" indent="-457200">
              <a:buFont typeface="Arial"/>
              <a:buChar char="•"/>
            </a:pPr>
            <a:r>
              <a:rPr lang="en-US" sz="1200" dirty="0" smtClean="0">
                <a:solidFill>
                  <a:schemeClr val="accent1">
                    <a:lumMod val="75000"/>
                  </a:schemeClr>
                </a:solidFill>
                <a:latin typeface="Copperplate Gothic Bold"/>
                <a:cs typeface="Copperplate Gothic Bold"/>
              </a:rPr>
              <a:t>537 BCE – </a:t>
            </a:r>
            <a:r>
              <a:rPr lang="en-US" sz="1200" i="1" dirty="0" smtClean="0">
                <a:solidFill>
                  <a:schemeClr val="accent1">
                    <a:lumMod val="75000"/>
                  </a:schemeClr>
                </a:solidFill>
                <a:latin typeface="Copperplate Gothic Bold"/>
                <a:cs typeface="Copperplate Gothic Bold"/>
              </a:rPr>
              <a:t>Nehemiah rebuilds Jerusalem wall </a:t>
            </a:r>
            <a:r>
              <a:rPr lang="en-US" sz="1200" dirty="0" smtClean="0">
                <a:solidFill>
                  <a:schemeClr val="accent1">
                    <a:lumMod val="75000"/>
                  </a:schemeClr>
                </a:solidFill>
                <a:latin typeface="Copperplate Gothic Bold"/>
                <a:cs typeface="Copperplate Gothic Bold"/>
              </a:rPr>
              <a:t>--  Cyrus of Persia sends him home to rebuild Jerusalem and the Temple</a:t>
            </a:r>
            <a:endParaRPr lang="en-US" sz="800" dirty="0" smtClean="0">
              <a:solidFill>
                <a:schemeClr val="accent1">
                  <a:lumMod val="75000"/>
                </a:schemeClr>
              </a:solidFill>
              <a:latin typeface="Copperplate Gothic Bold"/>
              <a:cs typeface="Copperplate Gothic Bold"/>
            </a:endParaRPr>
          </a:p>
          <a:p>
            <a:r>
              <a:rPr lang="en-US" sz="1200" dirty="0" smtClean="0">
                <a:solidFill>
                  <a:schemeClr val="accent1">
                    <a:lumMod val="75000"/>
                  </a:schemeClr>
                </a:solidFill>
                <a:latin typeface="Copperplate Gothic Bold"/>
                <a:cs typeface="Copperplate Gothic Bold"/>
              </a:rPr>
              <a:t> </a:t>
            </a:r>
            <a:endParaRPr lang="en-US" sz="800" dirty="0" smtClean="0">
              <a:solidFill>
                <a:schemeClr val="accent1">
                  <a:lumMod val="75000"/>
                </a:schemeClr>
              </a:solidFill>
              <a:latin typeface="Copperplate Gothic Bold"/>
              <a:cs typeface="Copperplate Gothic Bold"/>
            </a:endParaRPr>
          </a:p>
          <a:p>
            <a:pPr marL="457200" indent="-457200">
              <a:buFont typeface="Arial"/>
              <a:buChar char="•"/>
            </a:pPr>
            <a:r>
              <a:rPr lang="en-US" sz="1200" dirty="0" smtClean="0">
                <a:solidFill>
                  <a:schemeClr val="accent1">
                    <a:lumMod val="75000"/>
                  </a:schemeClr>
                </a:solidFill>
                <a:latin typeface="Copperplate Gothic Bold"/>
                <a:cs typeface="Copperplate Gothic Bold"/>
              </a:rPr>
              <a:t>323 BCE – </a:t>
            </a:r>
            <a:r>
              <a:rPr lang="en-US" sz="1200" i="1" dirty="0" smtClean="0">
                <a:solidFill>
                  <a:schemeClr val="accent1">
                    <a:lumMod val="75000"/>
                  </a:schemeClr>
                </a:solidFill>
                <a:latin typeface="Copperplate Gothic Bold"/>
                <a:cs typeface="Copperplate Gothic Bold"/>
              </a:rPr>
              <a:t>Greek Period </a:t>
            </a:r>
            <a:r>
              <a:rPr lang="en-US" sz="1200" dirty="0" smtClean="0">
                <a:solidFill>
                  <a:schemeClr val="accent1">
                    <a:lumMod val="75000"/>
                  </a:schemeClr>
                </a:solidFill>
                <a:latin typeface="Copperplate Gothic Bold"/>
                <a:cs typeface="Copperplate Gothic Bold"/>
              </a:rPr>
              <a:t>--  Alexander the Great conquers much of the known world and the Greek Empire in Judah begins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3</a:t>
            </a:fld>
            <a:endParaRPr lang="en-US"/>
          </a:p>
        </p:txBody>
      </p:sp>
    </p:spTree>
    <p:extLst>
      <p:ext uri="{BB962C8B-B14F-4D97-AF65-F5344CB8AC3E}">
        <p14:creationId xmlns:p14="http://schemas.microsoft.com/office/powerpoint/2010/main" val="267863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2" indent="0">
              <a:buFont typeface="Arial"/>
              <a:buNone/>
            </a:pPr>
            <a:r>
              <a:rPr lang="en-US" sz="2800" dirty="0" smtClean="0">
                <a:solidFill>
                  <a:schemeClr val="accent1">
                    <a:lumMod val="75000"/>
                  </a:schemeClr>
                </a:solidFill>
                <a:latin typeface="Copperplate Gothic Bold"/>
                <a:cs typeface="Copperplate Gothic Bold"/>
              </a:rPr>
              <a:t>Synagogues - centers for prayer, Torah Study &amp; Teaching, hence the increased importance on rules </a:t>
            </a:r>
          </a:p>
          <a:p>
            <a:endParaRPr lang="en-US" sz="2800" dirty="0" smtClean="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Focus on personal and national sins -- as well as redemption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Optimistic spirit that yearned for a better life began to look for a messiah </a:t>
            </a:r>
          </a:p>
          <a:p>
            <a:pPr marL="457200" indent="-457200">
              <a:buFont typeface="Arial"/>
              <a:buChar char="•"/>
            </a:pPr>
            <a:r>
              <a:rPr lang="en-US" sz="2800" dirty="0" smtClean="0">
                <a:solidFill>
                  <a:schemeClr val="accent1">
                    <a:lumMod val="75000"/>
                  </a:schemeClr>
                </a:solidFill>
                <a:latin typeface="Copperplate Gothic Bold"/>
                <a:cs typeface="Copperplate Gothic Bold"/>
              </a:rPr>
              <a:t>Nehemiah (Nehemiah’s reforms and restoration) </a:t>
            </a:r>
          </a:p>
          <a:p>
            <a:endParaRPr lang="en-US" sz="2400" dirty="0" smtClean="0">
              <a:latin typeface="Apple Chancery"/>
              <a:cs typeface="Apple Chancery"/>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accent1">
                    <a:lumMod val="75000"/>
                  </a:schemeClr>
                </a:solidFill>
                <a:latin typeface="Copperplate Gothic Bold"/>
                <a:cs typeface="Copperplate Gothic Bold"/>
              </a:rPr>
              <a:t>Exiles created new forms of communal ritual</a:t>
            </a:r>
            <a:endParaRPr lang="en-US" sz="1100" dirty="0" smtClean="0">
              <a:latin typeface="Apple Chancery"/>
              <a:cs typeface="Apple Chancery"/>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4</a:t>
            </a:fld>
            <a:endParaRPr lang="en-US"/>
          </a:p>
        </p:txBody>
      </p:sp>
    </p:spTree>
    <p:extLst>
      <p:ext uri="{BB962C8B-B14F-4D97-AF65-F5344CB8AC3E}">
        <p14:creationId xmlns:p14="http://schemas.microsoft.com/office/powerpoint/2010/main" val="3545003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a:buChar char="•"/>
            </a:pPr>
            <a:r>
              <a:rPr lang="en-US" sz="1200" dirty="0" smtClean="0">
                <a:solidFill>
                  <a:schemeClr val="accent1">
                    <a:lumMod val="75000"/>
                  </a:schemeClr>
                </a:solidFill>
                <a:latin typeface="Copperplate Gothic Bold"/>
                <a:cs typeface="Copperplate Gothic Bold"/>
              </a:rPr>
              <a:t>Concerns itself with the return of the exiles following the defeat of Babylonia by Persian King Cyrus.</a:t>
            </a:r>
          </a:p>
          <a:p>
            <a:endParaRPr lang="en-US" sz="900" dirty="0" smtClean="0">
              <a:solidFill>
                <a:schemeClr val="accent1">
                  <a:lumMod val="75000"/>
                </a:schemeClr>
              </a:solidFill>
              <a:latin typeface="Copperplate Gothic Bold"/>
              <a:cs typeface="Copperplate Gothic Bold"/>
            </a:endParaRPr>
          </a:p>
          <a:p>
            <a:pPr marL="457200" indent="-457200">
              <a:buFont typeface="Arial"/>
              <a:buChar char="•"/>
            </a:pPr>
            <a:r>
              <a:rPr lang="en-US" sz="1200" dirty="0" smtClean="0">
                <a:solidFill>
                  <a:schemeClr val="accent1">
                    <a:lumMod val="75000"/>
                  </a:schemeClr>
                </a:solidFill>
                <a:latin typeface="Copperplate Gothic Bold"/>
                <a:cs typeface="Copperplate Gothic Bold"/>
              </a:rPr>
              <a:t>Concerns itself with Ezra’s reforms which are aimed at removing foreigners from the restored </a:t>
            </a:r>
            <a:r>
              <a:rPr lang="en-US" sz="1200" dirty="0" err="1" smtClean="0">
                <a:solidFill>
                  <a:schemeClr val="accent1">
                    <a:lumMod val="75000"/>
                  </a:schemeClr>
                </a:solidFill>
                <a:latin typeface="Copperplate Gothic Bold"/>
                <a:cs typeface="Copperplate Gothic Bold"/>
              </a:rPr>
              <a:t>community</a:t>
            </a:r>
            <a:r>
              <a:rPr lang="en-US" sz="2800" dirty="0" err="1" smtClean="0">
                <a:solidFill>
                  <a:schemeClr val="accent1">
                    <a:lumMod val="75000"/>
                  </a:schemeClr>
                </a:solidFill>
                <a:latin typeface="Copperplate Gothic Bold"/>
                <a:cs typeface="Copperplate Gothic Bold"/>
              </a:rPr>
              <a:t>the</a:t>
            </a:r>
            <a:r>
              <a:rPr lang="en-US" sz="2800" dirty="0" smtClean="0">
                <a:solidFill>
                  <a:schemeClr val="accent1">
                    <a:lumMod val="75000"/>
                  </a:schemeClr>
                </a:solidFill>
                <a:latin typeface="Copperplate Gothic Bold"/>
                <a:cs typeface="Copperplate Gothic Bold"/>
              </a:rPr>
              <a:t> beginning of the diaspora </a:t>
            </a:r>
          </a:p>
          <a:p>
            <a:endParaRPr lang="en-US" sz="2800" dirty="0" smtClean="0">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Exiles created new forms of communal ritual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Synagogues - centers for prayer, Torah Study &amp; Teaching, hence the increased importance on rules </a:t>
            </a:r>
          </a:p>
          <a:p>
            <a:endParaRPr lang="en-US" sz="2800" dirty="0" smtClean="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Focus on personal and national sins -- as well as redemption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Optimistic spirit that yearned for a better life began to look for a messiah </a:t>
            </a:r>
            <a:r>
              <a:rPr lang="en-US" sz="1200" dirty="0" smtClean="0">
                <a:solidFill>
                  <a:schemeClr val="accent1">
                    <a:lumMod val="75000"/>
                  </a:schemeClr>
                </a:solidFill>
                <a:latin typeface="Copperplate Gothic Bold"/>
                <a:cs typeface="Copperplate Gothic Bold"/>
              </a:rPr>
              <a:t> </a:t>
            </a:r>
          </a:p>
          <a:p>
            <a:endParaRPr lang="en-US" sz="900" dirty="0" smtClean="0">
              <a:solidFill>
                <a:schemeClr val="accent1">
                  <a:lumMod val="75000"/>
                </a:schemeClr>
              </a:solidFill>
              <a:latin typeface="Copperplate Gothic Bold"/>
              <a:cs typeface="Copperplate Gothic Bold"/>
            </a:endParaRPr>
          </a:p>
          <a:p>
            <a:pPr marL="457200" indent="-457200">
              <a:buFont typeface="Arial"/>
              <a:buChar char="•"/>
            </a:pPr>
            <a:r>
              <a:rPr lang="en-US" sz="1200" dirty="0" smtClean="0">
                <a:solidFill>
                  <a:schemeClr val="accent1">
                    <a:lumMod val="75000"/>
                  </a:schemeClr>
                </a:solidFill>
                <a:latin typeface="Copperplate Gothic Bold"/>
                <a:cs typeface="Copperplate Gothic Bold"/>
              </a:rPr>
              <a:t>Also Ezra’s establishment of religious and social practices in strict conformity to the law of Moses </a:t>
            </a:r>
          </a:p>
          <a:p>
            <a:pPr marL="342900" indent="-342900">
              <a:lnSpc>
                <a:spcPct val="120000"/>
              </a:lnSpc>
              <a:buFont typeface="Arial"/>
              <a:buChar char="•"/>
            </a:pPr>
            <a:r>
              <a:rPr lang="en-US" sz="1200" dirty="0" smtClean="0">
                <a:solidFill>
                  <a:schemeClr val="accent1">
                    <a:lumMod val="75000"/>
                  </a:schemeClr>
                </a:solidFill>
                <a:latin typeface="Copperplate Gothic Bold"/>
                <a:cs typeface="Copperplate Gothic Bold"/>
              </a:rPr>
              <a:t>“R” writer </a:t>
            </a:r>
          </a:p>
          <a:p>
            <a:pPr marL="342900" indent="-342900">
              <a:lnSpc>
                <a:spcPct val="120000"/>
              </a:lnSpc>
              <a:buFont typeface="Arial"/>
              <a:buChar char="•"/>
            </a:pPr>
            <a:r>
              <a:rPr lang="en-US" sz="1200" dirty="0" smtClean="0">
                <a:solidFill>
                  <a:schemeClr val="accent1">
                    <a:lumMod val="75000"/>
                  </a:schemeClr>
                </a:solidFill>
                <a:latin typeface="Copperplate Gothic Bold"/>
                <a:cs typeface="Copperplate Gothic Bold"/>
              </a:rPr>
              <a:t>Second founder (after Moses) of Jewish nation extensive codification of the Laws </a:t>
            </a:r>
          </a:p>
          <a:p>
            <a:pPr marL="342900" indent="-342900">
              <a:lnSpc>
                <a:spcPct val="120000"/>
              </a:lnSpc>
              <a:buFont typeface="Arial"/>
              <a:buChar char="•"/>
            </a:pPr>
            <a:r>
              <a:rPr lang="en-US" sz="1200" dirty="0" smtClean="0">
                <a:solidFill>
                  <a:schemeClr val="accent1">
                    <a:lumMod val="75000"/>
                  </a:schemeClr>
                </a:solidFill>
                <a:latin typeface="Copperplate Gothic Bold"/>
                <a:cs typeface="Copperplate Gothic Bold"/>
              </a:rPr>
              <a:t>Contributed to the eventual replacement of priests with rabbis </a:t>
            </a:r>
          </a:p>
          <a:p>
            <a:pPr marL="342900" indent="-342900">
              <a:lnSpc>
                <a:spcPct val="120000"/>
              </a:lnSpc>
              <a:buFont typeface="Arial"/>
              <a:buChar char="•"/>
            </a:pPr>
            <a:r>
              <a:rPr lang="en-US" sz="1200" dirty="0" smtClean="0">
                <a:solidFill>
                  <a:schemeClr val="accent1">
                    <a:lumMod val="75000"/>
                  </a:schemeClr>
                </a:solidFill>
                <a:latin typeface="Copperplate Gothic Bold"/>
                <a:cs typeface="Copperplate Gothic Bold"/>
              </a:rPr>
              <a:t>Decided that all Jewish men had to get rid of their foreign wives &amp; children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5</a:t>
            </a:fld>
            <a:endParaRPr lang="en-US"/>
          </a:p>
        </p:txBody>
      </p:sp>
    </p:spTree>
    <p:extLst>
      <p:ext uri="{BB962C8B-B14F-4D97-AF65-F5344CB8AC3E}">
        <p14:creationId xmlns:p14="http://schemas.microsoft.com/office/powerpoint/2010/main" val="2742871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20000"/>
              </a:lnSpc>
              <a:buFont typeface="Arial"/>
              <a:buChar char="•"/>
            </a:pPr>
            <a:r>
              <a:rPr lang="en-US" sz="1200" dirty="0" smtClean="0">
                <a:solidFill>
                  <a:schemeClr val="accent1">
                    <a:lumMod val="75000"/>
                  </a:schemeClr>
                </a:solidFill>
                <a:latin typeface="Copperplate Gothic Bold"/>
                <a:cs typeface="Copperplate Gothic Bold"/>
              </a:rPr>
              <a:t>Trouble with the locals, wall completed </a:t>
            </a:r>
          </a:p>
          <a:p>
            <a:pPr marL="457200" indent="-457200">
              <a:lnSpc>
                <a:spcPct val="120000"/>
              </a:lnSpc>
              <a:buFont typeface="Arial"/>
              <a:buChar char="•"/>
            </a:pPr>
            <a:r>
              <a:rPr lang="en-US" sz="1200" dirty="0" smtClean="0">
                <a:solidFill>
                  <a:schemeClr val="accent1">
                    <a:lumMod val="75000"/>
                  </a:schemeClr>
                </a:solidFill>
                <a:latin typeface="Copperplate Gothic Bold"/>
                <a:cs typeface="Copperplate Gothic Bold"/>
              </a:rPr>
              <a:t>Ezra reads the mosaic Law and </a:t>
            </a:r>
            <a:r>
              <a:rPr lang="en-US" sz="1200" dirty="0" err="1" smtClean="0">
                <a:solidFill>
                  <a:schemeClr val="accent1">
                    <a:lumMod val="75000"/>
                  </a:schemeClr>
                </a:solidFill>
                <a:latin typeface="Copperplate Gothic Bold"/>
                <a:cs typeface="Copperplate Gothic Bold"/>
              </a:rPr>
              <a:t>israelites</a:t>
            </a:r>
            <a:r>
              <a:rPr lang="en-US" sz="1200" dirty="0" smtClean="0">
                <a:solidFill>
                  <a:schemeClr val="accent1">
                    <a:lumMod val="75000"/>
                  </a:schemeClr>
                </a:solidFill>
                <a:latin typeface="Copperplate Gothic Bold"/>
                <a:cs typeface="Copperplate Gothic Bold"/>
              </a:rPr>
              <a:t> covenant to keep the Law</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accent1">
                    <a:lumMod val="75000"/>
                  </a:schemeClr>
                </a:solidFill>
                <a:latin typeface="Copperplate Gothic Bold"/>
                <a:cs typeface="Copperplate Gothic Bold"/>
              </a:rPr>
              <a:t>Dedication of the wall &amp; Nehemiah’s reforms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8</a:t>
            </a:fld>
            <a:endParaRPr lang="en-US"/>
          </a:p>
        </p:txBody>
      </p:sp>
    </p:spTree>
    <p:extLst>
      <p:ext uri="{BB962C8B-B14F-4D97-AF65-F5344CB8AC3E}">
        <p14:creationId xmlns:p14="http://schemas.microsoft.com/office/powerpoint/2010/main" val="1528563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cap="none" spc="0" dirty="0" smtClean="0">
                <a:ln w="12700">
                  <a:solidFill>
                    <a:schemeClr val="tx2">
                      <a:satMod val="155000"/>
                    </a:schemeClr>
                  </a:solidFill>
                  <a:prstDash val="solid"/>
                </a:ln>
                <a:solidFill>
                  <a:schemeClr val="accent1"/>
                </a:solidFill>
                <a:latin typeface="Copperplate Gothic Bold"/>
                <a:cs typeface="Copperplate Gothic Bold"/>
              </a:rPr>
              <a:t>Pre-Exile Prophets--  </a:t>
            </a:r>
            <a:r>
              <a:rPr lang="en-US" sz="1200" cap="none" spc="0" dirty="0" smtClean="0">
                <a:ln w="12700">
                  <a:solidFill>
                    <a:schemeClr val="tx2">
                      <a:satMod val="155000"/>
                    </a:schemeClr>
                  </a:solidFill>
                  <a:prstDash val="solid"/>
                </a:ln>
                <a:solidFill>
                  <a:schemeClr val="accent1"/>
                </a:solidFill>
                <a:latin typeface="Copperplate Gothic Bold"/>
                <a:cs typeface="Copperplate Gothic Bold"/>
              </a:rPr>
              <a:t>Divided Kingdom under pagan rule.  Assyria invades and northern kingdom falls (922 to 586 BCE)   </a:t>
            </a:r>
          </a:p>
          <a:p>
            <a:endParaRPr lang="en-US" sz="1100" cap="none" spc="0" dirty="0" smtClean="0">
              <a:ln w="12700">
                <a:solidFill>
                  <a:schemeClr val="tx2">
                    <a:satMod val="155000"/>
                  </a:schemeClr>
                </a:solidFill>
                <a:prstDash val="solid"/>
              </a:ln>
              <a:solidFill>
                <a:schemeClr val="accent1"/>
              </a:solidFill>
              <a:latin typeface="Copperplate Gothic Bold"/>
              <a:cs typeface="Copperplate Gothic Bold"/>
            </a:endParaRPr>
          </a:p>
          <a:p>
            <a:r>
              <a:rPr lang="en-US" sz="1800" dirty="0" smtClean="0">
                <a:ln w="12700">
                  <a:solidFill>
                    <a:schemeClr val="tx2">
                      <a:satMod val="155000"/>
                    </a:schemeClr>
                  </a:solidFill>
                  <a:prstDash val="solid"/>
                </a:ln>
                <a:solidFill>
                  <a:schemeClr val="accent1"/>
                </a:solidFill>
                <a:latin typeface="Copperplate Gothic Bold"/>
                <a:cs typeface="Copperplate Gothic Bold"/>
              </a:rPr>
              <a:t>Exile Prophets -- 	</a:t>
            </a:r>
            <a:r>
              <a:rPr lang="en-US" sz="1200" dirty="0" smtClean="0">
                <a:ln w="12700">
                  <a:solidFill>
                    <a:schemeClr val="tx2">
                      <a:satMod val="155000"/>
                    </a:schemeClr>
                  </a:solidFill>
                  <a:prstDash val="solid"/>
                </a:ln>
                <a:solidFill>
                  <a:schemeClr val="accent1"/>
                </a:solidFill>
                <a:latin typeface="Copperplate Gothic Bold"/>
                <a:cs typeface="Copperplate Gothic Bold"/>
              </a:rPr>
              <a:t>Babylonia invades and southern kingdom falls. Exile. Return Restoration of walls surrounding Jerusalem (586–516 BCE) </a:t>
            </a:r>
          </a:p>
          <a:p>
            <a:endParaRPr lang="en-US" sz="1100" dirty="0" smtClean="0">
              <a:ln w="12700">
                <a:solidFill>
                  <a:schemeClr val="tx2">
                    <a:satMod val="155000"/>
                  </a:schemeClr>
                </a:solidFill>
                <a:prstDash val="solid"/>
              </a:ln>
              <a:solidFill>
                <a:schemeClr val="accent1"/>
              </a:solidFill>
              <a:latin typeface="Copperplate Gothic Bold"/>
              <a:cs typeface="Copperplate Gothic Bold"/>
            </a:endParaRPr>
          </a:p>
          <a:p>
            <a:r>
              <a:rPr lang="en-US" sz="1800" cap="none" spc="0" dirty="0" smtClean="0">
                <a:ln w="12700">
                  <a:solidFill>
                    <a:schemeClr val="tx2">
                      <a:satMod val="155000"/>
                    </a:schemeClr>
                  </a:solidFill>
                  <a:prstDash val="solid"/>
                </a:ln>
                <a:solidFill>
                  <a:schemeClr val="accent1"/>
                </a:solidFill>
                <a:latin typeface="Copperplate Gothic Bold"/>
                <a:cs typeface="Copperplate Gothic Bold"/>
              </a:rPr>
              <a:t>Post-Exile Prophets– </a:t>
            </a:r>
            <a:r>
              <a:rPr lang="en-US" sz="1200" dirty="0" smtClean="0">
                <a:ln w="12700">
                  <a:solidFill>
                    <a:schemeClr val="tx2">
                      <a:satMod val="155000"/>
                    </a:schemeClr>
                  </a:solidFill>
                  <a:prstDash val="solid"/>
                </a:ln>
                <a:solidFill>
                  <a:schemeClr val="accent1"/>
                </a:solidFill>
                <a:latin typeface="Copperplate Gothic Bold"/>
                <a:cs typeface="Copperplate Gothic Bold"/>
              </a:rPr>
              <a:t>Prolific Writing.  </a:t>
            </a:r>
            <a:r>
              <a:rPr lang="en-US" sz="1200" cap="none" spc="0" dirty="0" smtClean="0">
                <a:ln w="12700">
                  <a:solidFill>
                    <a:schemeClr val="tx2">
                      <a:satMod val="155000"/>
                    </a:schemeClr>
                  </a:solidFill>
                  <a:prstDash val="solid"/>
                </a:ln>
                <a:solidFill>
                  <a:schemeClr val="accent1"/>
                </a:solidFill>
                <a:latin typeface="Copperplate Gothic Bold"/>
                <a:cs typeface="Copperplate Gothic Bold"/>
              </a:rPr>
              <a:t>Rise of Persian power (538 – 430 BCE)</a:t>
            </a: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12</a:t>
            </a:fld>
            <a:endParaRPr lang="en-US"/>
          </a:p>
        </p:txBody>
      </p:sp>
    </p:spTree>
    <p:extLst>
      <p:ext uri="{BB962C8B-B14F-4D97-AF65-F5344CB8AC3E}">
        <p14:creationId xmlns:p14="http://schemas.microsoft.com/office/powerpoint/2010/main" val="3385951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accent1">
                    <a:lumMod val="75000"/>
                  </a:schemeClr>
                </a:solidFill>
                <a:latin typeface="Copperplate Gothic Bold"/>
                <a:cs typeface="Copperplate Gothic Bold"/>
              </a:rPr>
              <a:t>(</a:t>
            </a:r>
            <a:r>
              <a:rPr lang="en-US" sz="1200" dirty="0" err="1" smtClean="0">
                <a:solidFill>
                  <a:schemeClr val="accent1">
                    <a:lumMod val="75000"/>
                  </a:schemeClr>
                </a:solidFill>
                <a:latin typeface="Copperplate Gothic Bold"/>
                <a:cs typeface="Copperplate Gothic Bold"/>
              </a:rPr>
              <a:t>Zerubabbel</a:t>
            </a:r>
            <a:r>
              <a:rPr lang="en-US" sz="1200" dirty="0" smtClean="0">
                <a:solidFill>
                  <a:schemeClr val="accent1">
                    <a:lumMod val="75000"/>
                  </a:schemeClr>
                </a:solidFill>
                <a:latin typeface="Copperplate Gothic Bold"/>
                <a:cs typeface="Copperplate Gothic Bold"/>
              </a:rPr>
              <a:t>, governor &amp; </a:t>
            </a:r>
            <a:r>
              <a:rPr lang="en-US" sz="1200" dirty="0" err="1" smtClean="0">
                <a:solidFill>
                  <a:schemeClr val="accent1">
                    <a:lumMod val="75000"/>
                  </a:schemeClr>
                </a:solidFill>
                <a:latin typeface="Copperplate Gothic Bold"/>
                <a:cs typeface="Copperplate Gothic Bold"/>
              </a:rPr>
              <a:t>Jesuah</a:t>
            </a:r>
            <a:r>
              <a:rPr lang="en-US" sz="1200" dirty="0" smtClean="0">
                <a:solidFill>
                  <a:schemeClr val="accent1">
                    <a:lumMod val="75000"/>
                  </a:schemeClr>
                </a:solidFill>
                <a:latin typeface="Copperplate Gothic Bold"/>
                <a:cs typeface="Copperplate Gothic Bold"/>
              </a:rPr>
              <a:t>, high priest</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13</a:t>
            </a:fld>
            <a:endParaRPr lang="en-US"/>
          </a:p>
        </p:txBody>
      </p:sp>
    </p:spTree>
    <p:extLst>
      <p:ext uri="{BB962C8B-B14F-4D97-AF65-F5344CB8AC3E}">
        <p14:creationId xmlns:p14="http://schemas.microsoft.com/office/powerpoint/2010/main" val="1370250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n w="12700">
                  <a:solidFill>
                    <a:schemeClr val="tx2">
                      <a:satMod val="155000"/>
                    </a:schemeClr>
                  </a:solidFill>
                  <a:prstDash val="solid"/>
                </a:ln>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lenses.  I AM grateful.  So it is.  Amen.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15</a:t>
            </a:fld>
            <a:endParaRPr lang="en-US"/>
          </a:p>
        </p:txBody>
      </p:sp>
    </p:spTree>
    <p:extLst>
      <p:ext uri="{BB962C8B-B14F-4D97-AF65-F5344CB8AC3E}">
        <p14:creationId xmlns:p14="http://schemas.microsoft.com/office/powerpoint/2010/main" val="3728785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7" y="1295401"/>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2" y="1524000"/>
            <a:ext cx="6498159"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2"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400" y="1787857"/>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3"/>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7"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3352802"/>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9" y="4771030"/>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2403145"/>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6" y="3736006"/>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3"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3"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1"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1"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4/29/17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4/29/17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4/29/17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1"/>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7"/>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9"/>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4/29/17</a:t>
            </a:fld>
            <a:endParaRPr lang="en-US"/>
          </a:p>
        </p:txBody>
      </p:sp>
      <p:sp>
        <p:nvSpPr>
          <p:cNvPr id="5" name="Footer Placeholder 4"/>
          <p:cNvSpPr>
            <a:spLocks noGrp="1"/>
          </p:cNvSpPr>
          <p:nvPr>
            <p:ph type="ftr" sz="quarter" idx="3"/>
          </p:nvPr>
        </p:nvSpPr>
        <p:spPr>
          <a:xfrm>
            <a:off x="264459" y="6275669"/>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7" y="6275669"/>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19101" y="1675472"/>
            <a:ext cx="7785099" cy="1774167"/>
          </a:xfrm>
        </p:spPr>
        <p:txBody>
          <a:bodyPr/>
          <a:lstStyle/>
          <a:p>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chemeClr val="accent1">
                    <a:lumMod val="75000"/>
                  </a:schemeClr>
                </a:solidFill>
                <a:latin typeface="Copperplate Gothic Bold"/>
                <a:cs typeface="Copperplate Gothic Bold"/>
              </a:rPr>
              <a:t>Overview of the Hebrew Scriptures</a:t>
            </a:r>
            <a:endParaRPr lang="en-US" b="1" dirty="0">
              <a:solidFill>
                <a:schemeClr val="accent1">
                  <a:lumMod val="75000"/>
                </a:schemeClr>
              </a:solidFill>
              <a:latin typeface="Copperplate Gothic Bold"/>
              <a:cs typeface="Copperplate Gothic Bold"/>
            </a:endParaRPr>
          </a:p>
        </p:txBody>
      </p:sp>
      <p:sp>
        <p:nvSpPr>
          <p:cNvPr id="3" name="Subtitle 2"/>
          <p:cNvSpPr>
            <a:spLocks noGrp="1"/>
          </p:cNvSpPr>
          <p:nvPr>
            <p:ph type="subTitle" idx="4294967295"/>
          </p:nvPr>
        </p:nvSpPr>
        <p:spPr>
          <a:xfrm>
            <a:off x="419102" y="4013200"/>
            <a:ext cx="8724900" cy="1981201"/>
          </a:xfrm>
        </p:spPr>
        <p:txBody>
          <a:bodyPr>
            <a:normAutofit/>
          </a:bodyPr>
          <a:lstStyle/>
          <a:p>
            <a:pPr marL="0" indent="0">
              <a:buNone/>
            </a:pPr>
            <a:r>
              <a:rPr lang="en-US" sz="3600" b="1" dirty="0" smtClean="0">
                <a:solidFill>
                  <a:schemeClr val="accent1">
                    <a:lumMod val="75000"/>
                  </a:schemeClr>
                </a:solidFill>
              </a:rPr>
              <a:t>			 </a:t>
            </a:r>
            <a:r>
              <a:rPr lang="en-US" sz="3600" b="1" dirty="0" smtClean="0">
                <a:solidFill>
                  <a:schemeClr val="accent1">
                    <a:lumMod val="75000"/>
                  </a:schemeClr>
                </a:solidFill>
                <a:latin typeface="Copperplate Gothic Bold"/>
                <a:cs typeface="Copperplate Gothic Bold"/>
              </a:rPr>
              <a:t> SHALOM</a:t>
            </a:r>
            <a:endParaRPr lang="en-US" sz="4000" b="1" i="1" dirty="0" smtClean="0">
              <a:solidFill>
                <a:schemeClr val="accent1">
                  <a:lumMod val="75000"/>
                </a:schemeClr>
              </a:solidFill>
              <a:latin typeface="Copperplate Gothic Bold"/>
              <a:cs typeface="Copperplate Gothic Bold"/>
            </a:endParaRPr>
          </a:p>
          <a:p>
            <a:pPr marL="0" indent="0" algn="ctr">
              <a:buNone/>
            </a:pPr>
            <a:endParaRPr lang="en-US" sz="2000" b="1" i="1" dirty="0">
              <a:solidFill>
                <a:schemeClr val="accent1">
                  <a:lumMod val="75000"/>
                </a:schemeClr>
              </a:solidFill>
            </a:endParaRPr>
          </a:p>
          <a:p>
            <a:endParaRPr lang="en-US" sz="2800" b="1" i="1" dirty="0" smtClean="0">
              <a:solidFill>
                <a:schemeClr val="accent1">
                  <a:lumMod val="75000"/>
                </a:schemeClr>
              </a:solidFill>
            </a:endParaRPr>
          </a:p>
          <a:p>
            <a:endParaRPr lang="en-US" sz="2800" b="1" i="1" dirty="0" smtClean="0">
              <a:solidFill>
                <a:schemeClr val="accent1">
                  <a:lumMod val="75000"/>
                </a:schemeClr>
              </a:solidFill>
            </a:endParaRPr>
          </a:p>
          <a:p>
            <a:endParaRPr lang="en-US" sz="2800" b="1" i="1" dirty="0" smtClean="0">
              <a:solidFill>
                <a:schemeClr val="accent1">
                  <a:lumMod val="75000"/>
                </a:schemeClr>
              </a:solidFill>
            </a:endParaRPr>
          </a:p>
          <a:p>
            <a:endParaRPr lang="en-US" sz="2400" b="1" i="1" dirty="0" smtClean="0">
              <a:solidFill>
                <a:schemeClr val="accent1">
                  <a:lumMod val="75000"/>
                </a:schemeClr>
              </a:solidFill>
            </a:endParaRPr>
          </a:p>
          <a:p>
            <a:endParaRPr lang="en-US" sz="2400" b="1" i="1" dirty="0" smtClean="0">
              <a:solidFill>
                <a:schemeClr val="accent1">
                  <a:lumMod val="75000"/>
                </a:schemeClr>
              </a:solidFill>
            </a:endParaRPr>
          </a:p>
          <a:p>
            <a:endParaRPr lang="en-US" sz="2400" b="1" i="1" dirty="0" smtClean="0">
              <a:solidFill>
                <a:schemeClr val="accent1">
                  <a:lumMod val="75000"/>
                </a:schemeClr>
              </a:solidFill>
            </a:endParaRPr>
          </a:p>
        </p:txBody>
      </p:sp>
      <p:sp>
        <p:nvSpPr>
          <p:cNvPr id="4" name="Rectangle 3"/>
          <p:cNvSpPr/>
          <p:nvPr/>
        </p:nvSpPr>
        <p:spPr>
          <a:xfrm>
            <a:off x="3044109" y="752143"/>
            <a:ext cx="3193515"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Class 4</a:t>
            </a:r>
            <a:endParaRPr lang="en-US" sz="54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18225066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1"/>
            <a:ext cx="8851900" cy="4715137"/>
          </a:xfrm>
          <a:prstGeom prst="rect">
            <a:avLst/>
          </a:prstGeom>
          <a:noFill/>
        </p:spPr>
        <p:txBody>
          <a:bodyPr wrap="square" lIns="91440" tIns="45720" rIns="91440" bIns="45720">
            <a:spAutoFit/>
          </a:bodyPr>
          <a:lstStyle/>
          <a:p>
            <a:r>
              <a:rPr lang="en-US" sz="2800" b="1" dirty="0">
                <a:solidFill>
                  <a:schemeClr val="accent1">
                    <a:lumMod val="75000"/>
                  </a:schemeClr>
                </a:solidFill>
                <a:latin typeface="Copperplate Gothic Bold"/>
                <a:cs typeface="Copperplate Gothic Bold"/>
              </a:rPr>
              <a:t>The Books, Part Two </a:t>
            </a:r>
            <a:r>
              <a:rPr lang="en-US" sz="2800" b="1" dirty="0" smtClean="0">
                <a:solidFill>
                  <a:schemeClr val="accent1">
                    <a:lumMod val="75000"/>
                  </a:schemeClr>
                </a:solidFill>
                <a:latin typeface="Copperplate Gothic Bold"/>
                <a:cs typeface="Copperplate Gothic Bold"/>
              </a:rPr>
              <a:t>– The Prophets</a:t>
            </a:r>
          </a:p>
          <a:p>
            <a:endParaRPr lang="en-US" sz="2400" dirty="0">
              <a:solidFill>
                <a:schemeClr val="accent1">
                  <a:lumMod val="75000"/>
                </a:schemeClr>
              </a:solidFill>
              <a:latin typeface="Copperplate Gothic Bold"/>
              <a:cs typeface="Copperplate Gothic Bold"/>
            </a:endParaRP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Ezekiel</a:t>
            </a:r>
            <a:r>
              <a:rPr lang="en-US" sz="2400" dirty="0">
                <a:solidFill>
                  <a:schemeClr val="accent1">
                    <a:lumMod val="75000"/>
                  </a:schemeClr>
                </a:solidFill>
                <a:latin typeface="Copperplate Gothic Bold"/>
                <a:cs typeface="Copperplate Gothic Bold"/>
              </a:rPr>
              <a:t>, 597-563 </a:t>
            </a:r>
            <a:r>
              <a:rPr lang="en-US" sz="2400" dirty="0" smtClean="0">
                <a:solidFill>
                  <a:schemeClr val="accent1">
                    <a:lumMod val="75000"/>
                  </a:schemeClr>
                </a:solidFill>
                <a:latin typeface="Copperplate Gothic Bold"/>
                <a:cs typeface="Copperplate Gothic Bold"/>
              </a:rPr>
              <a:t>BCE </a:t>
            </a: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Haggai</a:t>
            </a:r>
            <a:r>
              <a:rPr lang="en-US" sz="2400" dirty="0">
                <a:solidFill>
                  <a:schemeClr val="accent1">
                    <a:lumMod val="75000"/>
                  </a:schemeClr>
                </a:solidFill>
                <a:latin typeface="Copperplate Gothic Bold"/>
                <a:cs typeface="Copperplate Gothic Bold"/>
              </a:rPr>
              <a:t>, 520 </a:t>
            </a:r>
            <a:r>
              <a:rPr lang="en-US" sz="2400" dirty="0" smtClean="0">
                <a:solidFill>
                  <a:schemeClr val="accent1">
                    <a:lumMod val="75000"/>
                  </a:schemeClr>
                </a:solidFill>
                <a:latin typeface="Copperplate Gothic Bold"/>
                <a:cs typeface="Copperplate Gothic Bold"/>
              </a:rPr>
              <a:t>BCE</a:t>
            </a: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Zechariah</a:t>
            </a:r>
            <a:r>
              <a:rPr lang="en-US" sz="2400" dirty="0">
                <a:solidFill>
                  <a:schemeClr val="accent1">
                    <a:lumMod val="75000"/>
                  </a:schemeClr>
                </a:solidFill>
                <a:latin typeface="Copperplate Gothic Bold"/>
                <a:cs typeface="Copperplate Gothic Bold"/>
              </a:rPr>
              <a:t>, 520-518 </a:t>
            </a:r>
            <a:r>
              <a:rPr lang="en-US" sz="2400" dirty="0" smtClean="0">
                <a:solidFill>
                  <a:schemeClr val="accent1">
                    <a:lumMod val="75000"/>
                  </a:schemeClr>
                </a:solidFill>
                <a:latin typeface="Copperplate Gothic Bold"/>
                <a:cs typeface="Copperplate Gothic Bold"/>
              </a:rPr>
              <a:t>BCE</a:t>
            </a: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Malachi</a:t>
            </a:r>
            <a:r>
              <a:rPr lang="en-US" sz="2400" dirty="0">
                <a:solidFill>
                  <a:schemeClr val="accent1">
                    <a:lumMod val="75000"/>
                  </a:schemeClr>
                </a:solidFill>
                <a:latin typeface="Copperplate Gothic Bold"/>
                <a:cs typeface="Copperplate Gothic Bold"/>
              </a:rPr>
              <a:t>, 460-450 </a:t>
            </a:r>
            <a:r>
              <a:rPr lang="en-US" sz="2400" dirty="0" smtClean="0">
                <a:solidFill>
                  <a:schemeClr val="accent1">
                    <a:lumMod val="75000"/>
                  </a:schemeClr>
                </a:solidFill>
                <a:latin typeface="Copperplate Gothic Bold"/>
                <a:cs typeface="Copperplate Gothic Bold"/>
              </a:rPr>
              <a:t>BCE</a:t>
            </a: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Obadiah</a:t>
            </a:r>
            <a:r>
              <a:rPr lang="en-US" sz="2400" dirty="0">
                <a:solidFill>
                  <a:schemeClr val="accent1">
                    <a:lumMod val="75000"/>
                  </a:schemeClr>
                </a:solidFill>
                <a:latin typeface="Copperplate Gothic Bold"/>
                <a:cs typeface="Copperplate Gothic Bold"/>
              </a:rPr>
              <a:t>, 460-400 </a:t>
            </a:r>
            <a:r>
              <a:rPr lang="en-US" sz="2400" dirty="0" smtClean="0">
                <a:solidFill>
                  <a:schemeClr val="accent1">
                    <a:lumMod val="75000"/>
                  </a:schemeClr>
                </a:solidFill>
                <a:latin typeface="Copperplate Gothic Bold"/>
                <a:cs typeface="Copperplate Gothic Bold"/>
              </a:rPr>
              <a:t>BCE</a:t>
            </a: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Joel</a:t>
            </a:r>
            <a:r>
              <a:rPr lang="en-US" sz="2400" dirty="0">
                <a:solidFill>
                  <a:schemeClr val="accent1">
                    <a:lumMod val="75000"/>
                  </a:schemeClr>
                </a:solidFill>
                <a:latin typeface="Copperplate Gothic Bold"/>
                <a:cs typeface="Copperplate Gothic Bold"/>
              </a:rPr>
              <a:t>, 350 BCE </a:t>
            </a:r>
            <a:endParaRPr lang="en-US" sz="2400" dirty="0" smtClean="0">
              <a:solidFill>
                <a:schemeClr val="accent1">
                  <a:lumMod val="75000"/>
                </a:schemeClr>
              </a:solidFill>
              <a:latin typeface="Copperplate Gothic Bold"/>
              <a:cs typeface="Copperplate Gothic Bold"/>
            </a:endParaRPr>
          </a:p>
          <a:p>
            <a:pPr marL="342900" indent="-342900">
              <a:lnSpc>
                <a:spcPct val="130000"/>
              </a:lnSpc>
              <a:buFont typeface="Arial"/>
              <a:buChar char="•"/>
            </a:pPr>
            <a:r>
              <a:rPr lang="en-US" sz="2400" dirty="0" smtClean="0">
                <a:solidFill>
                  <a:schemeClr val="accent1">
                    <a:lumMod val="75000"/>
                  </a:schemeClr>
                </a:solidFill>
                <a:latin typeface="Copperplate Gothic Bold"/>
                <a:cs typeface="Copperplate Gothic Bold"/>
              </a:rPr>
              <a:t>Jonah</a:t>
            </a:r>
            <a:r>
              <a:rPr lang="en-US" sz="2400" dirty="0">
                <a:solidFill>
                  <a:schemeClr val="accent1">
                    <a:lumMod val="75000"/>
                  </a:schemeClr>
                </a:solidFill>
                <a:latin typeface="Copperplate Gothic Bold"/>
                <a:cs typeface="Copperplate Gothic Bold"/>
              </a:rPr>
              <a:t>, (lived 750 BCE), book written 350 BCE </a:t>
            </a:r>
            <a:endParaRPr lang="en-US" sz="2400" dirty="0" smtClean="0">
              <a:solidFill>
                <a:schemeClr val="accent1">
                  <a:lumMod val="75000"/>
                </a:schemeClr>
              </a:solidFill>
              <a:latin typeface="Copperplate Gothic Bold"/>
              <a:cs typeface="Copperplate Gothic Bold"/>
            </a:endParaRPr>
          </a:p>
          <a:p>
            <a:pPr marL="342900" indent="-342900">
              <a:lnSpc>
                <a:spcPct val="130000"/>
              </a:lnSpc>
              <a:buFont typeface="Arial"/>
              <a:buChar char="•"/>
            </a:pPr>
            <a:endParaRPr lang="en-US" sz="24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368467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6"/>
            <a:ext cx="8134351" cy="1479923"/>
          </a:xfrm>
        </p:spPr>
        <p:txBody>
          <a:bodyPr/>
          <a:lstStyle/>
          <a:p>
            <a:pPr algn="l"/>
            <a:r>
              <a:rPr lang="en-US" dirty="0" smtClean="0">
                <a:solidFill>
                  <a:schemeClr val="accent1">
                    <a:lumMod val="75000"/>
                  </a:schemeClr>
                </a:solidFill>
                <a:latin typeface="Copperplate Gothic Bold"/>
                <a:cs typeface="Copperplate Gothic Bold"/>
              </a:rPr>
              <a:t>The Prophets – </a:t>
            </a:r>
            <a:br>
              <a:rPr lang="en-US" dirty="0" smtClean="0">
                <a:solidFill>
                  <a:schemeClr val="accent1">
                    <a:lumMod val="75000"/>
                  </a:schemeClr>
                </a:solidFill>
                <a:latin typeface="Copperplate Gothic Bold"/>
                <a:cs typeface="Copperplate Gothic Bold"/>
              </a:rPr>
            </a:br>
            <a:r>
              <a:rPr lang="en-US" dirty="0">
                <a:solidFill>
                  <a:schemeClr val="accent1">
                    <a:lumMod val="75000"/>
                  </a:schemeClr>
                </a:solidFill>
                <a:latin typeface="Copperplate Gothic Bold"/>
                <a:cs typeface="Copperplate Gothic Bold"/>
              </a:rPr>
              <a:t>	</a:t>
            </a:r>
            <a:r>
              <a:rPr lang="en-US" sz="4000" dirty="0" smtClean="0">
                <a:solidFill>
                  <a:schemeClr val="accent1">
                    <a:lumMod val="75000"/>
                  </a:schemeClr>
                </a:solidFill>
                <a:latin typeface="Copperplate Gothic Bold"/>
                <a:cs typeface="Copperplate Gothic Bold"/>
              </a:rPr>
              <a:t>Who are they?</a:t>
            </a:r>
            <a:endParaRPr lang="en-US" sz="4000" dirty="0">
              <a:solidFill>
                <a:schemeClr val="accent1">
                  <a:lumMod val="75000"/>
                </a:schemeClr>
              </a:solidFill>
              <a:latin typeface="Copperplate Gothic Bold"/>
              <a:cs typeface="Copperplate Gothic Bold"/>
            </a:endParaRPr>
          </a:p>
        </p:txBody>
      </p:sp>
      <p:sp>
        <p:nvSpPr>
          <p:cNvPr id="3" name="Rectangle 2"/>
          <p:cNvSpPr/>
          <p:nvPr/>
        </p:nvSpPr>
        <p:spPr>
          <a:xfrm>
            <a:off x="317500" y="1587499"/>
            <a:ext cx="8648701" cy="4678204"/>
          </a:xfrm>
          <a:prstGeom prst="rect">
            <a:avLst/>
          </a:prstGeom>
          <a:noFill/>
        </p:spPr>
        <p:txBody>
          <a:bodyPr wrap="square" lIns="91440" tIns="45720" rIns="91440" bIns="45720">
            <a:spAutoFit/>
          </a:bodyPr>
          <a:lstStyle/>
          <a:p>
            <a:endParaRPr lang="en-US" sz="1400" dirty="0"/>
          </a:p>
          <a:p>
            <a:pPr marL="457200" indent="-457200">
              <a:buFont typeface="Arial"/>
              <a:buChar char="•"/>
            </a:pPr>
            <a:r>
              <a:rPr lang="en-US" sz="2800" dirty="0">
                <a:solidFill>
                  <a:schemeClr val="accent1">
                    <a:lumMod val="75000"/>
                  </a:schemeClr>
                </a:solidFill>
                <a:latin typeface="Copperplate Gothic Bold"/>
                <a:cs typeface="Copperplate Gothic Bold"/>
              </a:rPr>
              <a:t>Definition: </a:t>
            </a:r>
            <a:r>
              <a:rPr lang="en-US" sz="2800" dirty="0" smtClean="0">
                <a:solidFill>
                  <a:schemeClr val="accent1">
                    <a:lumMod val="75000"/>
                  </a:schemeClr>
                </a:solidFill>
                <a:latin typeface="Copperplate Gothic Bold"/>
                <a:cs typeface="Copperplate Gothic Bold"/>
              </a:rPr>
              <a:t>One </a:t>
            </a:r>
            <a:r>
              <a:rPr lang="en-US" sz="2800" dirty="0">
                <a:solidFill>
                  <a:schemeClr val="accent1">
                    <a:lumMod val="75000"/>
                  </a:schemeClr>
                </a:solidFill>
                <a:latin typeface="Copperplate Gothic Bold"/>
                <a:cs typeface="Copperplate Gothic Bold"/>
              </a:rPr>
              <a:t>who speaks on behalf of God declaring and illustrating Truth, inspired </a:t>
            </a:r>
            <a:r>
              <a:rPr lang="en-US" sz="2800" dirty="0" smtClean="0">
                <a:solidFill>
                  <a:schemeClr val="accent1">
                    <a:lumMod val="75000"/>
                  </a:schemeClr>
                </a:solidFill>
                <a:latin typeface="Copperplate Gothic Bold"/>
                <a:cs typeface="Copperplate Gothic Bold"/>
              </a:rPr>
              <a:t>messengers</a:t>
            </a:r>
          </a:p>
          <a:p>
            <a:pPr marL="457200" indent="-457200">
              <a:buFont typeface="Arial"/>
              <a:buChar char="•"/>
            </a:pPr>
            <a:endParaRPr lang="en-US" sz="1200" dirty="0" smtClean="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How</a:t>
            </a:r>
            <a:r>
              <a:rPr lang="en-US" sz="2800" dirty="0">
                <a:solidFill>
                  <a:schemeClr val="accent1">
                    <a:lumMod val="75000"/>
                  </a:schemeClr>
                </a:solidFill>
                <a:latin typeface="Copperplate Gothic Bold"/>
                <a:cs typeface="Copperplate Gothic Bold"/>
              </a:rPr>
              <a:t>: Holy Spirit is breathed into the mind and heart of the </a:t>
            </a:r>
            <a:r>
              <a:rPr lang="en-US" sz="2800" dirty="0" smtClean="0">
                <a:solidFill>
                  <a:schemeClr val="accent1">
                    <a:lumMod val="75000"/>
                  </a:schemeClr>
                </a:solidFill>
                <a:latin typeface="Copperplate Gothic Bold"/>
                <a:cs typeface="Copperplate Gothic Bold"/>
              </a:rPr>
              <a:t>prophet</a:t>
            </a:r>
          </a:p>
          <a:p>
            <a:pPr marL="457200" indent="-457200">
              <a:buFont typeface="Arial"/>
              <a:buChar char="•"/>
            </a:pPr>
            <a:endParaRPr lang="en-US" sz="12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Task</a:t>
            </a:r>
            <a:r>
              <a:rPr lang="en-US" sz="2800" dirty="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Call </a:t>
            </a:r>
            <a:r>
              <a:rPr lang="en-US" sz="2800" dirty="0">
                <a:solidFill>
                  <a:schemeClr val="accent1">
                    <a:lumMod val="75000"/>
                  </a:schemeClr>
                </a:solidFill>
                <a:latin typeface="Copperplate Gothic Bold"/>
                <a:cs typeface="Copperplate Gothic Bold"/>
              </a:rPr>
              <a:t>people back to the </a:t>
            </a:r>
            <a:r>
              <a:rPr lang="en-US" sz="2800" dirty="0" smtClean="0">
                <a:solidFill>
                  <a:schemeClr val="accent1">
                    <a:lumMod val="75000"/>
                  </a:schemeClr>
                </a:solidFill>
                <a:latin typeface="Copperplate Gothic Bold"/>
                <a:cs typeface="Copperplate Gothic Bold"/>
              </a:rPr>
              <a:t>truth </a:t>
            </a:r>
            <a:r>
              <a:rPr lang="en-US" sz="2800" dirty="0">
                <a:solidFill>
                  <a:schemeClr val="accent1">
                    <a:lumMod val="75000"/>
                  </a:schemeClr>
                </a:solidFill>
                <a:latin typeface="Copperplate Gothic Bold"/>
                <a:cs typeface="Copperplate Gothic Bold"/>
              </a:rPr>
              <a:t>of </a:t>
            </a:r>
            <a:r>
              <a:rPr lang="en-US" sz="2800" dirty="0" smtClean="0">
                <a:solidFill>
                  <a:schemeClr val="accent1">
                    <a:lumMod val="75000"/>
                  </a:schemeClr>
                </a:solidFill>
                <a:latin typeface="Copperplate Gothic Bold"/>
                <a:cs typeface="Copperplate Gothic Bold"/>
              </a:rPr>
              <a:t>God</a:t>
            </a:r>
          </a:p>
          <a:p>
            <a:pPr marL="457200" indent="-457200">
              <a:buFont typeface="Arial"/>
              <a:buChar char="•"/>
            </a:pPr>
            <a:endParaRPr lang="en-US" sz="1200" dirty="0" smtClean="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Who</a:t>
            </a:r>
            <a:r>
              <a:rPr lang="en-US" sz="2800" dirty="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Anyone </a:t>
            </a:r>
            <a:r>
              <a:rPr lang="en-US" sz="2800" dirty="0">
                <a:solidFill>
                  <a:schemeClr val="accent1">
                    <a:lumMod val="75000"/>
                  </a:schemeClr>
                </a:solidFill>
                <a:latin typeface="Copperplate Gothic Bold"/>
                <a:cs typeface="Copperplate Gothic Bold"/>
              </a:rPr>
              <a:t>who answers the call </a:t>
            </a:r>
          </a:p>
          <a:p>
            <a:endParaRPr lang="en-US" sz="2400" dirty="0">
              <a:latin typeface="Copperplate Gothic Bold"/>
              <a:cs typeface="Copperplate Gothic Bold"/>
            </a:endParaRPr>
          </a:p>
        </p:txBody>
      </p:sp>
    </p:spTree>
    <p:extLst>
      <p:ext uri="{BB962C8B-B14F-4D97-AF65-F5344CB8AC3E}">
        <p14:creationId xmlns:p14="http://schemas.microsoft.com/office/powerpoint/2010/main" val="321580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79400"/>
            <a:ext cx="8042276" cy="1165132"/>
          </a:xfrm>
        </p:spPr>
        <p:txBody>
          <a:bodyPr/>
          <a:lstStyle/>
          <a:p>
            <a:r>
              <a:rPr lang="en-US" b="1" dirty="0" smtClean="0">
                <a:solidFill>
                  <a:schemeClr val="accent1">
                    <a:lumMod val="75000"/>
                  </a:schemeClr>
                </a:solidFill>
                <a:latin typeface="Copperplate Gothic Bold"/>
                <a:cs typeface="Copperplate Gothic Bold"/>
              </a:rPr>
              <a:t>prophets</a:t>
            </a:r>
            <a:br>
              <a:rPr lang="en-US" b="1" dirty="0" smtClean="0">
                <a:solidFill>
                  <a:schemeClr val="accent1">
                    <a:lumMod val="75000"/>
                  </a:schemeClr>
                </a:solidFill>
                <a:latin typeface="Copperplate Gothic Bold"/>
                <a:cs typeface="Copperplate Gothic Bold"/>
              </a:rPr>
            </a:br>
            <a:endParaRPr lang="en-US" sz="1800" b="1" dirty="0">
              <a:solidFill>
                <a:schemeClr val="accent1">
                  <a:lumMod val="75000"/>
                </a:schemeClr>
              </a:solidFill>
              <a:latin typeface="Copperplate Gothic Bold"/>
              <a:cs typeface="Copperplate Gothic Bold"/>
            </a:endParaRPr>
          </a:p>
        </p:txBody>
      </p:sp>
      <p:sp>
        <p:nvSpPr>
          <p:cNvPr id="4" name="Rectangle 3"/>
          <p:cNvSpPr/>
          <p:nvPr/>
        </p:nvSpPr>
        <p:spPr>
          <a:xfrm>
            <a:off x="549275" y="1838232"/>
            <a:ext cx="7908926" cy="3108544"/>
          </a:xfrm>
          <a:prstGeom prst="rect">
            <a:avLst/>
          </a:prstGeom>
          <a:noFill/>
          <a:ln>
            <a:noFill/>
          </a:ln>
        </p:spPr>
        <p:txBody>
          <a:bodyPr wrap="square" lIns="91440" tIns="45720" rIns="91440" bIns="45720">
            <a:spAutoFit/>
          </a:bodyPr>
          <a:lstStyle/>
          <a:p>
            <a:r>
              <a:rPr lang="en-US" sz="40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Pre-Exile Prophets</a:t>
            </a:r>
          </a:p>
          <a:p>
            <a:endParaRPr lang="en-US" sz="2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r>
              <a:rPr lang="en-US" sz="40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Prophets</a:t>
            </a:r>
          </a:p>
          <a:p>
            <a:endPar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r>
              <a:rPr lang="en-US" sz="40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Post-Exile Prophets</a:t>
            </a:r>
          </a:p>
          <a:p>
            <a:endParaRPr lang="en-US" sz="2800" cap="none" spc="0" dirty="0" smtClean="0">
              <a:ln w="12700">
                <a:solidFill>
                  <a:schemeClr val="tx2">
                    <a:satMod val="155000"/>
                  </a:schemeClr>
                </a:solidFill>
                <a:prstDash val="solid"/>
              </a:ln>
              <a:solidFill>
                <a:schemeClr val="accent1"/>
              </a:solidFill>
              <a:latin typeface="Copperplate Gothic Bold"/>
              <a:cs typeface="Copperplate Gothic Bold"/>
            </a:endParaRPr>
          </a:p>
        </p:txBody>
      </p:sp>
    </p:spTree>
    <p:extLst>
      <p:ext uri="{BB962C8B-B14F-4D97-AF65-F5344CB8AC3E}">
        <p14:creationId xmlns:p14="http://schemas.microsoft.com/office/powerpoint/2010/main" val="2684611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2"/>
            <a:ext cx="8851900" cy="5355313"/>
          </a:xfrm>
          <a:prstGeom prst="rect">
            <a:avLst/>
          </a:prstGeom>
          <a:noFill/>
        </p:spPr>
        <p:txBody>
          <a:bodyPr wrap="square" lIns="91440" tIns="45720" rIns="91440" bIns="45720">
            <a:spAutoFit/>
          </a:bodyPr>
          <a:lstStyle/>
          <a:p>
            <a:r>
              <a:rPr lang="en-US" sz="2800" b="1" dirty="0" smtClean="0">
                <a:solidFill>
                  <a:schemeClr val="accent1">
                    <a:lumMod val="75000"/>
                  </a:schemeClr>
                </a:solidFill>
                <a:latin typeface="Copperplate Gothic Bold"/>
                <a:cs typeface="Copperplate Gothic Bold"/>
              </a:rPr>
              <a:t>Haggai</a:t>
            </a:r>
            <a:r>
              <a:rPr lang="en-US" sz="2800" dirty="0" smtClean="0">
                <a:solidFill>
                  <a:schemeClr val="accent1">
                    <a:lumMod val="75000"/>
                  </a:schemeClr>
                </a:solidFill>
                <a:latin typeface="Copperplate Gothic Bold"/>
                <a:cs typeface="Copperplate Gothic Bold"/>
              </a:rPr>
              <a:t>, post-exile prophet</a:t>
            </a:r>
          </a:p>
          <a:p>
            <a:endParaRPr lang="en-US" dirty="0">
              <a:solidFill>
                <a:schemeClr val="accent1">
                  <a:lumMod val="75000"/>
                </a:schemeClr>
              </a:solidFill>
            </a:endParaRPr>
          </a:p>
          <a:p>
            <a:pPr algn="ctr"/>
            <a:r>
              <a:rPr lang="en-US" sz="2800" dirty="0">
                <a:solidFill>
                  <a:schemeClr val="accent1">
                    <a:lumMod val="75000"/>
                  </a:schemeClr>
                </a:solidFill>
                <a:latin typeface="Apple Chancery"/>
                <a:cs typeface="Apple Chancery"/>
              </a:rPr>
              <a:t>Because my house lies in ruins, while all of you hurry off to your own houses. </a:t>
            </a:r>
            <a:r>
              <a:rPr lang="en-US" sz="2000" dirty="0">
                <a:solidFill>
                  <a:schemeClr val="accent1">
                    <a:lumMod val="75000"/>
                  </a:schemeClr>
                </a:solidFill>
              </a:rPr>
              <a:t>Haggai 1:</a:t>
            </a:r>
            <a:r>
              <a:rPr lang="en-US" sz="2000" dirty="0" smtClean="0">
                <a:solidFill>
                  <a:schemeClr val="accent1">
                    <a:lumMod val="75000"/>
                  </a:schemeClr>
                </a:solidFill>
              </a:rPr>
              <a:t>9</a:t>
            </a:r>
          </a:p>
          <a:p>
            <a:pPr algn="ctr"/>
            <a:r>
              <a:rPr lang="en-US" sz="2000" dirty="0" smtClean="0">
                <a:solidFill>
                  <a:schemeClr val="accent1">
                    <a:lumMod val="75000"/>
                  </a:schemeClr>
                </a:solidFill>
              </a:rPr>
              <a:t> </a:t>
            </a:r>
            <a:endParaRPr lang="en-US" sz="2000" dirty="0">
              <a:solidFill>
                <a:schemeClr val="accent1">
                  <a:lumMod val="75000"/>
                </a:schemeClr>
              </a:solidFill>
            </a:endParaRPr>
          </a:p>
          <a:p>
            <a:pPr marL="457200" indent="-457200">
              <a:buFont typeface="Arial"/>
              <a:buChar char="•"/>
            </a:pPr>
            <a:r>
              <a:rPr lang="en-US" sz="2800" dirty="0">
                <a:solidFill>
                  <a:schemeClr val="accent1">
                    <a:lumMod val="75000"/>
                  </a:schemeClr>
                </a:solidFill>
                <a:latin typeface="Copperplate Gothic Bold"/>
                <a:cs typeface="Copperplate Gothic Bold"/>
              </a:rPr>
              <a:t>L</a:t>
            </a:r>
            <a:r>
              <a:rPr lang="en-US" sz="2800" dirty="0" smtClean="0">
                <a:solidFill>
                  <a:schemeClr val="accent1">
                    <a:lumMod val="75000"/>
                  </a:schemeClr>
                </a:solidFill>
                <a:latin typeface="Copperplate Gothic Bold"/>
                <a:cs typeface="Copperplate Gothic Bold"/>
              </a:rPr>
              <a:t>acks </a:t>
            </a:r>
            <a:r>
              <a:rPr lang="en-US" sz="2800" dirty="0">
                <a:solidFill>
                  <a:schemeClr val="accent1">
                    <a:lumMod val="75000"/>
                  </a:schemeClr>
                </a:solidFill>
                <a:latin typeface="Copperplate Gothic Bold"/>
                <a:cs typeface="Copperplate Gothic Bold"/>
              </a:rPr>
              <a:t>great poetic visions and sweeping dramatic </a:t>
            </a:r>
            <a:r>
              <a:rPr lang="en-US" sz="2800" dirty="0" smtClean="0">
                <a:solidFill>
                  <a:schemeClr val="accent1">
                    <a:lumMod val="75000"/>
                  </a:schemeClr>
                </a:solidFill>
                <a:latin typeface="Copperplate Gothic Bold"/>
                <a:cs typeface="Copperplate Gothic Bold"/>
              </a:rPr>
              <a:t>voice</a:t>
            </a:r>
          </a:p>
          <a:p>
            <a:pPr marL="457200" indent="-457200">
              <a:buFont typeface="Arial"/>
              <a:buChar char="•"/>
            </a:pPr>
            <a:endParaRPr lang="en-US" sz="1200" dirty="0">
              <a:solidFill>
                <a:schemeClr val="accent1">
                  <a:lumMod val="75000"/>
                </a:schemeClr>
              </a:solidFill>
              <a:latin typeface="Copperplate Gothic Bold"/>
              <a:cs typeface="Copperplate Gothic Bold"/>
            </a:endParaRPr>
          </a:p>
          <a:p>
            <a:pPr marL="457200" indent="-457200">
              <a:buFont typeface="Arial"/>
              <a:buChar char="•"/>
            </a:pPr>
            <a:r>
              <a:rPr lang="en-US" sz="2800" dirty="0">
                <a:solidFill>
                  <a:schemeClr val="accent1">
                    <a:lumMod val="75000"/>
                  </a:schemeClr>
                </a:solidFill>
                <a:latin typeface="Copperplate Gothic Bold"/>
                <a:cs typeface="Copperplate Gothic Bold"/>
              </a:rPr>
              <a:t>First to rally Jews to rebuild </a:t>
            </a:r>
            <a:r>
              <a:rPr lang="en-US" sz="2800" dirty="0" smtClean="0">
                <a:solidFill>
                  <a:schemeClr val="accent1">
                    <a:lumMod val="75000"/>
                  </a:schemeClr>
                </a:solidFill>
                <a:latin typeface="Copperplate Gothic Bold"/>
                <a:cs typeface="Copperplate Gothic Bold"/>
              </a:rPr>
              <a:t>Temple</a:t>
            </a:r>
          </a:p>
          <a:p>
            <a:r>
              <a:rPr lang="en-US" sz="2800" dirty="0" smtClean="0">
                <a:solidFill>
                  <a:schemeClr val="accent1">
                    <a:lumMod val="75000"/>
                  </a:schemeClr>
                </a:solidFill>
                <a:latin typeface="Copperplate Gothic Bold"/>
                <a:cs typeface="Copperplate Gothic Bold"/>
              </a:rPr>
              <a:t> </a:t>
            </a:r>
            <a:endParaRPr lang="en-US" sz="12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Documents </a:t>
            </a:r>
            <a:r>
              <a:rPr lang="en-US" sz="2800" dirty="0">
                <a:solidFill>
                  <a:schemeClr val="accent1">
                    <a:lumMod val="75000"/>
                  </a:schemeClr>
                </a:solidFill>
                <a:latin typeface="Copperplate Gothic Bold"/>
                <a:cs typeface="Copperplate Gothic Bold"/>
              </a:rPr>
              <a:t>period of history prior to the return from </a:t>
            </a:r>
            <a:r>
              <a:rPr lang="en-US" sz="2800" dirty="0" smtClean="0">
                <a:solidFill>
                  <a:schemeClr val="accent1">
                    <a:lumMod val="75000"/>
                  </a:schemeClr>
                </a:solidFill>
                <a:latin typeface="Copperplate Gothic Bold"/>
                <a:cs typeface="Copperplate Gothic Bold"/>
              </a:rPr>
              <a:t>Babylon</a:t>
            </a:r>
          </a:p>
          <a:p>
            <a:pPr marL="457200" indent="-457200">
              <a:buFont typeface="Arial"/>
              <a:buChar char="•"/>
            </a:pPr>
            <a:endParaRPr lang="en-US" sz="1200" dirty="0" smtClean="0">
              <a:solidFill>
                <a:schemeClr val="accent1">
                  <a:lumMod val="75000"/>
                </a:schemeClr>
              </a:solidFill>
              <a:latin typeface="Copperplate Gothic Bold"/>
              <a:cs typeface="Copperplate Gothic Bold"/>
            </a:endParaRPr>
          </a:p>
          <a:p>
            <a:pPr marL="457200" indent="-457200">
              <a:buFont typeface="Arial"/>
              <a:buChar char="•"/>
            </a:pP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3547288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1"/>
            <a:ext cx="8851900" cy="5386090"/>
          </a:xfrm>
          <a:prstGeom prst="rect">
            <a:avLst/>
          </a:prstGeom>
          <a:noFill/>
        </p:spPr>
        <p:txBody>
          <a:bodyPr wrap="square" lIns="91440" tIns="45720" rIns="91440" bIns="45720">
            <a:spAutoFit/>
          </a:bodyPr>
          <a:lstStyle/>
          <a:p>
            <a:r>
              <a:rPr lang="en-US" sz="2800" b="1" dirty="0" smtClean="0">
                <a:solidFill>
                  <a:schemeClr val="accent1">
                    <a:lumMod val="75000"/>
                  </a:schemeClr>
                </a:solidFill>
                <a:latin typeface="Copperplate Gothic Bold"/>
                <a:cs typeface="Copperplate Gothic Bold"/>
              </a:rPr>
              <a:t>About Jonah</a:t>
            </a:r>
            <a:r>
              <a:rPr lang="en-US" sz="2800" dirty="0" smtClean="0">
                <a:solidFill>
                  <a:schemeClr val="accent1">
                    <a:lumMod val="75000"/>
                  </a:schemeClr>
                </a:solidFill>
                <a:latin typeface="Copperplate Gothic Bold"/>
                <a:cs typeface="Copperplate Gothic Bold"/>
              </a:rPr>
              <a:t> ….</a:t>
            </a:r>
          </a:p>
          <a:p>
            <a:endParaRPr lang="en-US" dirty="0">
              <a:solidFill>
                <a:schemeClr val="accent1">
                  <a:lumMod val="75000"/>
                </a:schemeClr>
              </a:solidFill>
            </a:endParaRPr>
          </a:p>
          <a:p>
            <a:pPr algn="ctr"/>
            <a:r>
              <a:rPr lang="en-US" sz="2800" dirty="0">
                <a:solidFill>
                  <a:schemeClr val="accent1">
                    <a:lumMod val="75000"/>
                  </a:schemeClr>
                </a:solidFill>
                <a:latin typeface="Apple Chancery"/>
                <a:cs typeface="Apple Chancery"/>
              </a:rPr>
              <a:t>[God said,] And should I not be concerned about Nineveh, that great city, in which there are more than 120,000 persons who do not know their right hand from their left? Jonah 4:11 </a:t>
            </a:r>
            <a:endParaRPr lang="en-US" sz="2800" dirty="0" smtClean="0">
              <a:solidFill>
                <a:schemeClr val="accent1">
                  <a:lumMod val="75000"/>
                </a:schemeClr>
              </a:solidFill>
              <a:latin typeface="Apple Chancery"/>
              <a:cs typeface="Apple Chancery"/>
            </a:endParaRPr>
          </a:p>
          <a:p>
            <a:pPr algn="ctr"/>
            <a:endParaRPr lang="en-US" dirty="0">
              <a:solidFill>
                <a:schemeClr val="accent1">
                  <a:lumMod val="75000"/>
                </a:schemeClr>
              </a:solidFill>
              <a:latin typeface="Apple Chancery"/>
              <a:cs typeface="Apple Chancery"/>
            </a:endParaRPr>
          </a:p>
          <a:p>
            <a:pPr marL="457200" indent="-457200">
              <a:buFont typeface="Arial"/>
              <a:buChar char="•"/>
            </a:pPr>
            <a:r>
              <a:rPr lang="en-US" sz="2800" dirty="0">
                <a:solidFill>
                  <a:schemeClr val="accent1">
                    <a:lumMod val="75000"/>
                  </a:schemeClr>
                </a:solidFill>
                <a:latin typeface="Copperplate Gothic Bold"/>
                <a:cs typeface="Copperplate Gothic Bold"/>
              </a:rPr>
              <a:t>I</a:t>
            </a:r>
            <a:r>
              <a:rPr lang="en-US" sz="2800" dirty="0" smtClean="0">
                <a:solidFill>
                  <a:schemeClr val="accent1">
                    <a:lumMod val="75000"/>
                  </a:schemeClr>
                </a:solidFill>
                <a:latin typeface="Copperplate Gothic Bold"/>
                <a:cs typeface="Copperplate Gothic Bold"/>
              </a:rPr>
              <a:t>llustrates </a:t>
            </a:r>
            <a:r>
              <a:rPr lang="en-US" sz="2800" dirty="0">
                <a:solidFill>
                  <a:schemeClr val="accent1">
                    <a:lumMod val="75000"/>
                  </a:schemeClr>
                </a:solidFill>
                <a:latin typeface="Copperplate Gothic Bold"/>
                <a:cs typeface="Copperplate Gothic Bold"/>
              </a:rPr>
              <a:t>God’s universal mercy-even the sinners of Nineveh are </a:t>
            </a:r>
            <a:r>
              <a:rPr lang="en-US" sz="2800" dirty="0" smtClean="0">
                <a:solidFill>
                  <a:schemeClr val="accent1">
                    <a:lumMod val="75000"/>
                  </a:schemeClr>
                </a:solidFill>
                <a:latin typeface="Copperplate Gothic Bold"/>
                <a:cs typeface="Copperplate Gothic Bold"/>
              </a:rPr>
              <a:t>worthy</a:t>
            </a:r>
          </a:p>
          <a:p>
            <a:r>
              <a:rPr lang="en-US" sz="2800" dirty="0" smtClean="0">
                <a:solidFill>
                  <a:schemeClr val="accent1">
                    <a:lumMod val="75000"/>
                  </a:schemeClr>
                </a:solidFill>
                <a:latin typeface="Copperplate Gothic Bold"/>
                <a:cs typeface="Copperplate Gothic Bold"/>
              </a:rPr>
              <a:t> </a:t>
            </a:r>
            <a:endParaRPr lang="en-US" sz="2800" dirty="0">
              <a:solidFill>
                <a:schemeClr val="accent1">
                  <a:lumMod val="75000"/>
                </a:schemeClr>
              </a:solidFill>
              <a:latin typeface="Copperplate Gothic Bold"/>
              <a:cs typeface="Copperplate Gothic Bold"/>
            </a:endParaRPr>
          </a:p>
          <a:p>
            <a:pPr marL="457200" indent="-457200">
              <a:buFont typeface="Arial"/>
              <a:buChar char="•"/>
            </a:pPr>
            <a:r>
              <a:rPr lang="en-US" sz="2800" dirty="0">
                <a:solidFill>
                  <a:schemeClr val="accent1">
                    <a:lumMod val="75000"/>
                  </a:schemeClr>
                </a:solidFill>
                <a:latin typeface="Copperplate Gothic Bold"/>
                <a:cs typeface="Copperplate Gothic Bold"/>
              </a:rPr>
              <a:t>C</a:t>
            </a:r>
            <a:r>
              <a:rPr lang="en-US" sz="2800" dirty="0" smtClean="0">
                <a:solidFill>
                  <a:schemeClr val="accent1">
                    <a:lumMod val="75000"/>
                  </a:schemeClr>
                </a:solidFill>
                <a:latin typeface="Copperplate Gothic Bold"/>
                <a:cs typeface="Copperplate Gothic Bold"/>
              </a:rPr>
              <a:t>riticism </a:t>
            </a:r>
            <a:r>
              <a:rPr lang="en-US" sz="2800" dirty="0">
                <a:solidFill>
                  <a:schemeClr val="accent1">
                    <a:lumMod val="75000"/>
                  </a:schemeClr>
                </a:solidFill>
                <a:latin typeface="Copperplate Gothic Bold"/>
                <a:cs typeface="Copperplate Gothic Bold"/>
              </a:rPr>
              <a:t>of the </a:t>
            </a:r>
            <a:r>
              <a:rPr lang="en-US" sz="2800" dirty="0" smtClean="0">
                <a:solidFill>
                  <a:schemeClr val="accent1">
                    <a:lumMod val="75000"/>
                  </a:schemeClr>
                </a:solidFill>
                <a:latin typeface="Copperplate Gothic Bold"/>
                <a:cs typeface="Copperplate Gothic Bold"/>
              </a:rPr>
              <a:t>Jews’ </a:t>
            </a:r>
            <a:r>
              <a:rPr lang="en-US" sz="2800" dirty="0">
                <a:solidFill>
                  <a:schemeClr val="accent1">
                    <a:lumMod val="75000"/>
                  </a:schemeClr>
                </a:solidFill>
                <a:latin typeface="Copperplate Gothic Bold"/>
                <a:cs typeface="Copperplate Gothic Bold"/>
              </a:rPr>
              <a:t>unwillingness to take message of God into the world </a:t>
            </a:r>
            <a:endParaRPr lang="en-US" sz="2800" dirty="0" smtClean="0">
              <a:solidFill>
                <a:schemeClr val="accent1">
                  <a:lumMod val="75000"/>
                </a:schemeClr>
              </a:solidFill>
              <a:latin typeface="Copperplate Gothic Bold"/>
              <a:cs typeface="Copperplate Gothic Bold"/>
            </a:endParaRPr>
          </a:p>
          <a:p>
            <a:pPr marL="457200" indent="-457200">
              <a:buFont typeface="Arial"/>
              <a:buChar char="•"/>
            </a:pP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658413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66701"/>
            <a:ext cx="8864600" cy="7817525"/>
          </a:xfrm>
          <a:prstGeom prst="rect">
            <a:avLst/>
          </a:prstGeom>
          <a:noFill/>
        </p:spPr>
        <p:txBody>
          <a:bodyPr wrap="square" lIns="91440" tIns="45720" rIns="91440" bIns="45720">
            <a:spAutoFit/>
          </a:bodyPr>
          <a:lstStyle/>
          <a:p>
            <a:pPr algn="ctr"/>
            <a:r>
              <a:rPr lang="en-US" sz="4400" dirty="0" smtClean="0">
                <a:ln w="12700">
                  <a:solidFill>
                    <a:schemeClr val="tx2">
                      <a:satMod val="155000"/>
                    </a:schemeClr>
                  </a:solidFill>
                  <a:prstDash val="solid"/>
                </a:ln>
                <a:solidFill>
                  <a:schemeClr val="accent1">
                    <a:lumMod val="75000"/>
                  </a:schemeClr>
                </a:solidFill>
                <a:latin typeface="Copperplate Gothic Bold"/>
                <a:cs typeface="Copperplate Gothic Bold"/>
              </a:rPr>
              <a:t>Homework</a:t>
            </a:r>
            <a:br>
              <a:rPr lang="en-US" sz="4400" dirty="0" smtClean="0">
                <a:ln w="12700">
                  <a:solidFill>
                    <a:schemeClr val="tx2">
                      <a:satMod val="155000"/>
                    </a:schemeClr>
                  </a:solidFill>
                  <a:prstDash val="solid"/>
                </a:ln>
                <a:solidFill>
                  <a:schemeClr val="accent1">
                    <a:lumMod val="75000"/>
                  </a:schemeClr>
                </a:solidFill>
                <a:latin typeface="Copperplate Gothic Bold"/>
                <a:cs typeface="Copperplate Gothic Bold"/>
              </a:rPr>
            </a:br>
            <a:endPar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lgn="just">
              <a:buFont typeface="Arial"/>
              <a:buChar char="•"/>
            </a:pPr>
            <a:r>
              <a:rPr lang="en-US" sz="2800" dirty="0">
                <a:solidFill>
                  <a:schemeClr val="accent1">
                    <a:lumMod val="75000"/>
                  </a:schemeClr>
                </a:solidFill>
                <a:latin typeface="Copperplate Gothic Bold"/>
                <a:cs typeface="Copperplate Gothic Bold"/>
              </a:rPr>
              <a:t>Prepare </a:t>
            </a:r>
            <a:r>
              <a:rPr lang="en-US" sz="2800" dirty="0" smtClean="0">
                <a:solidFill>
                  <a:schemeClr val="accent1">
                    <a:lumMod val="75000"/>
                  </a:schemeClr>
                </a:solidFill>
                <a:latin typeface="Copperplate Gothic Bold"/>
                <a:cs typeface="Copperplate Gothic Bold"/>
              </a:rPr>
              <a:t>next week GROUP FINAL PRESENTATIONS</a:t>
            </a:r>
            <a:endParaRPr lang="en-US" sz="2000" dirty="0">
              <a:solidFill>
                <a:schemeClr val="accent1">
                  <a:lumMod val="75000"/>
                </a:schemeClr>
              </a:solidFill>
              <a:latin typeface="Copperplate Gothic Bold"/>
              <a:cs typeface="Copperplate Gothic Bold"/>
            </a:endParaRPr>
          </a:p>
          <a:p>
            <a:pPr marL="457200" indent="-457200" algn="just">
              <a:buFont typeface="Arial"/>
              <a:buChar char="•"/>
            </a:pPr>
            <a:endParaRPr lang="en-US" sz="2000" dirty="0">
              <a:solidFill>
                <a:schemeClr val="accent1">
                  <a:lumMod val="75000"/>
                </a:schemeClr>
              </a:solidFill>
              <a:latin typeface="Copperplate Gothic Bold"/>
              <a:cs typeface="Copperplate Gothic Bold"/>
            </a:endParaRPr>
          </a:p>
          <a:p>
            <a:pPr marL="457200" indent="-457200" algn="just">
              <a:buFont typeface="Arial"/>
              <a:buChar char="•"/>
            </a:pPr>
            <a:r>
              <a:rPr lang="en-US" sz="2800" dirty="0">
                <a:solidFill>
                  <a:schemeClr val="accent1">
                    <a:lumMod val="75000"/>
                  </a:schemeClr>
                </a:solidFill>
                <a:latin typeface="Copperplate Gothic Bold"/>
                <a:cs typeface="Copperplate Gothic Bold"/>
              </a:rPr>
              <a:t>Meditate/journal</a:t>
            </a:r>
          </a:p>
          <a:p>
            <a:pPr marL="457200" indent="-457200" algn="just">
              <a:buFont typeface="Arial"/>
              <a:buChar char="•"/>
            </a:pPr>
            <a:endParaRPr lang="en-US" sz="2800" dirty="0">
              <a:solidFill>
                <a:schemeClr val="accent1">
                  <a:lumMod val="75000"/>
                </a:schemeClr>
              </a:solidFill>
              <a:latin typeface="Copperplate Gothic Bold"/>
              <a:cs typeface="Copperplate Gothic Bold"/>
            </a:endParaRPr>
          </a:p>
          <a:p>
            <a:pPr algn="just"/>
            <a:r>
              <a:rPr lang="en-US" sz="2800" dirty="0">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  I am grateful.  So it is.  Amen.</a:t>
            </a:r>
          </a:p>
          <a:p>
            <a:endPar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3600" dirty="0">
                <a:ln w="12700">
                  <a:solidFill>
                    <a:schemeClr val="tx2">
                      <a:satMod val="155000"/>
                    </a:schemeClr>
                  </a:solidFill>
                  <a:prstDash val="solid"/>
                </a:ln>
                <a:solidFill>
                  <a:schemeClr val="accent1">
                    <a:lumMod val="75000"/>
                  </a:schemeClr>
                </a:solidFill>
                <a:latin typeface="Copperplate Gothic Bold"/>
                <a:cs typeface="Copperplate Gothic Bold"/>
              </a:rPr>
              <a:t>PRAY </a:t>
            </a:r>
            <a:r>
              <a:rPr lang="en-US" sz="3600" dirty="0" smtClean="0">
                <a:ln w="12700">
                  <a:solidFill>
                    <a:schemeClr val="tx2">
                      <a:satMod val="155000"/>
                    </a:schemeClr>
                  </a:solidFill>
                  <a:prstDash val="solid"/>
                </a:ln>
                <a:solidFill>
                  <a:schemeClr val="accent1">
                    <a:lumMod val="75000"/>
                  </a:schemeClr>
                </a:solidFill>
                <a:latin typeface="Copperplate Gothic Bold"/>
                <a:cs typeface="Copperplate Gothic Bold"/>
              </a:rPr>
              <a:t>OUT</a:t>
            </a:r>
          </a:p>
          <a:p>
            <a:pPr algn="ct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6706529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1" y="355601"/>
            <a:ext cx="8318500" cy="6955750"/>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chronology</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Ancestral/Patriarchal</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Exodus/Transition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Divided Kingdom</a:t>
            </a:r>
          </a:p>
          <a:p>
            <a:pPr algn="ctr">
              <a:lnSpc>
                <a:spcPct val="150000"/>
              </a:lnSpc>
            </a:pPr>
            <a:r>
              <a:rPr lang="en-US" sz="3600" dirty="0" smtClean="0">
                <a:ln w="12700">
                  <a:solidFill>
                    <a:schemeClr val="tx2">
                      <a:satMod val="155000"/>
                    </a:schemeClr>
                  </a:solidFill>
                  <a:prstDash val="solid"/>
                </a:ln>
                <a:solidFill>
                  <a:srgbClr val="FF0000"/>
                </a:solidFill>
                <a:latin typeface="Copperplate Gothic Bold"/>
                <a:cs typeface="Copperplate Gothic Bold"/>
              </a:rPr>
              <a:t>Exile &amp; Restoration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Persian/Greek/Roman </a:t>
            </a:r>
            <a:r>
              <a:rPr lang="en-US" sz="2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OCCUPATION</a:t>
            </a:r>
          </a:p>
          <a:p>
            <a:endParaRPr lang="en-US" sz="2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endParaRPr lang="en-US" sz="28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6058139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562669"/>
            <a:ext cx="8851900" cy="4832093"/>
          </a:xfrm>
          <a:prstGeom prst="rect">
            <a:avLst/>
          </a:prstGeom>
          <a:noFill/>
        </p:spPr>
        <p:txBody>
          <a:bodyPr wrap="square" lIns="91440" tIns="45720" rIns="91440" bIns="45720">
            <a:spAutoFit/>
          </a:bodyPr>
          <a:lstStyle/>
          <a:p>
            <a:pPr marL="457200" indent="-457200">
              <a:buFont typeface="Arial"/>
              <a:buChar char="•"/>
            </a:pPr>
            <a:r>
              <a:rPr lang="en-US" sz="2800" dirty="0" smtClean="0">
                <a:solidFill>
                  <a:schemeClr val="accent1">
                    <a:lumMod val="75000"/>
                  </a:schemeClr>
                </a:solidFill>
                <a:latin typeface="Copperplate Gothic Bold"/>
                <a:cs typeface="Copperplate Gothic Bold"/>
              </a:rPr>
              <a:t>586 </a:t>
            </a:r>
            <a:r>
              <a:rPr lang="en-US" sz="2800" dirty="0">
                <a:solidFill>
                  <a:schemeClr val="accent1">
                    <a:lumMod val="75000"/>
                  </a:schemeClr>
                </a:solidFill>
                <a:latin typeface="Copperplate Gothic Bold"/>
                <a:cs typeface="Copperplate Gothic Bold"/>
              </a:rPr>
              <a:t>BCE </a:t>
            </a:r>
            <a:r>
              <a:rPr lang="en-US" sz="2800" dirty="0" smtClean="0">
                <a:solidFill>
                  <a:schemeClr val="accent1">
                    <a:lumMod val="75000"/>
                  </a:schemeClr>
                </a:solidFill>
                <a:latin typeface="Copperplate Gothic Bold"/>
                <a:cs typeface="Copperplate Gothic Bold"/>
              </a:rPr>
              <a:t>– destruction of temple in </a:t>
            </a:r>
            <a:r>
              <a:rPr lang="en-US" sz="2800" dirty="0" err="1" smtClean="0">
                <a:solidFill>
                  <a:schemeClr val="accent1">
                    <a:lumMod val="75000"/>
                  </a:schemeClr>
                </a:solidFill>
                <a:latin typeface="Copperplate Gothic Bold"/>
                <a:cs typeface="Copperplate Gothic Bold"/>
              </a:rPr>
              <a:t>jerusalem</a:t>
            </a:r>
            <a:r>
              <a:rPr lang="en-US" sz="2800" dirty="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after invasion by </a:t>
            </a:r>
            <a:r>
              <a:rPr lang="en-US" sz="2800" dirty="0" err="1" smtClean="0">
                <a:solidFill>
                  <a:schemeClr val="accent1">
                    <a:lumMod val="75000"/>
                  </a:schemeClr>
                </a:solidFill>
                <a:latin typeface="Copperplate Gothic Bold"/>
                <a:cs typeface="Copperplate Gothic Bold"/>
              </a:rPr>
              <a:t>persia</a:t>
            </a:r>
            <a:r>
              <a:rPr lang="en-US" sz="2800" dirty="0" smtClean="0">
                <a:solidFill>
                  <a:schemeClr val="accent1">
                    <a:lumMod val="75000"/>
                  </a:schemeClr>
                </a:solidFill>
                <a:latin typeface="Copperplate Gothic Bold"/>
                <a:cs typeface="Copperplate Gothic Bold"/>
              </a:rPr>
              <a:t>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Southern kingdom falls.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Babylonian exile begins</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DIASPORA</a:t>
            </a:r>
          </a:p>
          <a:p>
            <a:r>
              <a:rPr lang="en-US" sz="2800" dirty="0" smtClean="0">
                <a:solidFill>
                  <a:schemeClr val="accent1">
                    <a:lumMod val="75000"/>
                  </a:schemeClr>
                </a:solidFill>
                <a:latin typeface="Copperplate Gothic Bold"/>
                <a:cs typeface="Copperplate Gothic Bold"/>
              </a:rPr>
              <a:t> </a:t>
            </a:r>
            <a:endParaRPr lang="en-US" sz="2800" dirty="0">
              <a:solidFill>
                <a:schemeClr val="accent1">
                  <a:lumMod val="75000"/>
                </a:schemeClr>
              </a:solidFill>
              <a:latin typeface="Copperplate Gothic Bold"/>
              <a:cs typeface="Copperplate Gothic Bold"/>
            </a:endParaRPr>
          </a:p>
          <a:p>
            <a:pPr marL="457200" indent="-457200">
              <a:buFont typeface="Arial"/>
              <a:buChar char="•"/>
            </a:pPr>
            <a:r>
              <a:rPr lang="en-US" sz="2800" dirty="0">
                <a:solidFill>
                  <a:schemeClr val="accent1">
                    <a:lumMod val="75000"/>
                  </a:schemeClr>
                </a:solidFill>
                <a:latin typeface="Copperplate Gothic Bold"/>
                <a:cs typeface="Copperplate Gothic Bold"/>
              </a:rPr>
              <a:t>537 BCE </a:t>
            </a:r>
            <a:r>
              <a:rPr lang="en-US" sz="2800" dirty="0" smtClean="0">
                <a:solidFill>
                  <a:schemeClr val="accent1">
                    <a:lumMod val="75000"/>
                  </a:schemeClr>
                </a:solidFill>
                <a:latin typeface="Copperplate Gothic Bold"/>
                <a:cs typeface="Copperplate Gothic Bold"/>
              </a:rPr>
              <a:t>– return to </a:t>
            </a:r>
            <a:r>
              <a:rPr lang="en-US" sz="2800" dirty="0" err="1" smtClean="0">
                <a:solidFill>
                  <a:schemeClr val="accent1">
                    <a:lumMod val="75000"/>
                  </a:schemeClr>
                </a:solidFill>
                <a:latin typeface="Copperplate Gothic Bold"/>
                <a:cs typeface="Copperplate Gothic Bold"/>
              </a:rPr>
              <a:t>jerusalem</a:t>
            </a:r>
            <a:r>
              <a:rPr lang="en-US" sz="2800" dirty="0" smtClean="0">
                <a:solidFill>
                  <a:schemeClr val="accent1">
                    <a:lumMod val="75000"/>
                  </a:schemeClr>
                </a:solidFill>
                <a:latin typeface="Copperplate Gothic Bold"/>
                <a:cs typeface="Copperplate Gothic Bold"/>
              </a:rPr>
              <a:t>.</a:t>
            </a:r>
          </a:p>
          <a:p>
            <a:pPr marL="1371600" lvl="2" indent="-457200">
              <a:buFont typeface="Arial"/>
              <a:buChar char="•"/>
            </a:pPr>
            <a:r>
              <a:rPr lang="en-US" sz="2800" dirty="0" err="1" smtClean="0">
                <a:solidFill>
                  <a:schemeClr val="accent1">
                    <a:lumMod val="75000"/>
                  </a:schemeClr>
                </a:solidFill>
                <a:latin typeface="Copperplate Gothic Bold"/>
                <a:cs typeface="Copperplate Gothic Bold"/>
              </a:rPr>
              <a:t>nehemiah’s</a:t>
            </a:r>
            <a:r>
              <a:rPr lang="en-US" sz="2800" dirty="0" smtClean="0">
                <a:solidFill>
                  <a:schemeClr val="accent1">
                    <a:lumMod val="75000"/>
                  </a:schemeClr>
                </a:solidFill>
                <a:latin typeface="Copperplate Gothic Bold"/>
                <a:cs typeface="Copperplate Gothic Bold"/>
              </a:rPr>
              <a:t> leadership restores hope to rebuild wall and restore relationship with god/nation.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Ezra and The reformation </a:t>
            </a: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208905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1"/>
            <a:ext cx="8851900" cy="3662541"/>
          </a:xfrm>
          <a:prstGeom prst="rect">
            <a:avLst/>
          </a:prstGeom>
          <a:noFill/>
        </p:spPr>
        <p:txBody>
          <a:bodyPr wrap="square" lIns="91440" tIns="45720" rIns="91440" bIns="45720">
            <a:spAutoFit/>
          </a:bodyPr>
          <a:lstStyle/>
          <a:p>
            <a:r>
              <a:rPr lang="en-US" sz="2800" b="1" dirty="0">
                <a:solidFill>
                  <a:schemeClr val="accent1">
                    <a:lumMod val="75000"/>
                  </a:schemeClr>
                </a:solidFill>
                <a:latin typeface="Copperplate Gothic Bold"/>
                <a:cs typeface="Copperplate Gothic Bold"/>
              </a:rPr>
              <a:t>The Books, Part One -- The </a:t>
            </a:r>
            <a:r>
              <a:rPr lang="en-US" sz="2800" b="1" dirty="0" smtClean="0">
                <a:solidFill>
                  <a:schemeClr val="accent1">
                    <a:lumMod val="75000"/>
                  </a:schemeClr>
                </a:solidFill>
                <a:latin typeface="Copperplate Gothic Bold"/>
                <a:cs typeface="Copperplate Gothic Bold"/>
              </a:rPr>
              <a:t>Reformation</a:t>
            </a:r>
          </a:p>
          <a:p>
            <a:r>
              <a:rPr lang="en-US" sz="2800" dirty="0" smtClean="0">
                <a:solidFill>
                  <a:schemeClr val="accent1">
                    <a:lumMod val="75000"/>
                  </a:schemeClr>
                </a:solidFill>
                <a:latin typeface="Copperplate Gothic Bold"/>
                <a:cs typeface="Copperplate Gothic Bold"/>
              </a:rPr>
              <a:t> </a:t>
            </a:r>
          </a:p>
          <a:p>
            <a:pPr marL="457200" indent="-457200">
              <a:buFont typeface="Arial"/>
              <a:buChar char="•"/>
            </a:pPr>
            <a:r>
              <a:rPr lang="en-US" sz="2800" dirty="0" smtClean="0">
                <a:solidFill>
                  <a:schemeClr val="accent1">
                    <a:lumMod val="75000"/>
                  </a:schemeClr>
                </a:solidFill>
                <a:latin typeface="Copperplate Gothic Bold"/>
                <a:cs typeface="Copperplate Gothic Bold"/>
              </a:rPr>
              <a:t>1 Chronicles (Adam </a:t>
            </a:r>
            <a:r>
              <a:rPr lang="en-US" sz="2800" dirty="0">
                <a:solidFill>
                  <a:schemeClr val="accent1">
                    <a:lumMod val="75000"/>
                  </a:schemeClr>
                </a:solidFill>
                <a:latin typeface="Copperplate Gothic Bold"/>
                <a:cs typeface="Copperplate Gothic Bold"/>
              </a:rPr>
              <a:t>to David </a:t>
            </a:r>
            <a:r>
              <a:rPr lang="en-US" sz="2800" dirty="0" smtClean="0">
                <a:solidFill>
                  <a:schemeClr val="accent1">
                    <a:lumMod val="75000"/>
                  </a:schemeClr>
                </a:solidFill>
                <a:latin typeface="Copperplate Gothic Bold"/>
                <a:cs typeface="Copperplate Gothic Bold"/>
              </a:rPr>
              <a:t>retold)</a:t>
            </a:r>
          </a:p>
          <a:p>
            <a:endParaRPr lang="en-US" sz="1600" dirty="0">
              <a:solidFill>
                <a:schemeClr val="accent1">
                  <a:lumMod val="75000"/>
                </a:schemeClr>
              </a:solidFill>
              <a:latin typeface="Copperplate Gothic Bold"/>
              <a:cs typeface="Copperplate Gothic Bold"/>
            </a:endParaRPr>
          </a:p>
          <a:p>
            <a:pPr marL="457200" indent="-457200">
              <a:buFont typeface="Arial"/>
              <a:buChar char="•"/>
            </a:pPr>
            <a:r>
              <a:rPr lang="en-US" sz="2800" dirty="0">
                <a:solidFill>
                  <a:schemeClr val="accent1">
                    <a:lumMod val="75000"/>
                  </a:schemeClr>
                </a:solidFill>
                <a:latin typeface="Copperplate Gothic Bold"/>
                <a:cs typeface="Copperplate Gothic Bold"/>
              </a:rPr>
              <a:t>2 </a:t>
            </a:r>
            <a:r>
              <a:rPr lang="en-US" sz="2800" dirty="0" smtClean="0">
                <a:solidFill>
                  <a:schemeClr val="accent1">
                    <a:lumMod val="75000"/>
                  </a:schemeClr>
                </a:solidFill>
                <a:latin typeface="Copperplate Gothic Bold"/>
                <a:cs typeface="Copperplate Gothic Bold"/>
              </a:rPr>
              <a:t>Chronicles</a:t>
            </a:r>
          </a:p>
          <a:p>
            <a:endParaRPr lang="en-US" sz="1600" dirty="0" smtClean="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Solomon </a:t>
            </a:r>
            <a:r>
              <a:rPr lang="en-US" sz="2800" dirty="0">
                <a:solidFill>
                  <a:schemeClr val="accent1">
                    <a:lumMod val="75000"/>
                  </a:schemeClr>
                </a:solidFill>
                <a:latin typeface="Copperplate Gothic Bold"/>
                <a:cs typeface="Copperplate Gothic Bold"/>
              </a:rPr>
              <a:t>thru Exile </a:t>
            </a:r>
            <a:r>
              <a:rPr lang="en-US" sz="2800" dirty="0" smtClean="0">
                <a:solidFill>
                  <a:schemeClr val="accent1">
                    <a:lumMod val="75000"/>
                  </a:schemeClr>
                </a:solidFill>
                <a:latin typeface="Copperplate Gothic Bold"/>
                <a:cs typeface="Copperplate Gothic Bold"/>
              </a:rPr>
              <a:t>retold </a:t>
            </a:r>
          </a:p>
          <a:p>
            <a:endParaRPr lang="en-US" sz="1600" dirty="0" smtClean="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Ezra (Cyrus</a:t>
            </a:r>
            <a:r>
              <a:rPr lang="en-US" sz="2800" dirty="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decree </a:t>
            </a:r>
            <a:r>
              <a:rPr lang="en-US" sz="2800" dirty="0">
                <a:solidFill>
                  <a:schemeClr val="accent1">
                    <a:lumMod val="75000"/>
                  </a:schemeClr>
                </a:solidFill>
                <a:latin typeface="Copperplate Gothic Bold"/>
                <a:cs typeface="Copperplate Gothic Bold"/>
              </a:rPr>
              <a:t>to Ezra’s </a:t>
            </a:r>
            <a:r>
              <a:rPr lang="en-US" sz="2800" dirty="0" smtClean="0">
                <a:solidFill>
                  <a:schemeClr val="accent1">
                    <a:lumMod val="75000"/>
                  </a:schemeClr>
                </a:solidFill>
                <a:latin typeface="Copperplate Gothic Bold"/>
                <a:cs typeface="Copperplate Gothic Bold"/>
              </a:rPr>
              <a:t>covenant)</a:t>
            </a:r>
          </a:p>
          <a:p>
            <a:endParaRPr lang="en-US" sz="16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244068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2"/>
            <a:ext cx="8851900" cy="4893647"/>
          </a:xfrm>
          <a:prstGeom prst="rect">
            <a:avLst/>
          </a:prstGeom>
          <a:noFill/>
        </p:spPr>
        <p:txBody>
          <a:bodyPr wrap="square" lIns="91440" tIns="45720" rIns="91440" bIns="45720">
            <a:spAutoFit/>
          </a:bodyPr>
          <a:lstStyle/>
          <a:p>
            <a:endParaRPr lang="en-US" sz="3200" b="1" dirty="0" smtClean="0">
              <a:solidFill>
                <a:schemeClr val="accent1">
                  <a:lumMod val="75000"/>
                </a:schemeClr>
              </a:solidFill>
              <a:latin typeface="Copperplate Gothic Bold"/>
              <a:cs typeface="Copperplate Gothic Bold"/>
            </a:endParaRPr>
          </a:p>
          <a:p>
            <a:r>
              <a:rPr lang="en-US" sz="4000" b="1" dirty="0" smtClean="0">
                <a:solidFill>
                  <a:schemeClr val="accent1">
                    <a:lumMod val="75000"/>
                  </a:schemeClr>
                </a:solidFill>
                <a:latin typeface="Copperplate Gothic Bold"/>
                <a:cs typeface="Copperplate Gothic Bold"/>
              </a:rPr>
              <a:t>Book </a:t>
            </a:r>
            <a:r>
              <a:rPr lang="en-US" sz="4000" b="1" dirty="0">
                <a:solidFill>
                  <a:schemeClr val="accent1">
                    <a:lumMod val="75000"/>
                  </a:schemeClr>
                </a:solidFill>
                <a:latin typeface="Copperplate Gothic Bold"/>
                <a:cs typeface="Copperplate Gothic Bold"/>
              </a:rPr>
              <a:t>of Ezra </a:t>
            </a:r>
            <a:endParaRPr lang="en-US" sz="4000" b="1" dirty="0" smtClean="0">
              <a:solidFill>
                <a:schemeClr val="accent1">
                  <a:lumMod val="75000"/>
                </a:schemeClr>
              </a:solidFill>
              <a:latin typeface="Copperplate Gothic Bold"/>
              <a:cs typeface="Copperplate Gothic Bold"/>
            </a:endParaRPr>
          </a:p>
          <a:p>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Ezra leads exiles back to </a:t>
            </a:r>
            <a:r>
              <a:rPr lang="en-US" sz="2800" dirty="0" err="1" smtClean="0">
                <a:solidFill>
                  <a:schemeClr val="accent1">
                    <a:lumMod val="75000"/>
                  </a:schemeClr>
                </a:solidFill>
                <a:latin typeface="Copperplate Gothic Bold"/>
                <a:cs typeface="Copperplate Gothic Bold"/>
              </a:rPr>
              <a:t>jerusalem</a:t>
            </a:r>
            <a:endParaRPr lang="en-US" sz="2800" dirty="0" smtClean="0">
              <a:solidFill>
                <a:schemeClr val="accent1">
                  <a:lumMod val="75000"/>
                </a:schemeClr>
              </a:solidFill>
              <a:latin typeface="Copperplate Gothic Bold"/>
              <a:cs typeface="Copperplate Gothic Bold"/>
            </a:endParaRPr>
          </a:p>
          <a:p>
            <a:pPr marL="457200" indent="-457200">
              <a:buFont typeface="Arial"/>
              <a:buChar char="•"/>
            </a:pPr>
            <a:endParaRPr lang="en-US" sz="16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Ezra leads reforms</a:t>
            </a:r>
          </a:p>
          <a:p>
            <a:pPr marL="457200" indent="-457200">
              <a:buFont typeface="Arial"/>
              <a:buChar char="•"/>
            </a:pPr>
            <a:endParaRPr lang="en-US" sz="16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Ezra establishes religious </a:t>
            </a:r>
            <a:r>
              <a:rPr lang="en-US" sz="2800" dirty="0">
                <a:solidFill>
                  <a:schemeClr val="accent1">
                    <a:lumMod val="75000"/>
                  </a:schemeClr>
                </a:solidFill>
                <a:latin typeface="Copperplate Gothic Bold"/>
                <a:cs typeface="Copperplate Gothic Bold"/>
              </a:rPr>
              <a:t>and social practices in strict conformity to the law of Moses </a:t>
            </a:r>
          </a:p>
          <a:p>
            <a:endParaRPr lang="en-US" sz="1600" dirty="0">
              <a:latin typeface="Copperplate Gothic Bold"/>
              <a:cs typeface="Copperplate Gothic Bold"/>
            </a:endParaRPr>
          </a:p>
          <a:p>
            <a:endParaRPr lang="en-US" sz="2400" dirty="0">
              <a:cs typeface="Apple Chancery"/>
            </a:endParaRPr>
          </a:p>
        </p:txBody>
      </p:sp>
    </p:spTree>
    <p:extLst>
      <p:ext uri="{BB962C8B-B14F-4D97-AF65-F5344CB8AC3E}">
        <p14:creationId xmlns:p14="http://schemas.microsoft.com/office/powerpoint/2010/main" val="2004069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1"/>
            <a:ext cx="8851900" cy="4856714"/>
          </a:xfrm>
          <a:prstGeom prst="rect">
            <a:avLst/>
          </a:prstGeom>
          <a:noFill/>
        </p:spPr>
        <p:txBody>
          <a:bodyPr wrap="square" lIns="91440" tIns="45720" rIns="91440" bIns="45720">
            <a:spAutoFit/>
          </a:bodyPr>
          <a:lstStyle/>
          <a:p>
            <a:endParaRPr lang="en-US" sz="2800" dirty="0" smtClean="0"/>
          </a:p>
          <a:p>
            <a:r>
              <a:rPr lang="en-US" sz="3600" b="1" dirty="0" smtClean="0">
                <a:solidFill>
                  <a:schemeClr val="accent1">
                    <a:lumMod val="75000"/>
                  </a:schemeClr>
                </a:solidFill>
                <a:latin typeface="Copperplate Gothic Bold"/>
                <a:cs typeface="Copperplate Gothic Bold"/>
              </a:rPr>
              <a:t>Ezra</a:t>
            </a:r>
            <a:r>
              <a:rPr lang="en-US" sz="3600" dirty="0" smtClean="0">
                <a:solidFill>
                  <a:schemeClr val="accent1">
                    <a:lumMod val="75000"/>
                  </a:schemeClr>
                </a:solidFill>
                <a:latin typeface="Copperplate Gothic Bold"/>
                <a:cs typeface="Copperplate Gothic Bold"/>
              </a:rPr>
              <a:t> </a:t>
            </a:r>
            <a:r>
              <a:rPr lang="en-US" sz="3600" dirty="0">
                <a:solidFill>
                  <a:schemeClr val="accent1">
                    <a:lumMod val="75000"/>
                  </a:schemeClr>
                </a:solidFill>
                <a:latin typeface="Copperplate Gothic Bold"/>
                <a:cs typeface="Copperplate Gothic Bold"/>
              </a:rPr>
              <a:t>- </a:t>
            </a:r>
            <a:r>
              <a:rPr lang="en-US" sz="2800" dirty="0">
                <a:solidFill>
                  <a:schemeClr val="accent1">
                    <a:lumMod val="75000"/>
                  </a:schemeClr>
                </a:solidFill>
                <a:latin typeface="Copperplate Gothic Bold"/>
                <a:cs typeface="Copperplate Gothic Bold"/>
              </a:rPr>
              <a:t>Key </a:t>
            </a:r>
            <a:r>
              <a:rPr lang="en-US" sz="2800" dirty="0" smtClean="0">
                <a:solidFill>
                  <a:schemeClr val="accent1">
                    <a:lumMod val="75000"/>
                  </a:schemeClr>
                </a:solidFill>
                <a:latin typeface="Copperplate Gothic Bold"/>
                <a:cs typeface="Copperplate Gothic Bold"/>
              </a:rPr>
              <a:t>Verses </a:t>
            </a:r>
            <a:r>
              <a:rPr lang="en-US" sz="2800" dirty="0">
                <a:solidFill>
                  <a:schemeClr val="accent1">
                    <a:lumMod val="75000"/>
                  </a:schemeClr>
                </a:solidFill>
                <a:latin typeface="Copperplate Gothic Bold"/>
                <a:cs typeface="Copperplate Gothic Bold"/>
              </a:rPr>
              <a:t>6:19-22 </a:t>
            </a:r>
          </a:p>
          <a:p>
            <a:endParaRPr lang="en-US" sz="2000" dirty="0" smtClean="0">
              <a:solidFill>
                <a:schemeClr val="accent1">
                  <a:lumMod val="75000"/>
                </a:schemeClr>
              </a:solidFill>
            </a:endParaRPr>
          </a:p>
          <a:p>
            <a:pPr algn="ctr">
              <a:lnSpc>
                <a:spcPct val="120000"/>
              </a:lnSpc>
            </a:pPr>
            <a:r>
              <a:rPr lang="en-US" sz="2800" dirty="0" smtClean="0">
                <a:solidFill>
                  <a:schemeClr val="accent1">
                    <a:lumMod val="75000"/>
                  </a:schemeClr>
                </a:solidFill>
                <a:latin typeface="Apple Chancery"/>
                <a:cs typeface="Apple Chancery"/>
              </a:rPr>
              <a:t>On </a:t>
            </a:r>
            <a:r>
              <a:rPr lang="en-US" sz="2800" dirty="0">
                <a:solidFill>
                  <a:schemeClr val="accent1">
                    <a:lumMod val="75000"/>
                  </a:schemeClr>
                </a:solidFill>
                <a:latin typeface="Apple Chancery"/>
                <a:cs typeface="Apple Chancery"/>
              </a:rPr>
              <a:t>the fourteenth day of the first month, the exiles celebrated the Passover. ...For seven days they celebrated with joy the Festival of Unleavened Bread, because the LORD had filled them with joy by changing the attitude of the king of Assyria so that he assisted them in </a:t>
            </a:r>
          </a:p>
          <a:p>
            <a:pPr algn="ctr">
              <a:lnSpc>
                <a:spcPct val="120000"/>
              </a:lnSpc>
            </a:pPr>
            <a:r>
              <a:rPr lang="en-US" sz="2800" dirty="0">
                <a:solidFill>
                  <a:schemeClr val="accent1">
                    <a:lumMod val="75000"/>
                  </a:schemeClr>
                </a:solidFill>
                <a:latin typeface="Apple Chancery"/>
                <a:cs typeface="Apple Chancery"/>
              </a:rPr>
              <a:t>the work on the house of God, the God of Israel. </a:t>
            </a:r>
          </a:p>
          <a:p>
            <a:pPr algn="ctr"/>
            <a:endParaRPr lang="en-US" sz="2400" dirty="0">
              <a:latin typeface="Apple Chancery"/>
              <a:cs typeface="Apple Chancery"/>
            </a:endParaRPr>
          </a:p>
        </p:txBody>
      </p:sp>
    </p:spTree>
    <p:extLst>
      <p:ext uri="{BB962C8B-B14F-4D97-AF65-F5344CB8AC3E}">
        <p14:creationId xmlns:p14="http://schemas.microsoft.com/office/powerpoint/2010/main" val="415838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2"/>
            <a:ext cx="8851900" cy="5262980"/>
          </a:xfrm>
          <a:prstGeom prst="rect">
            <a:avLst/>
          </a:prstGeom>
          <a:noFill/>
        </p:spPr>
        <p:txBody>
          <a:bodyPr wrap="square" lIns="91440" tIns="45720" rIns="91440" bIns="45720">
            <a:spAutoFit/>
          </a:bodyPr>
          <a:lstStyle/>
          <a:p>
            <a:r>
              <a:rPr lang="en-US" sz="2800" b="1" dirty="0" smtClean="0">
                <a:solidFill>
                  <a:schemeClr val="accent1">
                    <a:lumMod val="75000"/>
                  </a:schemeClr>
                </a:solidFill>
                <a:latin typeface="Copperplate Gothic Bold"/>
                <a:cs typeface="Copperplate Gothic Bold"/>
              </a:rPr>
              <a:t>About Nehemiah</a:t>
            </a:r>
            <a:r>
              <a:rPr lang="en-US" sz="2800" dirty="0" smtClean="0">
                <a:solidFill>
                  <a:schemeClr val="accent1">
                    <a:lumMod val="75000"/>
                  </a:schemeClr>
                </a:solidFill>
                <a:latin typeface="Copperplate Gothic Bold"/>
                <a:cs typeface="Copperplate Gothic Bold"/>
              </a:rPr>
              <a:t> …. </a:t>
            </a:r>
          </a:p>
          <a:p>
            <a:endParaRPr lang="en-US" sz="2400" dirty="0">
              <a:solidFill>
                <a:schemeClr val="accent1">
                  <a:lumMod val="75000"/>
                </a:schemeClr>
              </a:solidFill>
            </a:endParaRPr>
          </a:p>
          <a:p>
            <a:pPr algn="ctr"/>
            <a:r>
              <a:rPr lang="en-US" sz="2800" dirty="0">
                <a:solidFill>
                  <a:schemeClr val="accent1">
                    <a:lumMod val="75000"/>
                  </a:schemeClr>
                </a:solidFill>
                <a:latin typeface="Apple Chancery"/>
                <a:cs typeface="Apple Chancery"/>
              </a:rPr>
              <a:t>“I prayed to the God of Heaven... If it pleases the king and if your servant has found favor in his sight, let him send me to the city in Judah where my ancestors are buried so that I can rebuild it.” </a:t>
            </a:r>
            <a:endParaRPr lang="en-US" sz="2800" dirty="0" smtClean="0">
              <a:solidFill>
                <a:schemeClr val="accent1">
                  <a:lumMod val="75000"/>
                </a:schemeClr>
              </a:solidFill>
              <a:latin typeface="Apple Chancery"/>
              <a:cs typeface="Apple Chancery"/>
            </a:endParaRPr>
          </a:p>
          <a:p>
            <a:pPr algn="ctr"/>
            <a:r>
              <a:rPr lang="en-US" sz="2000" dirty="0" smtClean="0">
                <a:solidFill>
                  <a:schemeClr val="accent1">
                    <a:lumMod val="75000"/>
                  </a:schemeClr>
                </a:solidFill>
              </a:rPr>
              <a:t>Nehemiah </a:t>
            </a:r>
            <a:r>
              <a:rPr lang="en-US" sz="2000" dirty="0">
                <a:solidFill>
                  <a:schemeClr val="accent1">
                    <a:lumMod val="75000"/>
                  </a:schemeClr>
                </a:solidFill>
              </a:rPr>
              <a:t>2:4-5 </a:t>
            </a:r>
          </a:p>
          <a:p>
            <a:pPr algn="ctr"/>
            <a:endParaRPr lang="en-US" sz="2000" dirty="0">
              <a:solidFill>
                <a:schemeClr val="accent1">
                  <a:lumMod val="75000"/>
                </a:schemeClr>
              </a:solidFill>
            </a:endParaRPr>
          </a:p>
          <a:p>
            <a:pPr marL="342900" indent="-342900">
              <a:buFont typeface="Arial"/>
              <a:buChar char="•"/>
            </a:pPr>
            <a:r>
              <a:rPr lang="en-US" sz="2800" dirty="0" smtClean="0">
                <a:solidFill>
                  <a:schemeClr val="accent1">
                    <a:lumMod val="75000"/>
                  </a:schemeClr>
                </a:solidFill>
                <a:latin typeface="Copperplate Gothic Bold"/>
                <a:cs typeface="Copperplate Gothic Bold"/>
              </a:rPr>
              <a:t>Nehemiah’s prayer and mission as he prays to be sent back to </a:t>
            </a:r>
            <a:r>
              <a:rPr lang="en-US" sz="2800" dirty="0" err="1" smtClean="0">
                <a:solidFill>
                  <a:schemeClr val="accent1">
                    <a:lumMod val="75000"/>
                  </a:schemeClr>
                </a:solidFill>
                <a:latin typeface="Copperplate Gothic Bold"/>
                <a:cs typeface="Copperplate Gothic Bold"/>
              </a:rPr>
              <a:t>judea</a:t>
            </a:r>
            <a:r>
              <a:rPr lang="en-US" sz="2800" dirty="0" smtClean="0">
                <a:solidFill>
                  <a:schemeClr val="accent1">
                    <a:lumMod val="75000"/>
                  </a:schemeClr>
                </a:solidFill>
                <a:latin typeface="Copperplate Gothic Bold"/>
                <a:cs typeface="Copperplate Gothic Bold"/>
              </a:rPr>
              <a:t> and inspire </a:t>
            </a:r>
            <a:r>
              <a:rPr lang="en-US" sz="2800" dirty="0" err="1" smtClean="0">
                <a:solidFill>
                  <a:schemeClr val="accent1">
                    <a:lumMod val="75000"/>
                  </a:schemeClr>
                </a:solidFill>
                <a:latin typeface="Copperplate Gothic Bold"/>
                <a:cs typeface="Copperplate Gothic Bold"/>
              </a:rPr>
              <a:t>jewish</a:t>
            </a:r>
            <a:r>
              <a:rPr lang="en-US" sz="2800" dirty="0" smtClean="0">
                <a:solidFill>
                  <a:schemeClr val="accent1">
                    <a:lumMod val="75000"/>
                  </a:schemeClr>
                </a:solidFill>
                <a:latin typeface="Copperplate Gothic Bold"/>
                <a:cs typeface="Copperplate Gothic Bold"/>
              </a:rPr>
              <a:t> community to rebuild the wall</a:t>
            </a:r>
          </a:p>
          <a:p>
            <a:pPr algn="ctr"/>
            <a:endParaRPr lang="en-US" sz="2000" dirty="0">
              <a:solidFill>
                <a:schemeClr val="accent1">
                  <a:lumMod val="75000"/>
                </a:schemeClr>
              </a:solidFill>
            </a:endParaRPr>
          </a:p>
        </p:txBody>
      </p:sp>
    </p:spTree>
    <p:extLst>
      <p:ext uri="{BB962C8B-B14F-4D97-AF65-F5344CB8AC3E}">
        <p14:creationId xmlns:p14="http://schemas.microsoft.com/office/powerpoint/2010/main" val="3763005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2"/>
            <a:ext cx="8851900" cy="5632312"/>
          </a:xfrm>
          <a:prstGeom prst="rect">
            <a:avLst/>
          </a:prstGeom>
          <a:noFill/>
        </p:spPr>
        <p:txBody>
          <a:bodyPr wrap="square" lIns="91440" tIns="45720" rIns="91440" bIns="45720">
            <a:spAutoFit/>
          </a:bodyPr>
          <a:lstStyle/>
          <a:p>
            <a:endParaRPr lang="en-US" sz="800" dirty="0"/>
          </a:p>
          <a:p>
            <a:r>
              <a:rPr lang="en-US" sz="3600" b="1" dirty="0">
                <a:solidFill>
                  <a:schemeClr val="accent1">
                    <a:lumMod val="75000"/>
                  </a:schemeClr>
                </a:solidFill>
                <a:latin typeface="Copperplate Gothic Bold"/>
                <a:cs typeface="Copperplate Gothic Bold"/>
              </a:rPr>
              <a:t>Nehemiah</a:t>
            </a:r>
            <a:r>
              <a:rPr lang="en-US" sz="2800" dirty="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 </a:t>
            </a:r>
          </a:p>
          <a:p>
            <a:endParaRPr lang="en-US" sz="1200" dirty="0">
              <a:solidFill>
                <a:schemeClr val="accent1">
                  <a:lumMod val="75000"/>
                </a:schemeClr>
              </a:solidFill>
              <a:latin typeface="Copperplate Gothic Bold"/>
              <a:cs typeface="Copperplate Gothic Bold"/>
            </a:endParaRPr>
          </a:p>
          <a:p>
            <a:r>
              <a:rPr lang="en-US" sz="2800" dirty="0" smtClean="0">
                <a:solidFill>
                  <a:schemeClr val="accent1">
                    <a:lumMod val="75000"/>
                  </a:schemeClr>
                </a:solidFill>
                <a:latin typeface="Copperplate Gothic Bold"/>
                <a:cs typeface="Copperplate Gothic Bold"/>
              </a:rPr>
              <a:t>Key </a:t>
            </a:r>
            <a:r>
              <a:rPr lang="en-US" sz="2800" dirty="0">
                <a:solidFill>
                  <a:schemeClr val="accent1">
                    <a:lumMod val="75000"/>
                  </a:schemeClr>
                </a:solidFill>
                <a:latin typeface="Copperplate Gothic Bold"/>
                <a:cs typeface="Copperplate Gothic Bold"/>
              </a:rPr>
              <a:t>Verse 6:15-</a:t>
            </a:r>
            <a:r>
              <a:rPr lang="en-US" sz="2800" dirty="0" smtClean="0">
                <a:solidFill>
                  <a:schemeClr val="accent1">
                    <a:lumMod val="75000"/>
                  </a:schemeClr>
                </a:solidFill>
                <a:latin typeface="Copperplate Gothic Bold"/>
                <a:cs typeface="Copperplate Gothic Bold"/>
              </a:rPr>
              <a:t>16</a:t>
            </a:r>
            <a:endParaRPr lang="en-US" sz="2800" dirty="0">
              <a:solidFill>
                <a:schemeClr val="accent1">
                  <a:lumMod val="75000"/>
                </a:schemeClr>
              </a:solidFill>
            </a:endParaRPr>
          </a:p>
          <a:p>
            <a:pPr algn="ctr"/>
            <a:r>
              <a:rPr lang="en-US" sz="2800" dirty="0">
                <a:solidFill>
                  <a:schemeClr val="accent1">
                    <a:lumMod val="75000"/>
                  </a:schemeClr>
                </a:solidFill>
                <a:latin typeface="Apple Chancery"/>
                <a:cs typeface="Apple Chancery"/>
              </a:rPr>
              <a:t>So the wall was completed on the twenty-fifth of Elul, in fifty-two days. When all our enemies heard about this, all the surrounding nations were afraid and lost their self-confidence, because they realized that this work had been done with the help of our God. </a:t>
            </a:r>
            <a:endParaRPr lang="en-US" sz="2800" dirty="0" smtClean="0">
              <a:solidFill>
                <a:schemeClr val="accent1">
                  <a:lumMod val="75000"/>
                </a:schemeClr>
              </a:solidFill>
              <a:latin typeface="Apple Chancery"/>
              <a:cs typeface="Apple Chancery"/>
            </a:endParaRPr>
          </a:p>
          <a:p>
            <a:endParaRPr lang="en-US" sz="1200" dirty="0">
              <a:solidFill>
                <a:schemeClr val="accent1">
                  <a:lumMod val="75000"/>
                </a:schemeClr>
              </a:solidFill>
              <a:latin typeface="Apple Chancery"/>
              <a:cs typeface="Apple Chancery"/>
            </a:endParaRPr>
          </a:p>
          <a:p>
            <a:r>
              <a:rPr lang="en-US" sz="2800" dirty="0" smtClean="0">
                <a:solidFill>
                  <a:schemeClr val="accent1">
                    <a:lumMod val="75000"/>
                  </a:schemeClr>
                </a:solidFill>
                <a:latin typeface="Copperplate Gothic Bold"/>
                <a:cs typeface="Copperplate Gothic Bold"/>
              </a:rPr>
              <a:t>Key </a:t>
            </a:r>
            <a:r>
              <a:rPr lang="en-US" sz="2800" dirty="0">
                <a:solidFill>
                  <a:schemeClr val="accent1">
                    <a:lumMod val="75000"/>
                  </a:schemeClr>
                </a:solidFill>
                <a:latin typeface="Copperplate Gothic Bold"/>
                <a:cs typeface="Copperplate Gothic Bold"/>
              </a:rPr>
              <a:t>Verse 8:8 </a:t>
            </a:r>
          </a:p>
          <a:p>
            <a:endParaRPr lang="en-US" sz="1200" dirty="0">
              <a:solidFill>
                <a:schemeClr val="accent1">
                  <a:lumMod val="75000"/>
                </a:schemeClr>
              </a:solidFill>
            </a:endParaRPr>
          </a:p>
          <a:p>
            <a:pPr algn="ctr"/>
            <a:r>
              <a:rPr lang="en-US" sz="2800" dirty="0">
                <a:solidFill>
                  <a:schemeClr val="accent1">
                    <a:lumMod val="75000"/>
                  </a:schemeClr>
                </a:solidFill>
                <a:latin typeface="Apple Chancery"/>
                <a:cs typeface="Apple Chancery"/>
              </a:rPr>
              <a:t>They read from the Book of the Law of God, making it clear and giving the meaning so that the people understood what was being read</a:t>
            </a:r>
            <a:r>
              <a:rPr lang="en-US" sz="2800" dirty="0" smtClean="0">
                <a:solidFill>
                  <a:schemeClr val="accent1">
                    <a:lumMod val="75000"/>
                  </a:schemeClr>
                </a:solidFill>
                <a:latin typeface="Apple Chancery"/>
                <a:cs typeface="Apple Chancery"/>
              </a:rPr>
              <a:t>.</a:t>
            </a:r>
            <a:endParaRPr lang="en-US" sz="2800" dirty="0">
              <a:solidFill>
                <a:schemeClr val="accent1">
                  <a:lumMod val="75000"/>
                </a:schemeClr>
              </a:solidFill>
              <a:latin typeface="Apple Chancery"/>
              <a:cs typeface="Apple Chancery"/>
            </a:endParaRPr>
          </a:p>
        </p:txBody>
      </p:sp>
    </p:spTree>
    <p:extLst>
      <p:ext uri="{BB962C8B-B14F-4D97-AF65-F5344CB8AC3E}">
        <p14:creationId xmlns:p14="http://schemas.microsoft.com/office/powerpoint/2010/main" val="238645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107577"/>
            <a:ext cx="8134351" cy="1048124"/>
          </a:xfrm>
        </p:spPr>
        <p:txBody>
          <a:bodyPr/>
          <a:lstStyle/>
          <a:p>
            <a:pPr algn="l"/>
            <a:r>
              <a:rPr lang="en-US" dirty="0" smtClean="0">
                <a:solidFill>
                  <a:schemeClr val="accent1">
                    <a:lumMod val="75000"/>
                  </a:schemeClr>
                </a:solidFill>
                <a:latin typeface="Copperplate Gothic Bold"/>
                <a:cs typeface="Copperplate Gothic Bold"/>
              </a:rPr>
              <a:t>Exile &amp; Restoration</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215502"/>
            <a:ext cx="8851900" cy="5324534"/>
          </a:xfrm>
          <a:prstGeom prst="rect">
            <a:avLst/>
          </a:prstGeom>
          <a:noFill/>
        </p:spPr>
        <p:txBody>
          <a:bodyPr wrap="square" lIns="91440" tIns="45720" rIns="91440" bIns="45720">
            <a:spAutoFit/>
          </a:bodyPr>
          <a:lstStyle/>
          <a:p>
            <a:r>
              <a:rPr lang="en-US" sz="3600" b="1" dirty="0">
                <a:solidFill>
                  <a:schemeClr val="accent1">
                    <a:lumMod val="75000"/>
                  </a:schemeClr>
                </a:solidFill>
                <a:latin typeface="Copperplate Gothic Bold"/>
                <a:cs typeface="Copperplate Gothic Bold"/>
              </a:rPr>
              <a:t>Lamentations</a:t>
            </a:r>
            <a:r>
              <a:rPr lang="en-US" sz="2800" b="1" dirty="0">
                <a:solidFill>
                  <a:schemeClr val="accent1">
                    <a:lumMod val="75000"/>
                  </a:schemeClr>
                </a:solidFill>
                <a:latin typeface="Copperplate Gothic Bold"/>
                <a:cs typeface="Copperplate Gothic Bold"/>
              </a:rPr>
              <a:t> </a:t>
            </a:r>
            <a:r>
              <a:rPr lang="en-US" sz="2800" dirty="0">
                <a:solidFill>
                  <a:schemeClr val="accent1">
                    <a:lumMod val="75000"/>
                  </a:schemeClr>
                </a:solidFill>
                <a:latin typeface="Copperplate Gothic Bold"/>
                <a:cs typeface="Copperplate Gothic Bold"/>
              </a:rPr>
              <a:t>(5:11-15</a:t>
            </a:r>
            <a:r>
              <a:rPr lang="en-US" sz="2800" dirty="0" smtClean="0">
                <a:solidFill>
                  <a:schemeClr val="accent1">
                    <a:lumMod val="75000"/>
                  </a:schemeClr>
                </a:solidFill>
                <a:latin typeface="Copperplate Gothic Bold"/>
                <a:cs typeface="Copperplate Gothic Bold"/>
              </a:rPr>
              <a:t>)</a:t>
            </a:r>
          </a:p>
          <a:p>
            <a:endParaRPr lang="en-US" dirty="0">
              <a:solidFill>
                <a:schemeClr val="accent1">
                  <a:lumMod val="75000"/>
                </a:schemeClr>
              </a:solidFill>
              <a:latin typeface="Copperplate Gothic Bold"/>
              <a:cs typeface="Copperplate Gothic Bold"/>
            </a:endParaRPr>
          </a:p>
          <a:p>
            <a:pPr marL="914400" lvl="1" indent="-457200">
              <a:buFont typeface="Arial"/>
              <a:buChar char="•"/>
            </a:pPr>
            <a:r>
              <a:rPr lang="en-US" sz="2800" dirty="0">
                <a:solidFill>
                  <a:schemeClr val="accent1">
                    <a:lumMod val="75000"/>
                  </a:schemeClr>
                </a:solidFill>
                <a:latin typeface="Copperplate Gothic Bold"/>
                <a:cs typeface="Copperplate Gothic Bold"/>
              </a:rPr>
              <a:t>B</a:t>
            </a:r>
            <a:r>
              <a:rPr lang="en-US" sz="2800" dirty="0" smtClean="0">
                <a:solidFill>
                  <a:schemeClr val="accent1">
                    <a:lumMod val="75000"/>
                  </a:schemeClr>
                </a:solidFill>
                <a:latin typeface="Copperplate Gothic Bold"/>
                <a:cs typeface="Copperplate Gothic Bold"/>
              </a:rPr>
              <a:t>rief </a:t>
            </a:r>
            <a:r>
              <a:rPr lang="en-US" sz="2800" dirty="0">
                <a:solidFill>
                  <a:schemeClr val="accent1">
                    <a:lumMod val="75000"/>
                  </a:schemeClr>
                </a:solidFill>
                <a:latin typeface="Copperplate Gothic Bold"/>
                <a:cs typeface="Copperplate Gothic Bold"/>
              </a:rPr>
              <a:t>book of sorrowful poems, some in the form of alphabet </a:t>
            </a:r>
            <a:r>
              <a:rPr lang="en-US" sz="2800" dirty="0" smtClean="0">
                <a:solidFill>
                  <a:schemeClr val="accent1">
                    <a:lumMod val="75000"/>
                  </a:schemeClr>
                </a:solidFill>
                <a:latin typeface="Copperplate Gothic Bold"/>
                <a:cs typeface="Copperplate Gothic Bold"/>
              </a:rPr>
              <a:t>acrostics</a:t>
            </a:r>
          </a:p>
          <a:p>
            <a:endParaRPr lang="en-US" sz="1400" dirty="0">
              <a:solidFill>
                <a:schemeClr val="accent1">
                  <a:lumMod val="75000"/>
                </a:schemeClr>
              </a:solidFill>
            </a:endParaRPr>
          </a:p>
          <a:p>
            <a:pPr algn="ctr"/>
            <a:r>
              <a:rPr lang="en-US" sz="2400" dirty="0">
                <a:solidFill>
                  <a:schemeClr val="accent1">
                    <a:lumMod val="75000"/>
                  </a:schemeClr>
                </a:solidFill>
                <a:latin typeface="Apple Chancery"/>
                <a:cs typeface="Apple Chancery"/>
              </a:rPr>
              <a:t>Women have been violated in Zion, and virgins in the towns of Judah. </a:t>
            </a:r>
          </a:p>
          <a:p>
            <a:pPr algn="ctr"/>
            <a:r>
              <a:rPr lang="en-US" sz="2400" dirty="0">
                <a:solidFill>
                  <a:schemeClr val="accent1">
                    <a:lumMod val="75000"/>
                  </a:schemeClr>
                </a:solidFill>
                <a:latin typeface="Apple Chancery"/>
                <a:cs typeface="Apple Chancery"/>
              </a:rPr>
              <a:t>Princes have been hung up by their hands; elders are shown no respect. </a:t>
            </a:r>
          </a:p>
          <a:p>
            <a:pPr algn="ctr"/>
            <a:r>
              <a:rPr lang="en-US" sz="2400" dirty="0">
                <a:solidFill>
                  <a:schemeClr val="accent1">
                    <a:lumMod val="75000"/>
                  </a:schemeClr>
                </a:solidFill>
                <a:latin typeface="Apple Chancery"/>
                <a:cs typeface="Apple Chancery"/>
              </a:rPr>
              <a:t>Young men toil at the millstones; boys stagger under loads of wood. </a:t>
            </a:r>
          </a:p>
          <a:p>
            <a:pPr algn="ctr"/>
            <a:r>
              <a:rPr lang="en-US" sz="2400" dirty="0">
                <a:solidFill>
                  <a:schemeClr val="accent1">
                    <a:lumMod val="75000"/>
                  </a:schemeClr>
                </a:solidFill>
                <a:latin typeface="Apple Chancery"/>
                <a:cs typeface="Apple Chancery"/>
              </a:rPr>
              <a:t>The elders are gone from the city gate; the young men have stopped their music. </a:t>
            </a:r>
          </a:p>
          <a:p>
            <a:pPr algn="ctr"/>
            <a:r>
              <a:rPr lang="en-US" sz="2400" dirty="0">
                <a:solidFill>
                  <a:schemeClr val="accent1">
                    <a:lumMod val="75000"/>
                  </a:schemeClr>
                </a:solidFill>
                <a:latin typeface="Apple Chancery"/>
                <a:cs typeface="Apple Chancery"/>
              </a:rPr>
              <a:t>Joy is gone from our hearts;</a:t>
            </a:r>
            <a:br>
              <a:rPr lang="en-US" sz="2400" dirty="0">
                <a:solidFill>
                  <a:schemeClr val="accent1">
                    <a:lumMod val="75000"/>
                  </a:schemeClr>
                </a:solidFill>
                <a:latin typeface="Apple Chancery"/>
                <a:cs typeface="Apple Chancery"/>
              </a:rPr>
            </a:br>
            <a:r>
              <a:rPr lang="en-US" sz="2400" dirty="0">
                <a:solidFill>
                  <a:schemeClr val="accent1">
                    <a:lumMod val="75000"/>
                  </a:schemeClr>
                </a:solidFill>
                <a:latin typeface="Apple Chancery"/>
                <a:cs typeface="Apple Chancery"/>
              </a:rPr>
              <a:t>our dancing has turned to mourning. </a:t>
            </a:r>
            <a:endParaRPr lang="en-US" sz="2400" dirty="0" smtClean="0">
              <a:solidFill>
                <a:schemeClr val="accent1">
                  <a:lumMod val="75000"/>
                </a:schemeClr>
              </a:solidFill>
              <a:latin typeface="Apple Chancery"/>
              <a:cs typeface="Apple Chancery"/>
            </a:endParaRPr>
          </a:p>
          <a:p>
            <a:endParaRPr lang="en-US" sz="2400" dirty="0">
              <a:solidFill>
                <a:schemeClr val="accent1">
                  <a:lumMod val="75000"/>
                </a:schemeClr>
              </a:solidFill>
              <a:latin typeface="Apple Chancery"/>
              <a:cs typeface="Apple Chancery"/>
            </a:endParaRPr>
          </a:p>
        </p:txBody>
      </p:sp>
    </p:spTree>
    <p:extLst>
      <p:ext uri="{BB962C8B-B14F-4D97-AF65-F5344CB8AC3E}">
        <p14:creationId xmlns:p14="http://schemas.microsoft.com/office/powerpoint/2010/main" val="2332256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34348</TotalTime>
  <Words>1217</Words>
  <Application>Microsoft Macintosh PowerPoint</Application>
  <PresentationFormat>On-screen Show (4:3)</PresentationFormat>
  <Paragraphs>182</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Breeze</vt:lpstr>
      <vt:lpstr>    Overview of the Hebrew Scriptures</vt:lpstr>
      <vt:lpstr>PowerPoint Presentation</vt:lpstr>
      <vt:lpstr>Exile &amp; Restoration</vt:lpstr>
      <vt:lpstr>Exile &amp; Restoration</vt:lpstr>
      <vt:lpstr>Exile &amp; Restoration</vt:lpstr>
      <vt:lpstr>Exile &amp; Restoration</vt:lpstr>
      <vt:lpstr>Exile &amp; Restoration</vt:lpstr>
      <vt:lpstr>Exile &amp; Restoration</vt:lpstr>
      <vt:lpstr>Exile &amp; Restoration</vt:lpstr>
      <vt:lpstr>Exile &amp; Restoration</vt:lpstr>
      <vt:lpstr>The Prophets –   Who are they?</vt:lpstr>
      <vt:lpstr>prophets </vt:lpstr>
      <vt:lpstr>Exile &amp; Restoration</vt:lpstr>
      <vt:lpstr>Exile &amp; Restoration</vt:lpstr>
      <vt:lpstr>PowerPoint Presentation</vt:lpstr>
    </vt:vector>
  </TitlesOfParts>
  <Manager/>
  <Company>Unity of Richmond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Hebrew Scriptures</dc:title>
  <dc:subject/>
  <dc:creator>Victoria Bunch</dc:creator>
  <cp:keywords/>
  <dc:description/>
  <cp:lastModifiedBy>Victoria Bunch</cp:lastModifiedBy>
  <cp:revision>303</cp:revision>
  <cp:lastPrinted>2014-09-13T22:52:45Z</cp:lastPrinted>
  <dcterms:created xsi:type="dcterms:W3CDTF">2012-03-05T22:15:51Z</dcterms:created>
  <dcterms:modified xsi:type="dcterms:W3CDTF">2017-04-30T00:46:01Z</dcterms:modified>
  <cp:category/>
</cp:coreProperties>
</file>