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301" r:id="rId2"/>
    <p:sldId id="406" r:id="rId3"/>
    <p:sldId id="390" r:id="rId4"/>
    <p:sldId id="391" r:id="rId5"/>
    <p:sldId id="392" r:id="rId6"/>
    <p:sldId id="393" r:id="rId7"/>
    <p:sldId id="394" r:id="rId8"/>
    <p:sldId id="395" r:id="rId9"/>
    <p:sldId id="396" r:id="rId10"/>
    <p:sldId id="397" r:id="rId11"/>
    <p:sldId id="377" r:id="rId12"/>
    <p:sldId id="401" r:id="rId13"/>
    <p:sldId id="400" r:id="rId14"/>
    <p:sldId id="374" r:id="rId15"/>
    <p:sldId id="402" r:id="rId16"/>
    <p:sldId id="403" r:id="rId17"/>
    <p:sldId id="388" r:id="rId18"/>
    <p:sldId id="408" r:id="rId19"/>
    <p:sldId id="404" r:id="rId20"/>
    <p:sldId id="398" r:id="rId21"/>
    <p:sldId id="407" r:id="rId22"/>
    <p:sldId id="410" r:id="rId23"/>
    <p:sldId id="409" r:id="rId24"/>
    <p:sldId id="39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B48FA24-F998-E849-8D65-B8044C38CEBC}">
          <p14:sldIdLst/>
        </p14:section>
        <p14:section name="Untitled Section" id="{95ECA8C0-0A94-A44F-B613-624F68479FAC}">
          <p14:sldIdLst>
            <p14:sldId id="301"/>
            <p14:sldId id="406"/>
            <p14:sldId id="390"/>
            <p14:sldId id="391"/>
            <p14:sldId id="392"/>
            <p14:sldId id="393"/>
            <p14:sldId id="394"/>
            <p14:sldId id="395"/>
            <p14:sldId id="396"/>
            <p14:sldId id="397"/>
            <p14:sldId id="377"/>
            <p14:sldId id="401"/>
            <p14:sldId id="400"/>
            <p14:sldId id="374"/>
            <p14:sldId id="402"/>
            <p14:sldId id="403"/>
            <p14:sldId id="388"/>
            <p14:sldId id="408"/>
            <p14:sldId id="404"/>
            <p14:sldId id="398"/>
            <p14:sldId id="407"/>
            <p14:sldId id="410"/>
            <p14:sldId id="409"/>
            <p14:sldId id="399"/>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Bunch" initial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400080"/>
    <a:srgbClr val="8000FF"/>
    <a:srgbClr val="FF00FF"/>
    <a:srgbClr val="FF80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8" autoAdjust="0"/>
    <p:restoredTop sz="83028" autoAdjust="0"/>
  </p:normalViewPr>
  <p:slideViewPr>
    <p:cSldViewPr snapToGrid="0" snapToObjects="1">
      <p:cViewPr>
        <p:scale>
          <a:sx n="100" d="100"/>
          <a:sy n="100" d="100"/>
        </p:scale>
        <p:origin x="-1336" y="-720"/>
      </p:cViewPr>
      <p:guideLst>
        <p:guide orient="horz" pos="2160"/>
        <p:guide pos="2880"/>
      </p:guideLst>
    </p:cSldViewPr>
  </p:slideViewPr>
  <p:outlineViewPr>
    <p:cViewPr>
      <p:scale>
        <a:sx n="33" d="100"/>
        <a:sy n="33" d="100"/>
      </p:scale>
      <p:origin x="0" y="1616"/>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66" d="100"/>
          <a:sy n="66" d="100"/>
        </p:scale>
        <p:origin x="-2592" y="3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2C92728-481E-0B4D-9AF0-ECA6D3A2258B}" type="datetimeFigureOut">
              <a:rPr lang="en-US" smtClean="0"/>
              <a:t>4/29/17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CD7109-C84C-874F-BF9A-E1F90986F301}" type="slidenum">
              <a:rPr lang="en-US" smtClean="0"/>
              <a:t>‹#›</a:t>
            </a:fld>
            <a:endParaRPr lang="en-US"/>
          </a:p>
        </p:txBody>
      </p:sp>
    </p:spTree>
    <p:extLst>
      <p:ext uri="{BB962C8B-B14F-4D97-AF65-F5344CB8AC3E}">
        <p14:creationId xmlns:p14="http://schemas.microsoft.com/office/powerpoint/2010/main" val="21959358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7381DB-7FA5-4443-A6FD-0CE907C03359}" type="datetimeFigureOut">
              <a:rPr lang="en-US" smtClean="0"/>
              <a:t>4/29/17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F1DE67-34B0-304A-A129-5FE55568CAE4}" type="slidenum">
              <a:rPr lang="en-US" smtClean="0"/>
              <a:t>‹#›</a:t>
            </a:fld>
            <a:endParaRPr lang="en-US"/>
          </a:p>
        </p:txBody>
      </p:sp>
    </p:spTree>
    <p:extLst>
      <p:ext uri="{BB962C8B-B14F-4D97-AF65-F5344CB8AC3E}">
        <p14:creationId xmlns:p14="http://schemas.microsoft.com/office/powerpoint/2010/main" val="109202138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1" Type="http://schemas.openxmlformats.org/officeDocument/2006/relationships/hyperlink" Target="http://en.wikipedia.org/wiki/Protestant" TargetMode="External"/><Relationship Id="rId12" Type="http://schemas.openxmlformats.org/officeDocument/2006/relationships/hyperlink" Target="http://en.wikipedia.org/wiki/Deuterocanonical" TargetMode="External"/><Relationship Id="rId13" Type="http://schemas.openxmlformats.org/officeDocument/2006/relationships/hyperlink" Target="http://en.wikipedia.org/wiki/Roman_Catholicism" TargetMode="External"/><Relationship Id="rId14" Type="http://schemas.openxmlformats.org/officeDocument/2006/relationships/hyperlink" Target="http://en.wikipedia.org/wiki/Eastern_Orthodoxy" TargetMode="External"/><Relationship Id="rId1" Type="http://schemas.openxmlformats.org/officeDocument/2006/relationships/notesMaster" Target="../notesMasters/notesMaster1.xml"/><Relationship Id="rId2" Type="http://schemas.openxmlformats.org/officeDocument/2006/relationships/slide" Target="../slides/slide11.xml"/><Relationship Id="rId3" Type="http://schemas.openxmlformats.org/officeDocument/2006/relationships/hyperlink" Target="http://en.wikipedia.org/wiki/Hebrew_Bible" TargetMode="External"/><Relationship Id="rId4" Type="http://schemas.openxmlformats.org/officeDocument/2006/relationships/hyperlink" Target="http://en.wikipedia.org/wiki/Christian" TargetMode="External"/><Relationship Id="rId5" Type="http://schemas.openxmlformats.org/officeDocument/2006/relationships/hyperlink" Target="http://en.wikipedia.org/wiki/New_Testament" TargetMode="External"/><Relationship Id="rId6" Type="http://schemas.openxmlformats.org/officeDocument/2006/relationships/hyperlink" Target="http://en.wikipedia.org/wiki/Malachi" TargetMode="External"/><Relationship Id="rId7" Type="http://schemas.openxmlformats.org/officeDocument/2006/relationships/hyperlink" Target="http://en.wikipedia.org/wiki/Old_Testament" TargetMode="External"/><Relationship Id="rId8" Type="http://schemas.openxmlformats.org/officeDocument/2006/relationships/hyperlink" Target="http://en.wikipedia.org/wiki/John_the_Baptist" TargetMode="External"/><Relationship Id="rId9" Type="http://schemas.openxmlformats.org/officeDocument/2006/relationships/hyperlink" Target="http://en.wikipedia.org/wiki/Christianity_in_the_1st_century" TargetMode="External"/><Relationship Id="rId10" Type="http://schemas.openxmlformats.org/officeDocument/2006/relationships/hyperlink" Target="http://en.wikipedia.org/wiki/Second_Temple_period"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228600" lvl="0" indent="-228600">
              <a:buAutoNum type="arabicPeriod"/>
            </a:pPr>
            <a:r>
              <a:rPr lang="en-US" sz="1200" b="1" kern="1200" dirty="0" smtClean="0">
                <a:solidFill>
                  <a:schemeClr val="tx1"/>
                </a:solidFill>
                <a:effectLst/>
                <a:latin typeface="+mn-lt"/>
                <a:ea typeface="+mn-ea"/>
                <a:cs typeface="+mn-cs"/>
              </a:rPr>
              <a:t>To understand the rich history of the </a:t>
            </a:r>
            <a:r>
              <a:rPr lang="en-US" sz="1200" b="1" kern="1200" dirty="0" err="1" smtClean="0">
                <a:solidFill>
                  <a:schemeClr val="tx1"/>
                </a:solidFill>
                <a:effectLst/>
                <a:latin typeface="+mn-lt"/>
                <a:ea typeface="+mn-ea"/>
                <a:cs typeface="+mn-cs"/>
              </a:rPr>
              <a:t>Tanakh</a:t>
            </a:r>
            <a:r>
              <a:rPr lang="en-US" sz="1200" b="1" kern="1200" dirty="0" smtClean="0">
                <a:solidFill>
                  <a:schemeClr val="tx1"/>
                </a:solidFill>
                <a:effectLst/>
                <a:latin typeface="+mn-lt"/>
                <a:ea typeface="+mn-ea"/>
                <a:cs typeface="+mn-cs"/>
              </a:rPr>
              <a:t>;</a:t>
            </a:r>
            <a:r>
              <a:rPr lang="en-US" sz="1200" b="1" kern="1200" baseline="0" dirty="0" smtClean="0">
                <a:solidFill>
                  <a:schemeClr val="tx1"/>
                </a:solidFill>
                <a:effectLst/>
                <a:latin typeface="+mn-lt"/>
                <a:ea typeface="+mn-ea"/>
                <a:cs typeface="+mn-cs"/>
              </a:rPr>
              <a:t> to i</a:t>
            </a:r>
            <a:r>
              <a:rPr lang="en-US" sz="1200" b="1" kern="1200" dirty="0" smtClean="0">
                <a:solidFill>
                  <a:schemeClr val="tx1"/>
                </a:solidFill>
                <a:effectLst/>
                <a:latin typeface="+mn-lt"/>
                <a:ea typeface="+mn-ea"/>
                <a:cs typeface="+mn-cs"/>
              </a:rPr>
              <a:t>dentify main story lines/historical periods of the Hebrew Scriptures. </a:t>
            </a:r>
          </a:p>
          <a:p>
            <a:pPr lvl="0"/>
            <a:r>
              <a:rPr lang="en-US" sz="1200" b="1" kern="1200" dirty="0" smtClean="0">
                <a:solidFill>
                  <a:schemeClr val="tx1"/>
                </a:solidFill>
                <a:effectLst/>
                <a:latin typeface="+mn-lt"/>
                <a:ea typeface="+mn-ea"/>
                <a:cs typeface="+mn-cs"/>
              </a:rPr>
              <a:t>To deepen our relationship with the God to whom the Bible points within the Christian tradition that acknowledges the Bible as a sacred text.</a:t>
            </a:r>
            <a:endParaRPr lang="en-US"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To examine the reading lens with which we are reading the Bible in the 21</a:t>
            </a:r>
            <a:r>
              <a:rPr lang="en-US" sz="1200" b="1" kern="1200" baseline="30000" dirty="0" smtClean="0">
                <a:solidFill>
                  <a:schemeClr val="tx1"/>
                </a:solidFill>
                <a:effectLst/>
                <a:latin typeface="+mn-lt"/>
                <a:ea typeface="+mn-ea"/>
                <a:cs typeface="+mn-cs"/>
              </a:rPr>
              <a:t>st</a:t>
            </a:r>
            <a:r>
              <a:rPr lang="en-US" sz="1200" b="1" kern="1200" dirty="0" smtClean="0">
                <a:solidFill>
                  <a:schemeClr val="tx1"/>
                </a:solidFill>
                <a:effectLst/>
                <a:latin typeface="+mn-lt"/>
                <a:ea typeface="+mn-ea"/>
                <a:cs typeface="+mn-cs"/>
              </a:rPr>
              <a:t> century</a:t>
            </a:r>
            <a:endParaRPr lang="en-US" sz="1200" kern="1200" dirty="0" smtClean="0">
              <a:solidFill>
                <a:schemeClr val="tx1"/>
              </a:solidFill>
              <a:effectLst/>
              <a:latin typeface="+mn-lt"/>
              <a:ea typeface="+mn-ea"/>
              <a:cs typeface="+mn-cs"/>
            </a:endParaRPr>
          </a:p>
          <a:p>
            <a:pPr lvl="0"/>
            <a:r>
              <a:rPr lang="en-US" sz="1200" b="1" kern="1200" dirty="0" smtClean="0">
                <a:solidFill>
                  <a:schemeClr val="tx1"/>
                </a:solidFill>
                <a:effectLst/>
                <a:latin typeface="+mn-lt"/>
                <a:ea typeface="+mn-ea"/>
                <a:cs typeface="+mn-cs"/>
              </a:rPr>
              <a:t>To understand the Bible as a reflection of our current worldview and receive inspiration from stories and metaphorical understandings</a:t>
            </a:r>
            <a:r>
              <a:rPr lang="en-US" sz="1200" kern="1200" dirty="0" smtClean="0">
                <a:solidFill>
                  <a:schemeClr val="tx1"/>
                </a:solidFill>
                <a:effectLst/>
                <a:latin typeface="+mn-lt"/>
                <a:ea typeface="+mn-ea"/>
                <a:cs typeface="+mn-cs"/>
              </a:rPr>
              <a:t>.</a:t>
            </a:r>
          </a:p>
          <a:p>
            <a:endParaRPr lang="en-US" sz="1400" dirty="0"/>
          </a:p>
        </p:txBody>
      </p:sp>
      <p:sp>
        <p:nvSpPr>
          <p:cNvPr id="4" name="Slide Number Placeholder 3"/>
          <p:cNvSpPr>
            <a:spLocks noGrp="1"/>
          </p:cNvSpPr>
          <p:nvPr>
            <p:ph type="sldNum" sz="quarter" idx="10"/>
          </p:nvPr>
        </p:nvSpPr>
        <p:spPr/>
        <p:txBody>
          <a:bodyPr/>
          <a:lstStyle/>
          <a:p>
            <a:fld id="{CBF1DE67-34B0-304A-A129-5FE55568CAE4}" type="slidenum">
              <a:rPr lang="en-US" smtClean="0"/>
              <a:t>1</a:t>
            </a:fld>
            <a:endParaRPr lang="en-US"/>
          </a:p>
        </p:txBody>
      </p:sp>
    </p:spTree>
    <p:extLst>
      <p:ext uri="{BB962C8B-B14F-4D97-AF65-F5344CB8AC3E}">
        <p14:creationId xmlns:p14="http://schemas.microsoft.com/office/powerpoint/2010/main" val="2028703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Necessary link </a:t>
            </a:r>
            <a:r>
              <a:rPr lang="en-US" sz="1200" kern="1200" dirty="0" smtClean="0">
                <a:solidFill>
                  <a:schemeClr val="tx1"/>
                </a:solidFill>
                <a:effectLst/>
                <a:latin typeface="+mn-lt"/>
                <a:ea typeface="+mn-ea"/>
                <a:cs typeface="+mn-cs"/>
              </a:rPr>
              <a:t>between </a:t>
            </a:r>
            <a:r>
              <a:rPr lang="en-US" sz="1200" kern="1200" dirty="0" err="1" smtClean="0">
                <a:solidFill>
                  <a:schemeClr val="tx1"/>
                </a:solidFill>
                <a:effectLst/>
                <a:latin typeface="+mn-lt"/>
                <a:ea typeface="+mn-ea"/>
                <a:cs typeface="+mn-cs"/>
              </a:rPr>
              <a:t>hebrew</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christian</a:t>
            </a:r>
            <a:r>
              <a:rPr lang="en-US" sz="1200" kern="1200" dirty="0" smtClean="0">
                <a:solidFill>
                  <a:schemeClr val="tx1"/>
                </a:solidFill>
                <a:effectLst/>
                <a:latin typeface="+mn-lt"/>
                <a:ea typeface="+mn-ea"/>
                <a:cs typeface="+mn-cs"/>
              </a:rPr>
              <a:t> scriptures </a:t>
            </a:r>
            <a:endParaRPr lang="en-US" dirty="0" smtClean="0"/>
          </a:p>
          <a:p>
            <a:r>
              <a:rPr lang="en-US" sz="1200" b="1" kern="1200" dirty="0" smtClean="0">
                <a:solidFill>
                  <a:schemeClr val="tx1"/>
                </a:solidFill>
                <a:effectLst/>
                <a:latin typeface="+mn-lt"/>
                <a:ea typeface="+mn-ea"/>
                <a:cs typeface="+mn-cs"/>
              </a:rPr>
              <a:t>Prelude and background foundational </a:t>
            </a:r>
            <a:r>
              <a:rPr lang="en-US" sz="1200" kern="1200" dirty="0" smtClean="0">
                <a:solidFill>
                  <a:schemeClr val="tx1"/>
                </a:solidFill>
                <a:effectLst/>
                <a:latin typeface="+mn-lt"/>
                <a:ea typeface="+mn-ea"/>
                <a:cs typeface="+mn-cs"/>
              </a:rPr>
              <a:t>to understanding </a:t>
            </a:r>
            <a:r>
              <a:rPr lang="en-US" sz="1200" kern="1200" dirty="0" err="1" smtClean="0">
                <a:solidFill>
                  <a:schemeClr val="tx1"/>
                </a:solidFill>
                <a:effectLst/>
                <a:latin typeface="+mn-lt"/>
                <a:ea typeface="+mn-ea"/>
                <a:cs typeface="+mn-cs"/>
              </a:rPr>
              <a:t>christian</a:t>
            </a:r>
            <a:r>
              <a:rPr lang="en-US" sz="1200" kern="1200" dirty="0" smtClean="0">
                <a:solidFill>
                  <a:schemeClr val="tx1"/>
                </a:solidFill>
                <a:effectLst/>
                <a:latin typeface="+mn-lt"/>
                <a:ea typeface="+mn-ea"/>
                <a:cs typeface="+mn-cs"/>
              </a:rPr>
              <a:t> scriptures </a:t>
            </a:r>
          </a:p>
          <a:p>
            <a:pPr marL="0" marR="0" lvl="1" indent="0" algn="l" defTabSz="457200" rtl="0" eaLnBrk="1" fontAlgn="auto" latinLnBrk="0" hangingPunct="1">
              <a:lnSpc>
                <a:spcPct val="100000"/>
              </a:lnSpc>
              <a:spcBef>
                <a:spcPts val="0"/>
              </a:spcBef>
              <a:spcAft>
                <a:spcPts val="0"/>
              </a:spcAft>
              <a:buClrTx/>
              <a:buSzTx/>
              <a:buFontTx/>
              <a:buNone/>
              <a:tabLst/>
              <a:defRPr/>
            </a:pPr>
            <a:r>
              <a:rPr lang="en-US" sz="2400" dirty="0" smtClean="0">
                <a:solidFill>
                  <a:schemeClr val="accent1">
                    <a:lumMod val="75000"/>
                  </a:schemeClr>
                </a:solidFill>
                <a:latin typeface="Copperplate Gothic Bold"/>
                <a:cs typeface="Copperplate Gothic Bold"/>
              </a:rPr>
              <a:t>They were years which brought about dramatic and sweeping changes throughout the ancient world.</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a:t>
            </a:r>
            <a:r>
              <a:rPr lang="en-US" sz="1200" b="1" kern="1200" dirty="0" err="1" smtClean="0">
                <a:solidFill>
                  <a:schemeClr val="tx1"/>
                </a:solidFill>
                <a:latin typeface="+mn-lt"/>
                <a:ea typeface="+mn-ea"/>
                <a:cs typeface="+mn-cs"/>
              </a:rPr>
              <a:t>intertestamental</a:t>
            </a:r>
            <a:r>
              <a:rPr lang="en-US" sz="1200" b="1" kern="1200" dirty="0" smtClean="0">
                <a:solidFill>
                  <a:schemeClr val="tx1"/>
                </a:solidFill>
                <a:latin typeface="+mn-lt"/>
                <a:ea typeface="+mn-ea"/>
                <a:cs typeface="+mn-cs"/>
              </a:rPr>
              <a:t> period</a:t>
            </a:r>
            <a:r>
              <a:rPr lang="en-US" sz="1200" b="0" kern="1200" dirty="0" smtClean="0">
                <a:solidFill>
                  <a:schemeClr val="tx1"/>
                </a:solidFill>
                <a:latin typeface="+mn-lt"/>
                <a:ea typeface="+mn-ea"/>
                <a:cs typeface="+mn-cs"/>
              </a:rPr>
              <a:t> is a term used to refer to a period of time between the writings of the </a:t>
            </a:r>
            <a:r>
              <a:rPr lang="en-US" sz="1200" b="0" kern="1200" dirty="0" smtClean="0">
                <a:solidFill>
                  <a:schemeClr val="tx1"/>
                </a:solidFill>
                <a:latin typeface="+mn-lt"/>
                <a:ea typeface="+mn-ea"/>
                <a:cs typeface="+mn-cs"/>
                <a:hlinkClick r:id="rId3"/>
              </a:rPr>
              <a:t>Hebrew Bible and the </a:t>
            </a:r>
            <a:r>
              <a:rPr lang="en-US" sz="1200" b="0" kern="1200" dirty="0" smtClean="0">
                <a:solidFill>
                  <a:schemeClr val="tx1"/>
                </a:solidFill>
                <a:latin typeface="+mn-lt"/>
                <a:ea typeface="+mn-ea"/>
                <a:cs typeface="+mn-cs"/>
                <a:hlinkClick r:id="rId4"/>
              </a:rPr>
              <a:t>Christian </a:t>
            </a:r>
            <a:r>
              <a:rPr lang="en-US" sz="1200" b="0" kern="1200" dirty="0" smtClean="0">
                <a:solidFill>
                  <a:schemeClr val="tx1"/>
                </a:solidFill>
                <a:latin typeface="+mn-lt"/>
                <a:ea typeface="+mn-ea"/>
                <a:cs typeface="+mn-cs"/>
                <a:hlinkClick r:id="rId5"/>
              </a:rPr>
              <a:t>New Testament texts. Traditionally, it is considered to be a roughly four hundred year period, spanning the ministry of </a:t>
            </a:r>
            <a:r>
              <a:rPr lang="en-US" sz="1200" b="0" kern="1200" dirty="0" smtClean="0">
                <a:solidFill>
                  <a:schemeClr val="tx1"/>
                </a:solidFill>
                <a:latin typeface="+mn-lt"/>
                <a:ea typeface="+mn-ea"/>
                <a:cs typeface="+mn-cs"/>
                <a:hlinkClick r:id="rId6"/>
              </a:rPr>
              <a:t>Malachi (c. 420 BC), the last of the </a:t>
            </a:r>
            <a:r>
              <a:rPr lang="en-US" sz="1200" b="0" kern="1200" dirty="0" smtClean="0">
                <a:solidFill>
                  <a:schemeClr val="tx1"/>
                </a:solidFill>
                <a:latin typeface="+mn-lt"/>
                <a:ea typeface="+mn-ea"/>
                <a:cs typeface="+mn-cs"/>
                <a:hlinkClick r:id="rId7"/>
              </a:rPr>
              <a:t>Old Testament prophets, and the appearance of </a:t>
            </a:r>
            <a:r>
              <a:rPr lang="en-US" sz="1200" b="0" kern="1200" dirty="0" smtClean="0">
                <a:solidFill>
                  <a:schemeClr val="tx1"/>
                </a:solidFill>
                <a:latin typeface="+mn-lt"/>
                <a:ea typeface="+mn-ea"/>
                <a:cs typeface="+mn-cs"/>
                <a:hlinkClick r:id="rId8"/>
              </a:rPr>
              <a:t>John the Baptist in the early </a:t>
            </a:r>
            <a:r>
              <a:rPr lang="en-US" sz="1200" b="0" kern="1200" dirty="0" smtClean="0">
                <a:solidFill>
                  <a:schemeClr val="tx1"/>
                </a:solidFill>
                <a:latin typeface="+mn-lt"/>
                <a:ea typeface="+mn-ea"/>
                <a:cs typeface="+mn-cs"/>
                <a:hlinkClick r:id="rId9"/>
              </a:rPr>
              <a:t>1st century AD, almost the same period as the </a:t>
            </a:r>
            <a:r>
              <a:rPr lang="en-US" sz="1200" b="0" kern="1200" dirty="0" smtClean="0">
                <a:solidFill>
                  <a:schemeClr val="tx1"/>
                </a:solidFill>
                <a:latin typeface="+mn-lt"/>
                <a:ea typeface="+mn-ea"/>
                <a:cs typeface="+mn-cs"/>
                <a:hlinkClick r:id="rId10"/>
              </a:rPr>
              <a:t>Second Temple period (530 BC to 70 AD). It is known by members of the </a:t>
            </a:r>
            <a:r>
              <a:rPr lang="en-US" sz="1200" b="0" kern="1200" dirty="0" smtClean="0">
                <a:solidFill>
                  <a:schemeClr val="tx1"/>
                </a:solidFill>
                <a:latin typeface="+mn-lt"/>
                <a:ea typeface="+mn-ea"/>
                <a:cs typeface="+mn-cs"/>
                <a:hlinkClick r:id="rId11"/>
              </a:rPr>
              <a:t>Protestant community as the "400 Silent Years" because it is believed to have been a span where God revealed nothing new to his people.[1] However, most of the </a:t>
            </a:r>
            <a:r>
              <a:rPr lang="en-US" sz="1200" b="0" kern="1200" dirty="0" smtClean="0">
                <a:solidFill>
                  <a:schemeClr val="tx1"/>
                </a:solidFill>
                <a:latin typeface="+mn-lt"/>
                <a:ea typeface="+mn-ea"/>
                <a:cs typeface="+mn-cs"/>
                <a:hlinkClick r:id="rId12"/>
              </a:rPr>
              <a:t>deuterocanonical books, accepted as Scripture by </a:t>
            </a:r>
            <a:r>
              <a:rPr lang="en-US" sz="1200" b="0" kern="1200" dirty="0" smtClean="0">
                <a:solidFill>
                  <a:schemeClr val="tx1"/>
                </a:solidFill>
                <a:latin typeface="+mn-lt"/>
                <a:ea typeface="+mn-ea"/>
                <a:cs typeface="+mn-cs"/>
                <a:hlinkClick r:id="rId13"/>
              </a:rPr>
              <a:t>Roman Catholicism and </a:t>
            </a:r>
            <a:r>
              <a:rPr lang="en-US" sz="1200" b="0" kern="1200" dirty="0" smtClean="0">
                <a:solidFill>
                  <a:schemeClr val="tx1"/>
                </a:solidFill>
                <a:latin typeface="+mn-lt"/>
                <a:ea typeface="+mn-ea"/>
                <a:cs typeface="+mn-cs"/>
                <a:hlinkClick r:id="rId14"/>
              </a:rPr>
              <a:t>Eastern Orthodoxy, were written during this time, so it is sometimes also referred to as the </a:t>
            </a:r>
            <a:r>
              <a:rPr lang="en-US" sz="1200" b="0" i="1" kern="1200" dirty="0" smtClean="0">
                <a:solidFill>
                  <a:schemeClr val="tx1"/>
                </a:solidFill>
                <a:latin typeface="+mn-lt"/>
                <a:ea typeface="+mn-ea"/>
                <a:cs typeface="+mn-cs"/>
                <a:hlinkClick r:id="rId14"/>
              </a:rPr>
              <a:t>deuterocanonical period</a:t>
            </a:r>
            <a:r>
              <a:rPr lang="en-US" sz="1200" b="0" i="0" kern="1200" dirty="0" smtClean="0">
                <a:solidFill>
                  <a:schemeClr val="tx1"/>
                </a:solidFill>
                <a:latin typeface="+mn-lt"/>
                <a:ea typeface="+mn-ea"/>
                <a:cs typeface="+mn-cs"/>
                <a:hlinkClick r:id="rId14"/>
              </a:rPr>
              <a:t>.</a:t>
            </a:r>
            <a:endParaRPr lang="en-US" sz="1200" b="0" i="0" kern="1200" dirty="0" smtClean="0">
              <a:solidFill>
                <a:schemeClr val="tx1"/>
              </a:solidFill>
              <a:latin typeface="+mn-lt"/>
              <a:ea typeface="+mn-ea"/>
              <a:cs typeface="+mn-cs"/>
            </a:endParaRPr>
          </a:p>
          <a:p>
            <a:endParaRPr lang="en-US" sz="1200" b="0" i="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11</a:t>
            </a:fld>
            <a:endParaRPr lang="en-US"/>
          </a:p>
        </p:txBody>
      </p:sp>
    </p:spTree>
    <p:extLst>
      <p:ext uri="{BB962C8B-B14F-4D97-AF65-F5344CB8AC3E}">
        <p14:creationId xmlns:p14="http://schemas.microsoft.com/office/powerpoint/2010/main" val="3199050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12</a:t>
            </a:fld>
            <a:endParaRPr lang="en-US"/>
          </a:p>
        </p:txBody>
      </p:sp>
    </p:spTree>
    <p:extLst>
      <p:ext uri="{BB962C8B-B14F-4D97-AF65-F5344CB8AC3E}">
        <p14:creationId xmlns:p14="http://schemas.microsoft.com/office/powerpoint/2010/main" val="3199050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dirty="0" smtClean="0"/>
              <a:t>Hebrew</a:t>
            </a:r>
            <a:r>
              <a:rPr lang="en-US" baseline="0" dirty="0" smtClean="0"/>
              <a:t> customs eroding due to Hellenistic culture and gods.  Hebrews no longer attended synagogue</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lumMod val="75000"/>
                  </a:schemeClr>
                </a:solidFill>
                <a:latin typeface="Copperplate Gothic Bold"/>
                <a:cs typeface="Copperplate Gothic Bold"/>
              </a:rPr>
              <a:t>Hellenistic culture widespread in Palestine; Greek replaced Aramaic language and Hebrew customs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lumMod val="75000"/>
                  </a:schemeClr>
                </a:solidFill>
                <a:latin typeface="Copperplate Gothic Bold"/>
                <a:cs typeface="Copperplate Gothic Bold"/>
              </a:rPr>
              <a:t>Septuagint  --  </a:t>
            </a:r>
            <a:r>
              <a:rPr lang="en-US" sz="1200" b="1" dirty="0" err="1" smtClean="0">
                <a:solidFill>
                  <a:schemeClr val="accent1">
                    <a:lumMod val="75000"/>
                  </a:schemeClr>
                </a:solidFill>
                <a:latin typeface="Copperplate Gothic Bold"/>
                <a:cs typeface="Copperplate Gothic Bold"/>
              </a:rPr>
              <a:t>Tanakh</a:t>
            </a:r>
            <a:r>
              <a:rPr lang="en-US" sz="1200" b="1" dirty="0" smtClean="0">
                <a:solidFill>
                  <a:schemeClr val="accent1">
                    <a:lumMod val="75000"/>
                  </a:schemeClr>
                </a:solidFill>
                <a:latin typeface="Copperplate Gothic Bold"/>
                <a:cs typeface="Copperplate Gothic Bold"/>
              </a:rPr>
              <a:t> translated into Greek in Alexandria, Egypt (72 scholars)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1" dirty="0" smtClean="0">
              <a:solidFill>
                <a:schemeClr val="accent1">
                  <a:lumMod val="75000"/>
                </a:schemeClr>
              </a:solidFill>
              <a:latin typeface="Copperplate Gothic Bold"/>
              <a:cs typeface="Copperplate Gothic Bold"/>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13</a:t>
            </a:fld>
            <a:endParaRPr lang="en-US"/>
          </a:p>
        </p:txBody>
      </p:sp>
    </p:spTree>
    <p:extLst>
      <p:ext uri="{BB962C8B-B14F-4D97-AF65-F5344CB8AC3E}">
        <p14:creationId xmlns:p14="http://schemas.microsoft.com/office/powerpoint/2010/main" val="3199050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indent="-457200">
              <a:lnSpc>
                <a:spcPct val="90000"/>
              </a:lnSpc>
              <a:buFont typeface="Arial"/>
              <a:buChar char="•"/>
            </a:pPr>
            <a:endParaRPr lang="en-US" sz="1200" b="1" dirty="0" smtClean="0">
              <a:solidFill>
                <a:schemeClr val="accent1">
                  <a:lumMod val="75000"/>
                </a:schemeClr>
              </a:solidFill>
              <a:latin typeface="Copperplate Gothic Bold"/>
              <a:cs typeface="Copperplate Gothic Bold"/>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14</a:t>
            </a:fld>
            <a:endParaRPr lang="en-US"/>
          </a:p>
        </p:txBody>
      </p:sp>
    </p:spTree>
    <p:extLst>
      <p:ext uri="{BB962C8B-B14F-4D97-AF65-F5344CB8AC3E}">
        <p14:creationId xmlns:p14="http://schemas.microsoft.com/office/powerpoint/2010/main" val="19545085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necessary link between Hebrew and Christian Scriptures </a:t>
            </a:r>
            <a:endParaRPr lang="en-US" dirty="0" smtClean="0"/>
          </a:p>
          <a:p>
            <a:r>
              <a:rPr lang="en-US" sz="1200" kern="1200" dirty="0" smtClean="0">
                <a:solidFill>
                  <a:schemeClr val="tx1"/>
                </a:solidFill>
                <a:effectLst/>
                <a:latin typeface="+mn-lt"/>
                <a:ea typeface="+mn-ea"/>
                <a:cs typeface="+mn-cs"/>
              </a:rPr>
              <a:t>prelude and background foundational to understanding Christian Scriptures </a:t>
            </a:r>
            <a:endParaRPr lang="en-US" dirty="0" smtClean="0"/>
          </a:p>
          <a:p>
            <a:pPr marL="457200" indent="-457200">
              <a:lnSpc>
                <a:spcPct val="90000"/>
              </a:lnSpc>
              <a:buFont typeface="Arial"/>
              <a:buChar char="•"/>
            </a:pPr>
            <a:endParaRPr lang="en-US" sz="1200" b="1" dirty="0" smtClean="0">
              <a:solidFill>
                <a:schemeClr val="accent1">
                  <a:lumMod val="75000"/>
                </a:schemeClr>
              </a:solidFill>
              <a:latin typeface="Copperplate Gothic Bold"/>
              <a:cs typeface="Copperplate Gothic Bold"/>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15</a:t>
            </a:fld>
            <a:endParaRPr lang="en-US"/>
          </a:p>
        </p:txBody>
      </p:sp>
    </p:spTree>
    <p:extLst>
      <p:ext uri="{BB962C8B-B14F-4D97-AF65-F5344CB8AC3E}">
        <p14:creationId xmlns:p14="http://schemas.microsoft.com/office/powerpoint/2010/main" val="19545085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necessary link between Hebrew and Christian Scriptures </a:t>
            </a:r>
            <a:endParaRPr lang="en-US" dirty="0" smtClean="0"/>
          </a:p>
          <a:p>
            <a:r>
              <a:rPr lang="en-US" sz="1200" kern="1200" smtClean="0">
                <a:solidFill>
                  <a:schemeClr val="tx1"/>
                </a:solidFill>
                <a:effectLst/>
                <a:latin typeface="+mn-lt"/>
                <a:ea typeface="+mn-ea"/>
                <a:cs typeface="+mn-cs"/>
              </a:rPr>
              <a:t>prelude and background foundational to understanding Christian Scriptures </a:t>
            </a:r>
            <a:endParaRPr lang="en-US" smtClean="0"/>
          </a:p>
          <a:p>
            <a:pPr marL="457200" indent="-457200">
              <a:lnSpc>
                <a:spcPct val="90000"/>
              </a:lnSpc>
              <a:buFont typeface="Arial"/>
              <a:buChar char="•"/>
            </a:pPr>
            <a:endParaRPr lang="en-US" sz="1200" b="1" dirty="0" smtClean="0">
              <a:solidFill>
                <a:schemeClr val="accent1">
                  <a:lumMod val="75000"/>
                </a:schemeClr>
              </a:solidFill>
              <a:latin typeface="Copperplate Gothic Bold"/>
              <a:cs typeface="Copperplate Gothic Bold"/>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16</a:t>
            </a:fld>
            <a:endParaRPr lang="en-US"/>
          </a:p>
        </p:txBody>
      </p:sp>
    </p:spTree>
    <p:extLst>
      <p:ext uri="{BB962C8B-B14F-4D97-AF65-F5344CB8AC3E}">
        <p14:creationId xmlns:p14="http://schemas.microsoft.com/office/powerpoint/2010/main" val="19545085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indent="-457200">
              <a:buFont typeface="Arial"/>
              <a:buChar char="•"/>
            </a:pPr>
            <a:r>
              <a:rPr lang="en-US" sz="1200" b="1" dirty="0" smtClean="0">
                <a:solidFill>
                  <a:schemeClr val="accent1">
                    <a:lumMod val="75000"/>
                  </a:schemeClr>
                </a:solidFill>
              </a:rPr>
              <a:t>Antiochus (ruthless Syrian king) desecrated the temple and led to the Maccabean revolt.  In 166 BC, priest Matthias and sons defeated Syrians in battles securing independence of the providence of Judea.</a:t>
            </a:r>
          </a:p>
          <a:p>
            <a:pPr marL="457200" indent="-457200">
              <a:buFont typeface="Arial"/>
              <a:buChar char="•"/>
            </a:pPr>
            <a:endParaRPr lang="en-US" sz="1200" b="1" dirty="0" smtClean="0">
              <a:solidFill>
                <a:schemeClr val="accent1">
                  <a:lumMod val="75000"/>
                </a:schemeClr>
              </a:solidFill>
            </a:endParaRPr>
          </a:p>
          <a:p>
            <a:pPr marL="457200" indent="-457200">
              <a:buFont typeface="Arial"/>
              <a:buChar char="•"/>
            </a:pPr>
            <a:r>
              <a:rPr lang="en-US" sz="1200" b="1" dirty="0" smtClean="0">
                <a:solidFill>
                  <a:schemeClr val="accent1">
                    <a:lumMod val="75000"/>
                  </a:schemeClr>
                </a:solidFill>
              </a:rPr>
              <a:t>Under Maccabees and </a:t>
            </a:r>
            <a:r>
              <a:rPr lang="en-US" sz="1200" b="1" dirty="0" err="1" smtClean="0">
                <a:solidFill>
                  <a:schemeClr val="accent1">
                    <a:lumMod val="75000"/>
                  </a:schemeClr>
                </a:solidFill>
              </a:rPr>
              <a:t>Hasmonean</a:t>
            </a:r>
            <a:r>
              <a:rPr lang="en-US" sz="1200" b="1" dirty="0" smtClean="0">
                <a:solidFill>
                  <a:schemeClr val="accent1">
                    <a:lumMod val="75000"/>
                  </a:schemeClr>
                </a:solidFill>
              </a:rPr>
              <a:t> dynasty 166-63 BCE, teachings included unity of God, messianic hope and scriptures.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17</a:t>
            </a:fld>
            <a:endParaRPr lang="en-US"/>
          </a:p>
        </p:txBody>
      </p:sp>
    </p:spTree>
    <p:extLst>
      <p:ext uri="{BB962C8B-B14F-4D97-AF65-F5344CB8AC3E}">
        <p14:creationId xmlns:p14="http://schemas.microsoft.com/office/powerpoint/2010/main" val="2360219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indent="-457200">
              <a:buFont typeface="Arial"/>
              <a:buChar char="•"/>
            </a:pPr>
            <a:r>
              <a:rPr lang="en-US" sz="1200" b="1" dirty="0" smtClean="0">
                <a:solidFill>
                  <a:schemeClr val="accent1">
                    <a:lumMod val="75000"/>
                  </a:schemeClr>
                </a:solidFill>
              </a:rPr>
              <a:t>Antiochus (ruthless Syrian king) desecrated the temple and led to the Maccabean revolt.  In 166 BC, priest Matthias and sons defeated Syrians in battles securing independence of the providence of Judea.</a:t>
            </a:r>
          </a:p>
          <a:p>
            <a:pPr marL="457200" indent="-457200">
              <a:buFont typeface="Arial"/>
              <a:buChar char="•"/>
            </a:pPr>
            <a:endParaRPr lang="en-US" sz="1200" b="1" dirty="0" smtClean="0">
              <a:solidFill>
                <a:schemeClr val="accent1">
                  <a:lumMod val="75000"/>
                </a:schemeClr>
              </a:solidFill>
            </a:endParaRPr>
          </a:p>
          <a:p>
            <a:pPr marL="457200" indent="-457200">
              <a:buFont typeface="Arial"/>
              <a:buChar char="•"/>
            </a:pPr>
            <a:r>
              <a:rPr lang="en-US" sz="1200" b="1" dirty="0" smtClean="0">
                <a:solidFill>
                  <a:schemeClr val="accent1">
                    <a:lumMod val="75000"/>
                  </a:schemeClr>
                </a:solidFill>
              </a:rPr>
              <a:t>Under Maccabees and </a:t>
            </a:r>
            <a:r>
              <a:rPr lang="en-US" sz="1200" b="1" dirty="0" err="1" smtClean="0">
                <a:solidFill>
                  <a:schemeClr val="accent1">
                    <a:lumMod val="75000"/>
                  </a:schemeClr>
                </a:solidFill>
              </a:rPr>
              <a:t>Hasmonean</a:t>
            </a:r>
            <a:r>
              <a:rPr lang="en-US" sz="1200" b="1" dirty="0" smtClean="0">
                <a:solidFill>
                  <a:schemeClr val="accent1">
                    <a:lumMod val="75000"/>
                  </a:schemeClr>
                </a:solidFill>
              </a:rPr>
              <a:t> dynasty 166-63 BCE, teachings included unity of God, messianic hope and scriptures.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18</a:t>
            </a:fld>
            <a:endParaRPr lang="en-US"/>
          </a:p>
        </p:txBody>
      </p:sp>
    </p:spTree>
    <p:extLst>
      <p:ext uri="{BB962C8B-B14F-4D97-AF65-F5344CB8AC3E}">
        <p14:creationId xmlns:p14="http://schemas.microsoft.com/office/powerpoint/2010/main" val="23602195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indent="-457200">
              <a:buFont typeface="Arial"/>
              <a:buChar char="•"/>
            </a:pPr>
            <a:r>
              <a:rPr lang="en-US" sz="1200" b="1" dirty="0" smtClean="0">
                <a:solidFill>
                  <a:schemeClr val="accent1">
                    <a:lumMod val="75000"/>
                  </a:schemeClr>
                </a:solidFill>
              </a:rPr>
              <a:t>Antiochus (ruthless Syrian king) desecrated the temple and led to the Maccabean revolt.  In 166 BC, priest Matthias and sons defeated Syrians in battles securing independence of the providence of Judea.</a:t>
            </a:r>
          </a:p>
          <a:p>
            <a:pPr marL="457200" indent="-457200">
              <a:buFont typeface="Arial"/>
              <a:buChar char="•"/>
            </a:pPr>
            <a:endParaRPr lang="en-US" sz="1200" b="1" dirty="0" smtClean="0">
              <a:solidFill>
                <a:schemeClr val="accent1">
                  <a:lumMod val="75000"/>
                </a:schemeClr>
              </a:solidFill>
            </a:endParaRPr>
          </a:p>
          <a:p>
            <a:pPr marL="457200" indent="-457200">
              <a:buFont typeface="Arial"/>
              <a:buChar char="•"/>
            </a:pPr>
            <a:r>
              <a:rPr lang="en-US" sz="1200" b="1" dirty="0" smtClean="0">
                <a:solidFill>
                  <a:schemeClr val="accent1">
                    <a:lumMod val="75000"/>
                  </a:schemeClr>
                </a:solidFill>
              </a:rPr>
              <a:t>Under Maccabees and </a:t>
            </a:r>
            <a:r>
              <a:rPr lang="en-US" sz="1200" b="1" dirty="0" err="1" smtClean="0">
                <a:solidFill>
                  <a:schemeClr val="accent1">
                    <a:lumMod val="75000"/>
                  </a:schemeClr>
                </a:solidFill>
              </a:rPr>
              <a:t>Hasmonean</a:t>
            </a:r>
            <a:r>
              <a:rPr lang="en-US" sz="1200" b="1" dirty="0" smtClean="0">
                <a:solidFill>
                  <a:schemeClr val="accent1">
                    <a:lumMod val="75000"/>
                  </a:schemeClr>
                </a:solidFill>
              </a:rPr>
              <a:t> dynasty 166-63 BCE, teachings included unity of God, messianic hope and scriptures.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19</a:t>
            </a:fld>
            <a:endParaRPr lang="en-US"/>
          </a:p>
        </p:txBody>
      </p:sp>
    </p:spTree>
    <p:extLst>
      <p:ext uri="{BB962C8B-B14F-4D97-AF65-F5344CB8AC3E}">
        <p14:creationId xmlns:p14="http://schemas.microsoft.com/office/powerpoint/2010/main" val="23602195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indent="-457200">
              <a:buFont typeface="Arial"/>
              <a:buChar char="•"/>
            </a:pPr>
            <a:r>
              <a:rPr lang="en-US" sz="1200" b="1" dirty="0" smtClean="0">
                <a:solidFill>
                  <a:schemeClr val="accent1">
                    <a:lumMod val="75000"/>
                  </a:schemeClr>
                </a:solidFill>
              </a:rPr>
              <a:t>Romans conquered Judea in 63 BCE</a:t>
            </a:r>
          </a:p>
          <a:p>
            <a:pPr marL="457200" indent="-457200">
              <a:buFont typeface="Arial"/>
              <a:buChar char="•"/>
            </a:pPr>
            <a:endParaRPr lang="en-US" b="1" dirty="0" smtClean="0">
              <a:solidFill>
                <a:schemeClr val="accent1">
                  <a:lumMod val="75000"/>
                </a:schemeClr>
              </a:solidFill>
            </a:endParaRPr>
          </a:p>
          <a:p>
            <a:pPr marL="457200" indent="-457200">
              <a:buFont typeface="Arial"/>
              <a:buChar char="•"/>
            </a:pPr>
            <a:r>
              <a:rPr lang="en-US" sz="1200" b="1" dirty="0" smtClean="0">
                <a:solidFill>
                  <a:schemeClr val="accent1">
                    <a:lumMod val="75000"/>
                  </a:schemeClr>
                </a:solidFill>
              </a:rPr>
              <a:t>Herod the Great, ruthless military commander, (37 – 4 BCE) was hired to establish Roman occupation.  Built a temple to Caesar in Samaria.  Remodeled temple in Jerusalem under his name.  Next to this temple, he built a Roman military fortress.</a:t>
            </a:r>
          </a:p>
          <a:p>
            <a:pPr marL="457200" indent="-457200">
              <a:buFont typeface="Arial"/>
              <a:buChar char="•"/>
            </a:pPr>
            <a:endParaRPr lang="en-US" b="1" dirty="0" smtClean="0">
              <a:solidFill>
                <a:schemeClr val="accent1">
                  <a:lumMod val="75000"/>
                </a:schemeClr>
              </a:solidFill>
            </a:endParaRPr>
          </a:p>
          <a:p>
            <a:pPr marL="457200" indent="-457200">
              <a:buFont typeface="Arial"/>
              <a:buChar char="•"/>
            </a:pPr>
            <a:r>
              <a:rPr lang="en-US" sz="1200" b="1" dirty="0" smtClean="0">
                <a:solidFill>
                  <a:schemeClr val="accent1">
                    <a:lumMod val="75000"/>
                  </a:schemeClr>
                </a:solidFill>
              </a:rPr>
              <a:t>His son, Herod Antipas, ruled Galilee at the time of Jesus’ ministry.  Jewish revolts against Romans continued for several centuries.</a:t>
            </a:r>
            <a:endParaRPr lang="en-US" sz="1050" b="1" dirty="0" smtClean="0">
              <a:solidFill>
                <a:schemeClr val="accent1">
                  <a:lumMod val="75000"/>
                </a:schemeClr>
              </a:solidFill>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20</a:t>
            </a:fld>
            <a:endParaRPr lang="en-US"/>
          </a:p>
        </p:txBody>
      </p:sp>
    </p:spTree>
    <p:extLst>
      <p:ext uri="{BB962C8B-B14F-4D97-AF65-F5344CB8AC3E}">
        <p14:creationId xmlns:p14="http://schemas.microsoft.com/office/powerpoint/2010/main" val="4134037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a:t>
            </a:fld>
            <a:endParaRPr lang="en-US"/>
          </a:p>
        </p:txBody>
      </p:sp>
    </p:spTree>
    <p:extLst>
      <p:ext uri="{BB962C8B-B14F-4D97-AF65-F5344CB8AC3E}">
        <p14:creationId xmlns:p14="http://schemas.microsoft.com/office/powerpoint/2010/main" val="27213497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ln w="12700">
                  <a:solidFill>
                    <a:schemeClr val="tx2">
                      <a:satMod val="155000"/>
                    </a:schemeClr>
                  </a:solidFill>
                  <a:prstDash val="solid"/>
                </a:ln>
                <a:solidFill>
                  <a:schemeClr val="accent1">
                    <a:lumMod val="75000"/>
                  </a:schemeClr>
                </a:solidFill>
                <a:latin typeface="Copperplate Gothic Bold"/>
                <a:cs typeface="Copperplate Gothic Bold"/>
              </a:rPr>
              <a:t>This day, I am dissolving from consciousness old and crystallized ideas. Through the power of God within me, I become aware of new ideas and see my world through new lenses.  I AM grateful.  So it is.  Amen.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23</a:t>
            </a:fld>
            <a:endParaRPr lang="en-US"/>
          </a:p>
        </p:txBody>
      </p:sp>
    </p:spTree>
    <p:extLst>
      <p:ext uri="{BB962C8B-B14F-4D97-AF65-F5344CB8AC3E}">
        <p14:creationId xmlns:p14="http://schemas.microsoft.com/office/powerpoint/2010/main" val="37287853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24</a:t>
            </a:fld>
            <a:endParaRPr lang="en-US"/>
          </a:p>
        </p:txBody>
      </p:sp>
    </p:spTree>
    <p:extLst>
      <p:ext uri="{BB962C8B-B14F-4D97-AF65-F5344CB8AC3E}">
        <p14:creationId xmlns:p14="http://schemas.microsoft.com/office/powerpoint/2010/main" val="4175236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 148 BORG --  </a:t>
            </a:r>
            <a:r>
              <a:rPr lang="en-US" i="1" dirty="0" smtClean="0"/>
              <a:t>“Unlike</a:t>
            </a:r>
            <a:r>
              <a:rPr lang="en-US" i="1" baseline="0" dirty="0" smtClean="0"/>
              <a:t> the laws of the Pentateuch (Torah), which are said to have come from God, and unlike the Prophets, who claim to speak the “Word of the Lord” on God’s behalf, Israel’s wisdom does not claim to be revealed truth.  INSTEAD, wisdom is insight based on EXPERIENCE.”  </a:t>
            </a:r>
          </a:p>
          <a:p>
            <a:endParaRPr lang="en-US" baseline="0" dirty="0" smtClean="0"/>
          </a:p>
          <a:p>
            <a:r>
              <a:rPr lang="en-US" baseline="0" dirty="0" smtClean="0"/>
              <a:t>Also Includes writings of I and II Chronicles, Ezra and Nehemiah.</a:t>
            </a:r>
          </a:p>
          <a:p>
            <a:endParaRPr lang="en-US" baseline="0" dirty="0" smtClean="0"/>
          </a:p>
          <a:p>
            <a:r>
              <a:rPr lang="en-US" baseline="0" dirty="0" smtClean="0"/>
              <a:t>PROVERBS is community wisdom.</a:t>
            </a:r>
          </a:p>
          <a:p>
            <a:r>
              <a:rPr lang="en-US" baseline="0" dirty="0" smtClean="0"/>
              <a:t>ECCLESIASTES and JOB are reflections from authors. . </a:t>
            </a:r>
          </a:p>
          <a:p>
            <a:r>
              <a:rPr lang="en-US" baseline="0" dirty="0" smtClean="0"/>
              <a:t>ALL say “This is what life is like.”  </a:t>
            </a:r>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3</a:t>
            </a:fld>
            <a:endParaRPr lang="en-US"/>
          </a:p>
        </p:txBody>
      </p:sp>
    </p:spTree>
    <p:extLst>
      <p:ext uri="{BB962C8B-B14F-4D97-AF65-F5344CB8AC3E}">
        <p14:creationId xmlns:p14="http://schemas.microsoft.com/office/powerpoint/2010/main" val="539057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lumMod val="75000"/>
                  </a:schemeClr>
                </a:solidFill>
                <a:latin typeface="Copperplate Gothic Bold"/>
                <a:cs typeface="Copperplate Gothic Bold"/>
              </a:rPr>
              <a:t>Triumph is celebrated in the Jewish festival called Purim</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4</a:t>
            </a:fld>
            <a:endParaRPr lang="en-US"/>
          </a:p>
        </p:txBody>
      </p:sp>
    </p:spTree>
    <p:extLst>
      <p:ext uri="{BB962C8B-B14F-4D97-AF65-F5344CB8AC3E}">
        <p14:creationId xmlns:p14="http://schemas.microsoft.com/office/powerpoint/2010/main" val="1706711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indent="-457200">
              <a:buFont typeface="Arial"/>
              <a:buChar char="•"/>
            </a:pPr>
            <a:r>
              <a:rPr lang="en-US" sz="1200" b="1" dirty="0" smtClean="0">
                <a:solidFill>
                  <a:schemeClr val="accent1">
                    <a:lumMod val="75000"/>
                  </a:schemeClr>
                </a:solidFill>
                <a:latin typeface="Copperplate Gothic Bold"/>
                <a:cs typeface="Copperplate Gothic Bold"/>
              </a:rPr>
              <a:t>NOT simply</a:t>
            </a:r>
            <a:r>
              <a:rPr lang="en-US" sz="1200" b="1" baseline="0" dirty="0" smtClean="0">
                <a:solidFill>
                  <a:schemeClr val="accent1">
                    <a:lumMod val="75000"/>
                  </a:schemeClr>
                </a:solidFill>
                <a:latin typeface="Copperplate Gothic Bold"/>
                <a:cs typeface="Copperplate Gothic Bold"/>
              </a:rPr>
              <a:t> about how the innocent suffer…but </a:t>
            </a:r>
            <a:r>
              <a:rPr lang="en-US" sz="1200" b="1" dirty="0" smtClean="0">
                <a:solidFill>
                  <a:schemeClr val="accent1">
                    <a:lumMod val="75000"/>
                  </a:schemeClr>
                </a:solidFill>
                <a:latin typeface="Copperplate Gothic Bold"/>
                <a:cs typeface="Copperplate Gothic Bold"/>
              </a:rPr>
              <a:t>American psychologist and philosopher of last century (brother of novelist Henry James) distinguished between secondhand</a:t>
            </a:r>
            <a:r>
              <a:rPr lang="en-US" sz="1200" b="1" baseline="0" dirty="0" smtClean="0">
                <a:solidFill>
                  <a:schemeClr val="accent1">
                    <a:lumMod val="75000"/>
                  </a:schemeClr>
                </a:solidFill>
                <a:latin typeface="Copperplate Gothic Bold"/>
                <a:cs typeface="Copperplate Gothic Bold"/>
              </a:rPr>
              <a:t> and firsthand religion.  Secondhand religion is religion learned from others and to be followed with rote teachings and practices.  Firsthand religion is religion that flows from the firsthand experience of God.   “I had heard of you with the hearing of the ear, but now my eye beholds you.”  </a:t>
            </a:r>
            <a:endParaRPr lang="en-US" sz="1200" b="1" dirty="0" smtClean="0">
              <a:solidFill>
                <a:schemeClr val="accent1">
                  <a:lumMod val="75000"/>
                </a:schemeClr>
              </a:solidFill>
              <a:latin typeface="Copperplate Gothic Bold"/>
              <a:cs typeface="Copperplate Gothic Bold"/>
            </a:endParaRPr>
          </a:p>
          <a:p>
            <a:endParaRPr lang="en-US" sz="1200" b="1" dirty="0" smtClean="0">
              <a:solidFill>
                <a:schemeClr val="accent1">
                  <a:lumMod val="75000"/>
                </a:schemeClr>
              </a:solidFill>
              <a:latin typeface="Copperplate Gothic Bold"/>
              <a:cs typeface="Copperplate Gothic Bold"/>
            </a:endParaRPr>
          </a:p>
          <a:p>
            <a:pPr marL="457200" indent="-457200">
              <a:buFont typeface="Arial"/>
              <a:buChar char="•"/>
            </a:pPr>
            <a:r>
              <a:rPr lang="en-US" sz="1200" b="1" dirty="0" smtClean="0">
                <a:solidFill>
                  <a:schemeClr val="accent1">
                    <a:lumMod val="75000"/>
                  </a:schemeClr>
                </a:solidFill>
                <a:latin typeface="Copperplate Gothic Bold"/>
                <a:cs typeface="Copperplate Gothic Bold"/>
              </a:rPr>
              <a:t>If one maintains faith in God,</a:t>
            </a:r>
            <a:r>
              <a:rPr lang="en-US" sz="1200" b="1" baseline="0" dirty="0" smtClean="0">
                <a:solidFill>
                  <a:schemeClr val="accent1">
                    <a:lumMod val="75000"/>
                  </a:schemeClr>
                </a:solidFill>
                <a:latin typeface="Copperplate Gothic Bold"/>
                <a:cs typeface="Copperplate Gothic Bold"/>
              </a:rPr>
              <a:t> </a:t>
            </a:r>
            <a:r>
              <a:rPr lang="en-US" sz="1200" b="1" dirty="0" smtClean="0">
                <a:solidFill>
                  <a:schemeClr val="accent1">
                    <a:lumMod val="75000"/>
                  </a:schemeClr>
                </a:solidFill>
                <a:latin typeface="Copperplate Gothic Bold"/>
                <a:cs typeface="Copperplate Gothic Bold"/>
              </a:rPr>
              <a:t>fortunes will be restored </a:t>
            </a:r>
          </a:p>
          <a:p>
            <a:pPr marL="457200" indent="-457200">
              <a:buFont typeface="Arial"/>
              <a:buChar char="•"/>
            </a:pPr>
            <a:endParaRPr lang="en-US" sz="1200" b="1" dirty="0" smtClean="0">
              <a:solidFill>
                <a:schemeClr val="accent1">
                  <a:lumMod val="75000"/>
                </a:schemeClr>
              </a:solidFill>
              <a:latin typeface="Copperplate Gothic Bold"/>
              <a:cs typeface="Copperplate Gothic Bold"/>
            </a:endParaRPr>
          </a:p>
          <a:p>
            <a:pPr marL="457200" marR="0" indent="-457200" algn="l" defTabSz="457200" rtl="0" eaLnBrk="1" fontAlgn="auto" latinLnBrk="0" hangingPunct="1">
              <a:lnSpc>
                <a:spcPct val="100000"/>
              </a:lnSpc>
              <a:spcBef>
                <a:spcPts val="0"/>
              </a:spcBef>
              <a:spcAft>
                <a:spcPts val="0"/>
              </a:spcAft>
              <a:buClrTx/>
              <a:buSzTx/>
              <a:buFont typeface="Arial"/>
              <a:buChar char="•"/>
              <a:tabLst/>
              <a:defRPr/>
            </a:pPr>
            <a:r>
              <a:rPr lang="en-US" sz="1200" b="1" dirty="0" smtClean="0">
                <a:solidFill>
                  <a:schemeClr val="accent1">
                    <a:lumMod val="75000"/>
                  </a:schemeClr>
                </a:solidFill>
                <a:latin typeface="Copperplate Gothic Bold"/>
                <a:cs typeface="Copperplate Gothic Bold"/>
              </a:rPr>
              <a:t>He realizes that the material world is temporary.  God Is</a:t>
            </a:r>
            <a:r>
              <a:rPr lang="en-US" sz="1200" b="1" baseline="0" dirty="0" smtClean="0">
                <a:solidFill>
                  <a:schemeClr val="accent1">
                    <a:lumMod val="75000"/>
                  </a:schemeClr>
                </a:solidFill>
                <a:latin typeface="Copperplate Gothic Bold"/>
                <a:cs typeface="Copperplate Gothic Bold"/>
              </a:rPr>
              <a:t> all.</a:t>
            </a:r>
          </a:p>
          <a:p>
            <a:pPr marL="457200" marR="0" indent="-457200" algn="l" defTabSz="457200" rtl="0" eaLnBrk="1" fontAlgn="auto" latinLnBrk="0" hangingPunct="1">
              <a:lnSpc>
                <a:spcPct val="100000"/>
              </a:lnSpc>
              <a:spcBef>
                <a:spcPts val="0"/>
              </a:spcBef>
              <a:spcAft>
                <a:spcPts val="0"/>
              </a:spcAft>
              <a:buClrTx/>
              <a:buSzTx/>
              <a:buFont typeface="Arial"/>
              <a:buChar char="•"/>
              <a:tabLst/>
              <a:defRPr/>
            </a:pPr>
            <a:endParaRPr lang="en-US" sz="1200" b="1" baseline="0" dirty="0" smtClean="0">
              <a:solidFill>
                <a:schemeClr val="accent1">
                  <a:lumMod val="75000"/>
                </a:schemeClr>
              </a:solidFill>
              <a:latin typeface="Copperplate Gothic Bold"/>
              <a:cs typeface="Copperplate Gothic Bold"/>
            </a:endParaRPr>
          </a:p>
          <a:p>
            <a:pPr marL="457200" marR="0" indent="-457200" algn="l" defTabSz="457200" rtl="0" eaLnBrk="1" fontAlgn="auto" latinLnBrk="0" hangingPunct="1">
              <a:lnSpc>
                <a:spcPct val="100000"/>
              </a:lnSpc>
              <a:spcBef>
                <a:spcPts val="0"/>
              </a:spcBef>
              <a:spcAft>
                <a:spcPts val="0"/>
              </a:spcAft>
              <a:buClrTx/>
              <a:buSzTx/>
              <a:buFont typeface="Arial"/>
              <a:buChar char="•"/>
              <a:tabLst/>
              <a:defRPr/>
            </a:pPr>
            <a:r>
              <a:rPr lang="en-US" sz="1200" b="1" baseline="0" dirty="0" smtClean="0">
                <a:solidFill>
                  <a:schemeClr val="accent1">
                    <a:lumMod val="75000"/>
                  </a:schemeClr>
                </a:solidFill>
                <a:latin typeface="Copperplate Gothic Bold"/>
                <a:cs typeface="Copperplate Gothic Bold"/>
              </a:rPr>
              <a:t>TRANSFORMATION</a:t>
            </a:r>
            <a:endParaRPr lang="en-US" sz="1200" dirty="0" smtClean="0">
              <a:solidFill>
                <a:schemeClr val="accent1">
                  <a:lumMod val="75000"/>
                </a:schemeClr>
              </a:solidFill>
              <a:latin typeface="Copperplate Gothic Bold"/>
              <a:cs typeface="Copperplate Gothic Bold"/>
            </a:endParaRPr>
          </a:p>
          <a:p>
            <a:pPr marL="457200" indent="-457200">
              <a:buFont typeface="Arial"/>
              <a:buChar char="•"/>
            </a:pPr>
            <a:endParaRPr lang="en-US" sz="1200" b="1" dirty="0" smtClean="0">
              <a:solidFill>
                <a:schemeClr val="accent1">
                  <a:lumMod val="75000"/>
                </a:schemeClr>
              </a:solidFill>
              <a:latin typeface="Copperplate Gothic Bold"/>
              <a:cs typeface="Copperplate Gothic Bold"/>
            </a:endParaRPr>
          </a:p>
          <a:p>
            <a:endParaRPr lang="en-US" sz="1200" b="1" dirty="0" smtClean="0">
              <a:solidFill>
                <a:schemeClr val="accent1">
                  <a:lumMod val="75000"/>
                </a:schemeClr>
              </a:solidFill>
              <a:latin typeface="Copperplate Gothic Bold"/>
              <a:cs typeface="Copperplate Gothic Bold"/>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5</a:t>
            </a:fld>
            <a:endParaRPr lang="en-US"/>
          </a:p>
        </p:txBody>
      </p:sp>
    </p:spTree>
    <p:extLst>
      <p:ext uri="{BB962C8B-B14F-4D97-AF65-F5344CB8AC3E}">
        <p14:creationId xmlns:p14="http://schemas.microsoft.com/office/powerpoint/2010/main" val="731341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marR="0" indent="-457200" algn="l" defTabSz="457200" rtl="0" eaLnBrk="1" fontAlgn="auto" latinLnBrk="0" hangingPunct="1">
              <a:lnSpc>
                <a:spcPct val="100000"/>
              </a:lnSpc>
              <a:spcBef>
                <a:spcPts val="0"/>
              </a:spcBef>
              <a:spcAft>
                <a:spcPts val="0"/>
              </a:spcAft>
              <a:buClrTx/>
              <a:buSzTx/>
              <a:buFont typeface="Arial"/>
              <a:buChar char="•"/>
              <a:tabLst/>
              <a:defRPr/>
            </a:pPr>
            <a:r>
              <a:rPr lang="en-US" sz="1200" b="1" dirty="0" smtClean="0">
                <a:solidFill>
                  <a:schemeClr val="accent1">
                    <a:lumMod val="75000"/>
                  </a:schemeClr>
                </a:solidFill>
                <a:latin typeface="Copperplate Gothic Bold"/>
                <a:cs typeface="Copperplate Gothic Bold"/>
              </a:rPr>
              <a:t>-  Praise and worship God</a:t>
            </a:r>
          </a:p>
          <a:p>
            <a:pPr marL="457200" indent="-457200">
              <a:buFont typeface="Arial"/>
              <a:buChar char="•"/>
            </a:pPr>
            <a:r>
              <a:rPr lang="en-US" sz="1200" b="1" dirty="0" smtClean="0">
                <a:solidFill>
                  <a:schemeClr val="accent1">
                    <a:lumMod val="75000"/>
                  </a:schemeClr>
                </a:solidFill>
                <a:latin typeface="Copperplate Gothic Bold"/>
                <a:cs typeface="Copperplate Gothic Bold"/>
              </a:rPr>
              <a:t>150 psalms organized in 5 books of people speaking to God rather than God speaking to people.</a:t>
            </a:r>
          </a:p>
          <a:p>
            <a:r>
              <a:rPr lang="en-US" sz="1200" b="1" dirty="0" smtClean="0">
                <a:solidFill>
                  <a:schemeClr val="accent1">
                    <a:lumMod val="75000"/>
                  </a:schemeClr>
                </a:solidFill>
                <a:latin typeface="Copperplate Gothic Bold"/>
                <a:cs typeface="Copperplate Gothic Bold"/>
              </a:rPr>
              <a:t> </a:t>
            </a:r>
          </a:p>
          <a:p>
            <a:pPr marL="457200" indent="-457200">
              <a:buFont typeface="Arial"/>
              <a:buChar char="•"/>
            </a:pPr>
            <a:r>
              <a:rPr lang="en-US" sz="1200" b="1" dirty="0" smtClean="0">
                <a:solidFill>
                  <a:schemeClr val="accent1">
                    <a:lumMod val="75000"/>
                  </a:schemeClr>
                </a:solidFill>
                <a:latin typeface="Copperplate Gothic Bold"/>
                <a:cs typeface="Copperplate Gothic Bold"/>
              </a:rPr>
              <a:t>Compiled in 100 BCE from older collections of lyrics used in the temple of </a:t>
            </a:r>
            <a:r>
              <a:rPr lang="en-US" sz="1200" b="1" dirty="0" err="1" smtClean="0">
                <a:solidFill>
                  <a:schemeClr val="accent1">
                    <a:lumMod val="75000"/>
                  </a:schemeClr>
                </a:solidFill>
                <a:latin typeface="Copperplate Gothic Bold"/>
                <a:cs typeface="Copperplate Gothic Bold"/>
              </a:rPr>
              <a:t>Zerubbabel</a:t>
            </a:r>
            <a:r>
              <a:rPr lang="en-US" sz="1200" b="1" dirty="0" smtClean="0">
                <a:solidFill>
                  <a:schemeClr val="accent1">
                    <a:lumMod val="75000"/>
                  </a:schemeClr>
                </a:solidFill>
                <a:latin typeface="Copperplate Gothic Bold"/>
                <a:cs typeface="Copperplate Gothic Bold"/>
              </a:rPr>
              <a:t> - some as old as Moses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6</a:t>
            </a:fld>
            <a:endParaRPr lang="en-US"/>
          </a:p>
        </p:txBody>
      </p:sp>
    </p:spTree>
    <p:extLst>
      <p:ext uri="{BB962C8B-B14F-4D97-AF65-F5344CB8AC3E}">
        <p14:creationId xmlns:p14="http://schemas.microsoft.com/office/powerpoint/2010/main" val="643087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200" b="1" dirty="0" smtClean="0">
                <a:solidFill>
                  <a:schemeClr val="accent1">
                    <a:lumMod val="75000"/>
                  </a:schemeClr>
                </a:solidFill>
                <a:latin typeface="Copperplate Gothic Bold"/>
                <a:cs typeface="Copperplate Gothic Bold"/>
              </a:rPr>
              <a:t>Community wisdom –  Insights/experiences</a:t>
            </a:r>
          </a:p>
          <a:p>
            <a:endParaRPr lang="en-US" sz="1200" b="1" baseline="0" dirty="0" smtClean="0">
              <a:solidFill>
                <a:schemeClr val="accent1">
                  <a:lumMod val="75000"/>
                </a:schemeClr>
              </a:solidFill>
              <a:latin typeface="Copperplate Gothic Bold"/>
              <a:cs typeface="Copperplate Gothic Bold"/>
            </a:endParaRPr>
          </a:p>
          <a:p>
            <a:r>
              <a:rPr lang="en-US" b="1" baseline="0" dirty="0" smtClean="0"/>
              <a:t>Proverbs 1-9 = personification of wisdom in female form called “Sophia” or “The wisdom woman.”   Female image of God in Jewish wisdom literature which leads to LIFE.  Other chapters refer to the “other woman” or “alien woman” and if you follow her…woe be to you…DEATH.</a:t>
            </a:r>
          </a:p>
          <a:p>
            <a:endParaRPr lang="en-US" b="1" baseline="0" dirty="0" smtClean="0"/>
          </a:p>
          <a:p>
            <a:r>
              <a:rPr lang="en-US" b="1" baseline="0" dirty="0" smtClean="0"/>
              <a:t>Proverbs </a:t>
            </a:r>
            <a:r>
              <a:rPr lang="en-US" b="1" baseline="0" dirty="0" err="1" smtClean="0"/>
              <a:t>Chs</a:t>
            </a:r>
            <a:r>
              <a:rPr lang="en-US" b="1" baseline="0" dirty="0" smtClean="0"/>
              <a:t> 10-30 is collected sayings about…</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b="1" dirty="0" smtClean="0">
                <a:solidFill>
                  <a:schemeClr val="accent1">
                    <a:lumMod val="75000"/>
                  </a:schemeClr>
                </a:solidFill>
                <a:latin typeface="Copperplate Gothic Bold"/>
                <a:cs typeface="Copperplate Gothic Bold"/>
              </a:rPr>
              <a:t>Choices from insights &amp; experience </a:t>
            </a:r>
          </a:p>
          <a:p>
            <a:pPr marL="914400" lvl="1" indent="-457200">
              <a:buFont typeface="Arial"/>
              <a:buChar char="•"/>
            </a:pPr>
            <a:r>
              <a:rPr lang="en-US" sz="2800" b="1" dirty="0" smtClean="0">
                <a:solidFill>
                  <a:schemeClr val="accent1">
                    <a:lumMod val="75000"/>
                  </a:schemeClr>
                </a:solidFill>
                <a:latin typeface="Copperplate Gothic Bold"/>
                <a:cs typeface="Copperplate Gothic Bold"/>
              </a:rPr>
              <a:t>Elegance &amp; Humor </a:t>
            </a:r>
          </a:p>
          <a:p>
            <a:pPr marL="914400" lvl="1" indent="-457200">
              <a:buFont typeface="Arial"/>
              <a:buChar char="•"/>
            </a:pPr>
            <a:r>
              <a:rPr lang="en-US" sz="2800" b="1" dirty="0" smtClean="0">
                <a:solidFill>
                  <a:schemeClr val="accent1">
                    <a:lumMod val="75000"/>
                  </a:schemeClr>
                </a:solidFill>
                <a:latin typeface="Copperplate Gothic Bold"/>
                <a:cs typeface="Copperplate Gothic Bold"/>
              </a:rPr>
              <a:t>Children &amp; Family – Difficult wives … Good Wives</a:t>
            </a:r>
          </a:p>
          <a:p>
            <a:pPr marL="914400" lvl="1" indent="-457200">
              <a:buFont typeface="Arial"/>
              <a:buChar char="•"/>
            </a:pPr>
            <a:r>
              <a:rPr lang="en-US" sz="2800" b="1" dirty="0" smtClean="0">
                <a:solidFill>
                  <a:schemeClr val="accent1">
                    <a:lumMod val="75000"/>
                  </a:schemeClr>
                </a:solidFill>
                <a:latin typeface="Copperplate Gothic Bold"/>
                <a:cs typeface="Copperplate Gothic Bold"/>
              </a:rPr>
              <a:t>Wealth &amp; Poverty </a:t>
            </a:r>
          </a:p>
          <a:p>
            <a:pPr marL="914400" lvl="1" indent="-457200">
              <a:buFont typeface="Arial"/>
              <a:buChar char="•"/>
            </a:pPr>
            <a:r>
              <a:rPr lang="en-US" sz="2800" b="1" dirty="0" smtClean="0">
                <a:solidFill>
                  <a:schemeClr val="accent1">
                    <a:lumMod val="75000"/>
                  </a:schemeClr>
                </a:solidFill>
                <a:latin typeface="Copperplate Gothic Bold"/>
                <a:cs typeface="Copperplate Gothic Bold"/>
              </a:rPr>
              <a:t>Rewards of Right Living </a:t>
            </a:r>
          </a:p>
          <a:p>
            <a:pPr marL="914400" lvl="1" indent="-457200">
              <a:buFont typeface="Arial"/>
              <a:buChar char="•"/>
            </a:pPr>
            <a:r>
              <a:rPr lang="en-US" sz="2800" b="1" dirty="0" smtClean="0">
                <a:solidFill>
                  <a:schemeClr val="accent1">
                    <a:lumMod val="75000"/>
                  </a:schemeClr>
                </a:solidFill>
                <a:latin typeface="Copperplate Gothic Bold"/>
                <a:cs typeface="Copperplate Gothic Bold"/>
              </a:rPr>
              <a:t>Conventional Wisdom</a:t>
            </a:r>
            <a:endParaRPr lang="en-US" sz="1200" b="1" dirty="0" smtClean="0">
              <a:solidFill>
                <a:schemeClr val="accent1">
                  <a:lumMod val="75000"/>
                </a:schemeClr>
              </a:solidFill>
              <a:latin typeface="Copperplate Gothic Bold"/>
              <a:cs typeface="Copperplate Gothic Bold"/>
            </a:endParaRP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7</a:t>
            </a:fld>
            <a:endParaRPr lang="en-US"/>
          </a:p>
        </p:txBody>
      </p:sp>
    </p:spTree>
    <p:extLst>
      <p:ext uri="{BB962C8B-B14F-4D97-AF65-F5344CB8AC3E}">
        <p14:creationId xmlns:p14="http://schemas.microsoft.com/office/powerpoint/2010/main" val="1452316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200" b="1" dirty="0" smtClean="0">
                <a:solidFill>
                  <a:schemeClr val="accent1">
                    <a:lumMod val="75000"/>
                  </a:schemeClr>
                </a:solidFill>
                <a:latin typeface="Copperplate Gothic Bold"/>
                <a:cs typeface="Copperplate Gothic Bold"/>
              </a:rPr>
              <a:t>-  Reflections about life – Hebrew</a:t>
            </a:r>
            <a:r>
              <a:rPr lang="en-US" sz="1200" b="1" baseline="0" dirty="0" smtClean="0">
                <a:solidFill>
                  <a:schemeClr val="accent1">
                    <a:lumMod val="75000"/>
                  </a:schemeClr>
                </a:solidFill>
                <a:latin typeface="Copperplate Gothic Bold"/>
                <a:cs typeface="Copperplate Gothic Bold"/>
              </a:rPr>
              <a:t> a</a:t>
            </a:r>
            <a:r>
              <a:rPr lang="en-US" sz="1200" b="1" dirty="0" smtClean="0">
                <a:solidFill>
                  <a:schemeClr val="accent1">
                    <a:lumMod val="75000"/>
                  </a:schemeClr>
                </a:solidFill>
                <a:latin typeface="Copperplate Gothic Bold"/>
                <a:cs typeface="Copperplate Gothic Bold"/>
              </a:rPr>
              <a:t>uthor is not a name but a title of “WISDOM TEACHER” --  </a:t>
            </a:r>
            <a:r>
              <a:rPr lang="en-US" sz="1200" b="1" dirty="0" err="1" smtClean="0">
                <a:solidFill>
                  <a:schemeClr val="accent1">
                    <a:lumMod val="75000"/>
                  </a:schemeClr>
                </a:solidFill>
                <a:latin typeface="Copperplate Gothic Bold"/>
                <a:cs typeface="Copperplate Gothic Bold"/>
              </a:rPr>
              <a:t>Qoheleth</a:t>
            </a:r>
            <a:r>
              <a:rPr lang="en-US" sz="1200" b="1" baseline="0" dirty="0" smtClean="0">
                <a:solidFill>
                  <a:schemeClr val="accent1">
                    <a:lumMod val="75000"/>
                  </a:schemeClr>
                </a:solidFill>
                <a:latin typeface="Copperplate Gothic Bold"/>
                <a:cs typeface="Copperplate Gothic Bold"/>
              </a:rPr>
              <a:t> --  </a:t>
            </a:r>
            <a:r>
              <a:rPr lang="en-US" sz="1200" b="1" dirty="0" smtClean="0">
                <a:solidFill>
                  <a:schemeClr val="accent1">
                    <a:lumMod val="75000"/>
                  </a:schemeClr>
                </a:solidFill>
                <a:latin typeface="Copperplate Gothic Bold"/>
                <a:cs typeface="Copperplate Gothic Bold"/>
              </a:rPr>
              <a:t> HOW THEN</a:t>
            </a:r>
            <a:r>
              <a:rPr lang="en-US" sz="1200" b="1" baseline="0" dirty="0" smtClean="0">
                <a:solidFill>
                  <a:schemeClr val="accent1">
                    <a:lumMod val="75000"/>
                  </a:schemeClr>
                </a:solidFill>
                <a:latin typeface="Copperplate Gothic Bold"/>
                <a:cs typeface="Copperplate Gothic Bold"/>
              </a:rPr>
              <a:t> SHALL WE LIVE? --  (In Chinese culture, Lao-tzu…with Tao teachings and similar to Zen Buddhism says “grasping is futile” and major source of suffering.  Certainty and randomness of death.  “For everything there is a season…</a:t>
            </a:r>
            <a:endParaRPr lang="en-US" sz="1200" b="1" dirty="0" smtClean="0">
              <a:solidFill>
                <a:schemeClr val="accent1">
                  <a:lumMod val="75000"/>
                </a:schemeClr>
              </a:solidFill>
              <a:latin typeface="Copperplate Gothic Bold"/>
              <a:cs typeface="Copperplate Gothic Bold"/>
            </a:endParaRPr>
          </a:p>
          <a:p>
            <a:endParaRPr lang="en-US" sz="1100" b="1" dirty="0" smtClean="0">
              <a:solidFill>
                <a:schemeClr val="accent1">
                  <a:lumMod val="75000"/>
                </a:schemeClr>
              </a:solidFill>
              <a:latin typeface="Copperplate Gothic Bold"/>
              <a:cs typeface="Copperplate Gothic Bold"/>
            </a:endParaRPr>
          </a:p>
          <a:p>
            <a:pPr marL="457200" indent="-457200">
              <a:buFont typeface="Arial"/>
              <a:buChar char="•"/>
            </a:pPr>
            <a:r>
              <a:rPr lang="en-US" sz="1200" b="1" dirty="0" smtClean="0">
                <a:solidFill>
                  <a:schemeClr val="accent1">
                    <a:lumMod val="75000"/>
                  </a:schemeClr>
                </a:solidFill>
                <a:latin typeface="Copperplate Gothic Bold"/>
                <a:cs typeface="Copperplate Gothic Bold"/>
              </a:rPr>
              <a:t>Pessimism/Optimism</a:t>
            </a:r>
          </a:p>
          <a:p>
            <a:pPr marL="457200" indent="-457200">
              <a:buFont typeface="Arial"/>
              <a:buChar char="•"/>
            </a:pPr>
            <a:endParaRPr lang="en-US" sz="800" b="1" dirty="0" smtClean="0">
              <a:solidFill>
                <a:schemeClr val="accent1">
                  <a:lumMod val="75000"/>
                </a:schemeClr>
              </a:solidFill>
              <a:latin typeface="Copperplate Gothic Bold"/>
              <a:cs typeface="Copperplate Gothic Bold"/>
            </a:endParaRPr>
          </a:p>
          <a:p>
            <a:pPr marL="457200" indent="-457200">
              <a:buFont typeface="Arial"/>
              <a:buChar char="•"/>
            </a:pPr>
            <a:r>
              <a:rPr lang="en-US" sz="1200" b="1" dirty="0" smtClean="0">
                <a:solidFill>
                  <a:schemeClr val="accent1">
                    <a:lumMod val="75000"/>
                  </a:schemeClr>
                </a:solidFill>
                <a:latin typeface="Copperplate Gothic Bold"/>
                <a:cs typeface="Copperplate Gothic Bold"/>
              </a:rPr>
              <a:t>Central metaphors: Vanity/futility; justice/wickedness -- </a:t>
            </a:r>
          </a:p>
          <a:p>
            <a:pPr marL="457200" indent="-457200">
              <a:buFont typeface="Arial"/>
              <a:buChar char="•"/>
            </a:pPr>
            <a:endParaRPr lang="en-US" sz="800" b="1" dirty="0" smtClean="0">
              <a:solidFill>
                <a:schemeClr val="accent1">
                  <a:lumMod val="75000"/>
                </a:schemeClr>
              </a:solidFill>
              <a:latin typeface="Copperplate Gothic Bold"/>
              <a:cs typeface="Copperplate Gothic Bold"/>
            </a:endParaRPr>
          </a:p>
          <a:p>
            <a:pPr marL="457200" indent="-457200">
              <a:buFont typeface="Arial"/>
              <a:buChar char="•"/>
            </a:pPr>
            <a:r>
              <a:rPr lang="en-US" sz="1200" b="1" dirty="0" smtClean="0">
                <a:solidFill>
                  <a:schemeClr val="accent1">
                    <a:lumMod val="75000"/>
                  </a:schemeClr>
                </a:solidFill>
                <a:latin typeface="Copperplate Gothic Bold"/>
                <a:cs typeface="Copperplate Gothic Bold"/>
              </a:rPr>
              <a:t>Central message: it doesn’t matter how much we strive to lead righteous lives, we are going to die. </a:t>
            </a:r>
          </a:p>
          <a:p>
            <a:endParaRPr lang="en-US" dirty="0"/>
          </a:p>
        </p:txBody>
      </p:sp>
      <p:sp>
        <p:nvSpPr>
          <p:cNvPr id="4" name="Slide Number Placeholder 3"/>
          <p:cNvSpPr>
            <a:spLocks noGrp="1"/>
          </p:cNvSpPr>
          <p:nvPr>
            <p:ph type="sldNum" sz="quarter" idx="10"/>
          </p:nvPr>
        </p:nvSpPr>
        <p:spPr/>
        <p:txBody>
          <a:bodyPr/>
          <a:lstStyle/>
          <a:p>
            <a:fld id="{CBF1DE67-34B0-304A-A129-5FE55568CAE4}" type="slidenum">
              <a:rPr lang="en-US" smtClean="0"/>
              <a:t>8</a:t>
            </a:fld>
            <a:endParaRPr lang="en-US"/>
          </a:p>
        </p:txBody>
      </p:sp>
    </p:spTree>
    <p:extLst>
      <p:ext uri="{BB962C8B-B14F-4D97-AF65-F5344CB8AC3E}">
        <p14:creationId xmlns:p14="http://schemas.microsoft.com/office/powerpoint/2010/main" val="3334609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457200" indent="-457200">
              <a:buFont typeface="Arial"/>
              <a:buChar char="•"/>
            </a:pPr>
            <a:r>
              <a:rPr lang="en-US" sz="1600" b="1" dirty="0" smtClean="0">
                <a:solidFill>
                  <a:schemeClr val="accent1">
                    <a:lumMod val="75000"/>
                  </a:schemeClr>
                </a:solidFill>
                <a:latin typeface="Copperplate Gothic Bold"/>
                <a:cs typeface="Copperplate Gothic Bold"/>
              </a:rPr>
              <a:t>Viewed literally-- Secular work </a:t>
            </a:r>
          </a:p>
          <a:p>
            <a:pPr marL="457200" indent="-457200">
              <a:buFont typeface="Arial"/>
              <a:buChar char="•"/>
            </a:pPr>
            <a:endParaRPr lang="en-US" sz="1000" b="1" dirty="0" smtClean="0">
              <a:solidFill>
                <a:schemeClr val="accent1">
                  <a:lumMod val="75000"/>
                </a:schemeClr>
              </a:solidFill>
              <a:latin typeface="Copperplate Gothic Bold"/>
              <a:cs typeface="Copperplate Gothic Bold"/>
            </a:endParaRPr>
          </a:p>
          <a:p>
            <a:pPr marL="457200" indent="-457200">
              <a:buFont typeface="Arial"/>
              <a:buChar char="•"/>
            </a:pPr>
            <a:r>
              <a:rPr lang="en-US" sz="1600" b="1" dirty="0" smtClean="0">
                <a:solidFill>
                  <a:schemeClr val="accent1">
                    <a:lumMod val="75000"/>
                  </a:schemeClr>
                </a:solidFill>
                <a:latin typeface="Copperplate Gothic Bold"/>
                <a:cs typeface="Copperplate Gothic Bold"/>
              </a:rPr>
              <a:t>Viewed allegorically -- love between God &amp; Israel</a:t>
            </a:r>
          </a:p>
          <a:p>
            <a:pPr marL="457200" indent="-457200">
              <a:buFont typeface="Arial"/>
              <a:buChar char="•"/>
            </a:pPr>
            <a:endParaRPr lang="en-US" sz="1000" b="1" dirty="0" smtClean="0">
              <a:solidFill>
                <a:schemeClr val="accent1">
                  <a:lumMod val="75000"/>
                </a:schemeClr>
              </a:solidFill>
              <a:latin typeface="Copperplate Gothic Bold"/>
              <a:cs typeface="Copperplate Gothic Bold"/>
            </a:endParaRPr>
          </a:p>
          <a:p>
            <a:pPr marL="457200" indent="-457200">
              <a:buFont typeface="Arial"/>
              <a:buChar char="•"/>
            </a:pPr>
            <a:r>
              <a:rPr lang="en-US" sz="1600" b="1" dirty="0" smtClean="0">
                <a:solidFill>
                  <a:schemeClr val="accent1">
                    <a:lumMod val="75000"/>
                  </a:schemeClr>
                </a:solidFill>
                <a:latin typeface="Copperplate Gothic Bold"/>
                <a:cs typeface="Copperplate Gothic Bold"/>
              </a:rPr>
              <a:t>Invites us to move from courtship to consummation </a:t>
            </a:r>
          </a:p>
          <a:p>
            <a:endParaRPr lang="en-US" sz="1600" dirty="0"/>
          </a:p>
        </p:txBody>
      </p:sp>
      <p:sp>
        <p:nvSpPr>
          <p:cNvPr id="4" name="Slide Number Placeholder 3"/>
          <p:cNvSpPr>
            <a:spLocks noGrp="1"/>
          </p:cNvSpPr>
          <p:nvPr>
            <p:ph type="sldNum" sz="quarter" idx="10"/>
          </p:nvPr>
        </p:nvSpPr>
        <p:spPr/>
        <p:txBody>
          <a:bodyPr/>
          <a:lstStyle/>
          <a:p>
            <a:fld id="{CBF1DE67-34B0-304A-A129-5FE55568CAE4}" type="slidenum">
              <a:rPr lang="en-US" smtClean="0"/>
              <a:t>9</a:t>
            </a:fld>
            <a:endParaRPr lang="en-US"/>
          </a:p>
        </p:txBody>
      </p:sp>
    </p:spTree>
    <p:extLst>
      <p:ext uri="{BB962C8B-B14F-4D97-AF65-F5344CB8AC3E}">
        <p14:creationId xmlns:p14="http://schemas.microsoft.com/office/powerpoint/2010/main" val="674757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7" y="1295402"/>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3" y="1524001"/>
            <a:ext cx="6498159"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3"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401"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401" y="1787857"/>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4"/>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5" y="368301"/>
            <a:ext cx="6689727"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40" y="3352803"/>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40" y="4771031"/>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7" y="2403146"/>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7" y="3736007"/>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4/29/17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3" y="1453226"/>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3" y="2347417"/>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1" y="1453226"/>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1" y="2347417"/>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4/29/17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4/29/17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4/29/17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1"/>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7"/>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4/29/17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70"/>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4/29/17</a:t>
            </a:fld>
            <a:endParaRPr lang="en-US"/>
          </a:p>
        </p:txBody>
      </p:sp>
      <p:sp>
        <p:nvSpPr>
          <p:cNvPr id="5" name="Footer Placeholder 4"/>
          <p:cNvSpPr>
            <a:spLocks noGrp="1"/>
          </p:cNvSpPr>
          <p:nvPr>
            <p:ph type="ftr" sz="quarter" idx="3"/>
          </p:nvPr>
        </p:nvSpPr>
        <p:spPr>
          <a:xfrm>
            <a:off x="264460" y="6275670"/>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7" y="6275670"/>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06403" y="1675474"/>
            <a:ext cx="8077199" cy="1774166"/>
          </a:xfrm>
        </p:spPr>
        <p:txBody>
          <a:bodyPr/>
          <a:lstStyle/>
          <a:p>
            <a:r>
              <a:rPr lang="en-US" b="1" dirty="0" smtClean="0"/>
              <a:t/>
            </a:r>
            <a:br>
              <a:rPr lang="en-US" b="1" dirty="0" smtClean="0"/>
            </a:br>
            <a:r>
              <a:rPr lang="en-US" b="1" dirty="0" smtClean="0"/>
              <a:t/>
            </a:r>
            <a:br>
              <a:rPr lang="en-US" b="1" dirty="0" smtClean="0"/>
            </a:br>
            <a:r>
              <a:rPr lang="en-US" b="1" dirty="0"/>
              <a:t/>
            </a:r>
            <a:br>
              <a:rPr lang="en-US" b="1" dirty="0"/>
            </a:br>
            <a:r>
              <a:rPr lang="en-US" b="1" dirty="0" smtClean="0"/>
              <a:t/>
            </a:r>
            <a:br>
              <a:rPr lang="en-US" b="1" dirty="0" smtClean="0"/>
            </a:br>
            <a:r>
              <a:rPr lang="en-US" b="1" dirty="0"/>
              <a:t/>
            </a:r>
            <a:br>
              <a:rPr lang="en-US" b="1" dirty="0"/>
            </a:br>
            <a:r>
              <a:rPr lang="en-US" b="1" dirty="0" smtClean="0"/>
              <a:t/>
            </a:r>
            <a:br>
              <a:rPr lang="en-US" b="1" dirty="0" smtClean="0"/>
            </a:br>
            <a:r>
              <a:rPr lang="en-US" b="1" dirty="0" smtClean="0">
                <a:solidFill>
                  <a:schemeClr val="accent1">
                    <a:lumMod val="75000"/>
                  </a:schemeClr>
                </a:solidFill>
                <a:latin typeface="Copperplate Gothic Bold"/>
                <a:cs typeface="Copperplate Gothic Bold"/>
              </a:rPr>
              <a:t>Overview of the Hebrew Scriptures</a:t>
            </a:r>
            <a:endParaRPr lang="en-US" b="1" dirty="0">
              <a:solidFill>
                <a:schemeClr val="accent1">
                  <a:lumMod val="75000"/>
                </a:schemeClr>
              </a:solidFill>
              <a:latin typeface="Copperplate Gothic Bold"/>
              <a:cs typeface="Copperplate Gothic Bold"/>
            </a:endParaRPr>
          </a:p>
        </p:txBody>
      </p:sp>
      <p:sp>
        <p:nvSpPr>
          <p:cNvPr id="3" name="Subtitle 2"/>
          <p:cNvSpPr>
            <a:spLocks noGrp="1"/>
          </p:cNvSpPr>
          <p:nvPr>
            <p:ph type="subTitle" idx="4294967295"/>
          </p:nvPr>
        </p:nvSpPr>
        <p:spPr>
          <a:xfrm>
            <a:off x="508002" y="4254502"/>
            <a:ext cx="8140700" cy="1739900"/>
          </a:xfrm>
        </p:spPr>
        <p:txBody>
          <a:bodyPr>
            <a:normAutofit/>
          </a:bodyPr>
          <a:lstStyle/>
          <a:p>
            <a:pPr marL="0" indent="0" algn="ctr">
              <a:buNone/>
            </a:pPr>
            <a:r>
              <a:rPr lang="en-US" sz="3600" b="1" dirty="0" smtClean="0">
                <a:solidFill>
                  <a:schemeClr val="accent1">
                    <a:lumMod val="75000"/>
                  </a:schemeClr>
                </a:solidFill>
                <a:latin typeface="Copperplate Gothic Bold"/>
                <a:cs typeface="Copperplate Gothic Bold"/>
              </a:rPr>
              <a:t>SHALOM</a:t>
            </a:r>
            <a:endParaRPr lang="en-US" sz="4000" b="1" dirty="0" smtClean="0">
              <a:solidFill>
                <a:schemeClr val="accent1">
                  <a:lumMod val="75000"/>
                </a:schemeClr>
              </a:solidFill>
              <a:latin typeface="Copperplate Gothic Bold"/>
              <a:cs typeface="Copperplate Gothic Bold"/>
            </a:endParaRPr>
          </a:p>
          <a:p>
            <a:pPr marL="0" indent="0" algn="ctr">
              <a:buNone/>
            </a:pPr>
            <a:endParaRPr lang="en-US" sz="2800" b="1" i="1" dirty="0" smtClean="0">
              <a:solidFill>
                <a:schemeClr val="accent1">
                  <a:lumMod val="75000"/>
                </a:schemeClr>
              </a:solidFill>
            </a:endParaRPr>
          </a:p>
          <a:p>
            <a:pPr marL="0" indent="0" algn="ctr">
              <a:buNone/>
            </a:pPr>
            <a:endParaRPr lang="en-US" sz="2000" b="1" i="1" dirty="0">
              <a:solidFill>
                <a:schemeClr val="accent1">
                  <a:lumMod val="75000"/>
                </a:schemeClr>
              </a:solidFill>
            </a:endParaRPr>
          </a:p>
          <a:p>
            <a:endParaRPr lang="en-US" sz="2800" b="1" i="1" dirty="0" smtClean="0">
              <a:solidFill>
                <a:schemeClr val="accent1">
                  <a:lumMod val="75000"/>
                </a:schemeClr>
              </a:solidFill>
            </a:endParaRPr>
          </a:p>
          <a:p>
            <a:endParaRPr lang="en-US" sz="2800" b="1" i="1" dirty="0" smtClean="0">
              <a:solidFill>
                <a:schemeClr val="accent1">
                  <a:lumMod val="75000"/>
                </a:schemeClr>
              </a:solidFill>
            </a:endParaRPr>
          </a:p>
          <a:p>
            <a:endParaRPr lang="en-US" sz="2800" b="1" i="1" dirty="0" smtClean="0">
              <a:solidFill>
                <a:schemeClr val="accent1">
                  <a:lumMod val="75000"/>
                </a:schemeClr>
              </a:solidFill>
            </a:endParaRPr>
          </a:p>
          <a:p>
            <a:endParaRPr lang="en-US" sz="2400" b="1" i="1" dirty="0" smtClean="0">
              <a:solidFill>
                <a:schemeClr val="accent1">
                  <a:lumMod val="75000"/>
                </a:schemeClr>
              </a:solidFill>
            </a:endParaRPr>
          </a:p>
          <a:p>
            <a:endParaRPr lang="en-US" sz="2400" b="1" i="1" dirty="0" smtClean="0">
              <a:solidFill>
                <a:schemeClr val="accent1">
                  <a:lumMod val="75000"/>
                </a:schemeClr>
              </a:solidFill>
            </a:endParaRPr>
          </a:p>
          <a:p>
            <a:endParaRPr lang="en-US" sz="2400" b="1" i="1" dirty="0" smtClean="0">
              <a:solidFill>
                <a:schemeClr val="accent1">
                  <a:lumMod val="75000"/>
                </a:schemeClr>
              </a:solidFill>
            </a:endParaRPr>
          </a:p>
        </p:txBody>
      </p:sp>
      <p:sp>
        <p:nvSpPr>
          <p:cNvPr id="4" name="Rectangle 3"/>
          <p:cNvSpPr/>
          <p:nvPr/>
        </p:nvSpPr>
        <p:spPr>
          <a:xfrm>
            <a:off x="3044109" y="752143"/>
            <a:ext cx="3193515" cy="923330"/>
          </a:xfrm>
          <a:prstGeom prst="rect">
            <a:avLst/>
          </a:prstGeom>
          <a:noFill/>
        </p:spPr>
        <p:txBody>
          <a:bodyPr wrap="square" lIns="91440" tIns="45720" rIns="91440" bIns="45720">
            <a:spAutoFit/>
          </a:bodyPr>
          <a:lstStyle/>
          <a:p>
            <a:pPr algn="ctr"/>
            <a:r>
              <a:rPr lang="en-US" sz="5400" b="1"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rPr>
              <a:t>Class 5</a:t>
            </a:r>
            <a:endParaRPr lang="en-US" sz="5400" b="1"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Copperplate Gothic Bold"/>
              <a:cs typeface="Copperplate Gothic Bold"/>
            </a:endParaRPr>
          </a:p>
        </p:txBody>
      </p:sp>
    </p:spTree>
    <p:extLst>
      <p:ext uri="{BB962C8B-B14F-4D97-AF65-F5344CB8AC3E}">
        <p14:creationId xmlns:p14="http://schemas.microsoft.com/office/powerpoint/2010/main" val="13548478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3602" y="762001"/>
            <a:ext cx="7315199" cy="3108544"/>
          </a:xfrm>
          <a:prstGeom prst="rect">
            <a:avLst/>
          </a:prstGeom>
          <a:noFill/>
        </p:spPr>
        <p:txBody>
          <a:bodyPr wrap="square" lIns="91440" tIns="45720" rIns="91440" bIns="45720">
            <a:spAutoFit/>
          </a:bodyPr>
          <a:lstStyle/>
          <a:p>
            <a:pPr algn="ctr"/>
            <a:r>
              <a:rPr lang="en-US" sz="4000" dirty="0" smtClean="0">
                <a:ln w="12700">
                  <a:solidFill>
                    <a:schemeClr val="tx2">
                      <a:satMod val="155000"/>
                    </a:schemeClr>
                  </a:solidFill>
                  <a:prstDash val="solid"/>
                </a:ln>
                <a:solidFill>
                  <a:schemeClr val="accent1">
                    <a:lumMod val="75000"/>
                  </a:schemeClr>
                </a:solidFill>
                <a:latin typeface="Copperplate Gothic Bold"/>
                <a:cs typeface="Copperplate Gothic Bold"/>
              </a:rPr>
              <a:t>Exercise</a:t>
            </a:r>
          </a:p>
          <a:p>
            <a:pPr algn="ct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  </a:t>
            </a:r>
          </a:p>
          <a:p>
            <a:pPr algn="ct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Share your </a:t>
            </a:r>
          </a:p>
          <a:p>
            <a:pPr algn="ctr"/>
            <a:r>
              <a:rPr lang="en-US" sz="3200" dirty="0">
                <a:ln w="12700">
                  <a:solidFill>
                    <a:schemeClr val="tx2">
                      <a:satMod val="155000"/>
                    </a:schemeClr>
                  </a:solidFill>
                  <a:prstDash val="solid"/>
                </a:ln>
                <a:solidFill>
                  <a:schemeClr val="accent1">
                    <a:lumMod val="75000"/>
                  </a:schemeClr>
                </a:solidFill>
                <a:latin typeface="Copperplate Gothic Bold"/>
                <a:cs typeface="Copperplate Gothic Bold"/>
              </a:rPr>
              <a:t>f</a:t>
            </a: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avorite “Writing” in </a:t>
            </a:r>
          </a:p>
          <a:p>
            <a:pPr algn="ct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Hebrew Scriptures </a:t>
            </a:r>
            <a:r>
              <a:rPr lang="en-US" sz="3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(3 </a:t>
            </a:r>
            <a:r>
              <a:rPr lang="en-US" sz="3200" cap="none" spc="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mins</a:t>
            </a:r>
            <a:r>
              <a:rPr lang="en-US" sz="3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t>
            </a:r>
          </a:p>
          <a:p>
            <a:pPr algn="ctr"/>
            <a:endParaRPr lang="en-US" sz="2800" cap="none" spc="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075582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1" y="107577"/>
            <a:ext cx="8813801" cy="1391023"/>
          </a:xfrm>
        </p:spPr>
        <p:txBody>
          <a:bodyPr/>
          <a:lstStyle/>
          <a:p>
            <a:pPr algn="l"/>
            <a:r>
              <a:rPr lang="en-US" dirty="0" smtClean="0">
                <a:solidFill>
                  <a:schemeClr val="accent1">
                    <a:lumMod val="75000"/>
                  </a:schemeClr>
                </a:solidFill>
              </a:rPr>
              <a:t/>
            </a:r>
            <a:br>
              <a:rPr lang="en-US" dirty="0" smtClean="0">
                <a:solidFill>
                  <a:schemeClr val="accent1">
                    <a:lumMod val="75000"/>
                  </a:schemeClr>
                </a:solidFill>
              </a:rPr>
            </a:br>
            <a:r>
              <a:rPr lang="en-US" sz="4400" dirty="0" err="1" smtClean="0">
                <a:solidFill>
                  <a:schemeClr val="accent1">
                    <a:lumMod val="75000"/>
                  </a:schemeClr>
                </a:solidFill>
                <a:latin typeface="Copperplate Gothic Bold"/>
                <a:cs typeface="Copperplate Gothic Bold"/>
              </a:rPr>
              <a:t>Intertestamental</a:t>
            </a:r>
            <a:r>
              <a:rPr lang="en-US" sz="4400" dirty="0" smtClean="0">
                <a:solidFill>
                  <a:schemeClr val="accent1">
                    <a:lumMod val="75000"/>
                  </a:schemeClr>
                </a:solidFill>
                <a:latin typeface="Copperplate Gothic Bold"/>
                <a:cs typeface="Copperplate Gothic Bold"/>
              </a:rPr>
              <a:t>  period</a:t>
            </a:r>
            <a:r>
              <a:rPr lang="en-US" dirty="0" smtClean="0">
                <a:solidFill>
                  <a:schemeClr val="accent1">
                    <a:lumMod val="75000"/>
                  </a:schemeClr>
                </a:solidFill>
                <a:latin typeface="Copperplate Gothic Bold"/>
                <a:cs typeface="Copperplate Gothic Bold"/>
              </a:rPr>
              <a:t/>
            </a:r>
            <a:br>
              <a:rPr lang="en-US" dirty="0" smtClean="0">
                <a:solidFill>
                  <a:schemeClr val="accent1">
                    <a:lumMod val="75000"/>
                  </a:schemeClr>
                </a:solidFill>
                <a:latin typeface="Copperplate Gothic Bold"/>
                <a:cs typeface="Copperplate Gothic Bold"/>
              </a:rPr>
            </a:br>
            <a:r>
              <a:rPr lang="en-US" sz="3200" dirty="0" smtClean="0">
                <a:solidFill>
                  <a:schemeClr val="accent1">
                    <a:lumMod val="75000"/>
                  </a:schemeClr>
                </a:solidFill>
                <a:latin typeface="Copperplate Gothic Bold"/>
                <a:cs typeface="Copperplate Gothic Bold"/>
              </a:rPr>
              <a:t>(</a:t>
            </a:r>
            <a:r>
              <a:rPr lang="en-US" sz="2400" dirty="0" smtClean="0">
                <a:solidFill>
                  <a:schemeClr val="accent1">
                    <a:lumMod val="75000"/>
                  </a:schemeClr>
                </a:solidFill>
                <a:latin typeface="Copperplate Gothic Bold"/>
                <a:cs typeface="Copperplate Gothic Bold"/>
              </a:rPr>
              <a:t>530 BCE – 70 AD) Persian/Greek/</a:t>
            </a:r>
            <a:r>
              <a:rPr lang="en-US" sz="2400" dirty="0" err="1" smtClean="0">
                <a:solidFill>
                  <a:schemeClr val="accent1">
                    <a:lumMod val="75000"/>
                  </a:schemeClr>
                </a:solidFill>
                <a:latin typeface="Copperplate Gothic Bold"/>
                <a:cs typeface="Copperplate Gothic Bold"/>
              </a:rPr>
              <a:t>jewish</a:t>
            </a:r>
            <a:r>
              <a:rPr lang="en-US" sz="2400" dirty="0" smtClean="0">
                <a:solidFill>
                  <a:schemeClr val="accent1">
                    <a:lumMod val="75000"/>
                  </a:schemeClr>
                </a:solidFill>
                <a:latin typeface="Copperplate Gothic Bold"/>
                <a:cs typeface="Copperplate Gothic Bold"/>
              </a:rPr>
              <a:t>/Roman</a:t>
            </a:r>
            <a:endParaRPr lang="en-US" sz="1800" b="1" dirty="0">
              <a:solidFill>
                <a:schemeClr val="accent1">
                  <a:lumMod val="75000"/>
                </a:schemeClr>
              </a:solidFill>
              <a:latin typeface="Copperplate Gothic Bold"/>
              <a:cs typeface="Copperplate Gothic Bold"/>
            </a:endParaRPr>
          </a:p>
        </p:txBody>
      </p:sp>
      <p:sp>
        <p:nvSpPr>
          <p:cNvPr id="3" name="Rectangle 2"/>
          <p:cNvSpPr/>
          <p:nvPr/>
        </p:nvSpPr>
        <p:spPr>
          <a:xfrm>
            <a:off x="152401" y="1651001"/>
            <a:ext cx="8813801" cy="3724097"/>
          </a:xfrm>
          <a:prstGeom prst="rect">
            <a:avLst/>
          </a:prstGeom>
          <a:noFill/>
        </p:spPr>
        <p:txBody>
          <a:bodyPr wrap="square" lIns="91440" tIns="45720" rIns="91440" bIns="45720">
            <a:spAutoFit/>
          </a:bodyPr>
          <a:lstStyle/>
          <a:p>
            <a:r>
              <a:rPr lang="en-US" sz="4400" dirty="0" smtClean="0">
                <a:solidFill>
                  <a:schemeClr val="accent1">
                    <a:lumMod val="75000"/>
                  </a:schemeClr>
                </a:solidFill>
                <a:latin typeface="Copperplate Gothic Bold"/>
                <a:cs typeface="Copperplate Gothic Bold"/>
              </a:rPr>
              <a:t>“400 silent years” --  </a:t>
            </a:r>
          </a:p>
          <a:p>
            <a:pPr marL="800100" lvl="1" indent="-342900">
              <a:buFont typeface="Arial"/>
              <a:buChar char="•"/>
            </a:pPr>
            <a:r>
              <a:rPr lang="en-US" sz="2400" dirty="0" smtClean="0">
                <a:solidFill>
                  <a:schemeClr val="accent1">
                    <a:lumMod val="75000"/>
                  </a:schemeClr>
                </a:solidFill>
                <a:latin typeface="Copperplate Gothic Bold"/>
                <a:cs typeface="Copperplate Gothic Bold"/>
              </a:rPr>
              <a:t>The </a:t>
            </a:r>
            <a:r>
              <a:rPr lang="en-US" sz="2400" dirty="0">
                <a:solidFill>
                  <a:schemeClr val="accent1">
                    <a:lumMod val="75000"/>
                  </a:schemeClr>
                </a:solidFill>
                <a:latin typeface="Copperplate Gothic Bold"/>
                <a:cs typeface="Copperplate Gothic Bold"/>
              </a:rPr>
              <a:t>period from the book of Malachi at the end of </a:t>
            </a:r>
            <a:r>
              <a:rPr lang="en-US" sz="2400" dirty="0" err="1" smtClean="0">
                <a:solidFill>
                  <a:schemeClr val="accent1">
                    <a:lumMod val="75000"/>
                  </a:schemeClr>
                </a:solidFill>
                <a:latin typeface="Copperplate Gothic Bold"/>
                <a:cs typeface="Copperplate Gothic Bold"/>
              </a:rPr>
              <a:t>hebrew</a:t>
            </a:r>
            <a:r>
              <a:rPr lang="en-US" sz="2400" dirty="0" smtClean="0">
                <a:solidFill>
                  <a:schemeClr val="accent1">
                    <a:lumMod val="75000"/>
                  </a:schemeClr>
                </a:solidFill>
                <a:latin typeface="Copperplate Gothic Bold"/>
                <a:cs typeface="Copperplate Gothic Bold"/>
              </a:rPr>
              <a:t> scriptures to </a:t>
            </a:r>
            <a:r>
              <a:rPr lang="en-US" sz="2400" dirty="0">
                <a:solidFill>
                  <a:schemeClr val="accent1">
                    <a:lumMod val="75000"/>
                  </a:schemeClr>
                </a:solidFill>
                <a:latin typeface="Copperplate Gothic Bold"/>
                <a:cs typeface="Copperplate Gothic Bold"/>
              </a:rPr>
              <a:t>the opening of Matthew at the beginning of </a:t>
            </a:r>
            <a:r>
              <a:rPr lang="en-US" sz="2400" dirty="0" err="1" smtClean="0">
                <a:solidFill>
                  <a:schemeClr val="accent1">
                    <a:lumMod val="75000"/>
                  </a:schemeClr>
                </a:solidFill>
                <a:latin typeface="Copperplate Gothic Bold"/>
                <a:cs typeface="Copperplate Gothic Bold"/>
              </a:rPr>
              <a:t>christian</a:t>
            </a:r>
            <a:r>
              <a:rPr lang="en-US" sz="2400" dirty="0" smtClean="0">
                <a:solidFill>
                  <a:schemeClr val="accent1">
                    <a:lumMod val="75000"/>
                  </a:schemeClr>
                </a:solidFill>
                <a:latin typeface="Copperplate Gothic Bold"/>
                <a:cs typeface="Copperplate Gothic Bold"/>
              </a:rPr>
              <a:t> scriptures.</a:t>
            </a:r>
          </a:p>
          <a:p>
            <a:pPr marL="342900" indent="-342900">
              <a:buFont typeface="Arial"/>
              <a:buChar char="•"/>
            </a:pPr>
            <a:endParaRPr lang="en-US" sz="2400" dirty="0" smtClean="0">
              <a:solidFill>
                <a:schemeClr val="accent1">
                  <a:lumMod val="75000"/>
                </a:schemeClr>
              </a:solidFill>
              <a:latin typeface="Copperplate Gothic Bold"/>
              <a:cs typeface="Copperplate Gothic Bold"/>
            </a:endParaRPr>
          </a:p>
          <a:p>
            <a:pPr marL="800100" lvl="1" indent="-342900">
              <a:buFont typeface="Arial"/>
              <a:buChar char="•"/>
            </a:pPr>
            <a:r>
              <a:rPr lang="en-US" sz="2400" dirty="0" smtClean="0">
                <a:solidFill>
                  <a:schemeClr val="accent1">
                    <a:lumMod val="75000"/>
                  </a:schemeClr>
                </a:solidFill>
                <a:latin typeface="Copperplate Gothic Bold"/>
                <a:cs typeface="Copperplate Gothic Bold"/>
              </a:rPr>
              <a:t>These silent years </a:t>
            </a:r>
            <a:r>
              <a:rPr lang="en-US" sz="2400" dirty="0">
                <a:solidFill>
                  <a:schemeClr val="accent1">
                    <a:lumMod val="75000"/>
                  </a:schemeClr>
                </a:solidFill>
                <a:latin typeface="Copperplate Gothic Bold"/>
                <a:cs typeface="Copperplate Gothic Bold"/>
              </a:rPr>
              <a:t>were only silent in the sense that there were no prophets from God who were writing Scripture. </a:t>
            </a:r>
          </a:p>
        </p:txBody>
      </p:sp>
    </p:spTree>
    <p:extLst>
      <p:ext uri="{BB962C8B-B14F-4D97-AF65-F5344CB8AC3E}">
        <p14:creationId xmlns:p14="http://schemas.microsoft.com/office/powerpoint/2010/main" val="3675526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1" y="107577"/>
            <a:ext cx="8235953" cy="1391023"/>
          </a:xfrm>
        </p:spPr>
        <p:txBody>
          <a:bodyPr/>
          <a:lstStyle/>
          <a:p>
            <a:pPr algn="l"/>
            <a:r>
              <a:rPr lang="en-US" dirty="0" smtClean="0">
                <a:solidFill>
                  <a:schemeClr val="accent1">
                    <a:lumMod val="75000"/>
                  </a:schemeClr>
                </a:solidFill>
              </a:rPr>
              <a:t/>
            </a:r>
            <a:br>
              <a:rPr lang="en-US" dirty="0" smtClean="0">
                <a:solidFill>
                  <a:schemeClr val="accent1">
                    <a:lumMod val="75000"/>
                  </a:schemeClr>
                </a:solidFill>
              </a:rPr>
            </a:br>
            <a:r>
              <a:rPr lang="en-US" dirty="0" err="1" smtClean="0">
                <a:solidFill>
                  <a:schemeClr val="accent1">
                    <a:lumMod val="75000"/>
                  </a:schemeClr>
                </a:solidFill>
                <a:latin typeface="Copperplate Gothic Bold"/>
                <a:cs typeface="Copperplate Gothic Bold"/>
              </a:rPr>
              <a:t>Intertestamental</a:t>
            </a:r>
            <a:r>
              <a:rPr lang="en-US" dirty="0" smtClean="0">
                <a:solidFill>
                  <a:schemeClr val="accent1">
                    <a:lumMod val="75000"/>
                  </a:schemeClr>
                </a:solidFill>
                <a:latin typeface="Copperplate Gothic Bold"/>
                <a:cs typeface="Copperplate Gothic Bold"/>
              </a:rPr>
              <a:t> </a:t>
            </a:r>
            <a:br>
              <a:rPr lang="en-US" dirty="0" smtClean="0">
                <a:solidFill>
                  <a:schemeClr val="accent1">
                    <a:lumMod val="75000"/>
                  </a:schemeClr>
                </a:solidFill>
                <a:latin typeface="Copperplate Gothic Bold"/>
                <a:cs typeface="Copperplate Gothic Bold"/>
              </a:rPr>
            </a:br>
            <a:endParaRPr lang="en-US" sz="2400" b="1" dirty="0">
              <a:solidFill>
                <a:schemeClr val="accent1">
                  <a:lumMod val="75000"/>
                </a:schemeClr>
              </a:solidFill>
              <a:latin typeface="Copperplate Gothic Bold"/>
              <a:cs typeface="Copperplate Gothic Bold"/>
            </a:endParaRPr>
          </a:p>
        </p:txBody>
      </p:sp>
      <p:sp>
        <p:nvSpPr>
          <p:cNvPr id="3" name="Rectangle 2"/>
          <p:cNvSpPr/>
          <p:nvPr/>
        </p:nvSpPr>
        <p:spPr>
          <a:xfrm>
            <a:off x="152401" y="1651001"/>
            <a:ext cx="8813801" cy="5516895"/>
          </a:xfrm>
          <a:prstGeom prst="rect">
            <a:avLst/>
          </a:prstGeom>
          <a:noFill/>
        </p:spPr>
        <p:txBody>
          <a:bodyPr wrap="square" lIns="91440" tIns="45720" rIns="91440" bIns="45720">
            <a:spAutoFit/>
          </a:bodyPr>
          <a:lstStyle/>
          <a:p>
            <a:pPr marL="457200" indent="-457200">
              <a:buFont typeface="Arial"/>
              <a:buChar char="•"/>
            </a:pPr>
            <a:r>
              <a:rPr lang="en-US" sz="4400" dirty="0" smtClean="0">
                <a:solidFill>
                  <a:schemeClr val="accent1">
                    <a:lumMod val="75000"/>
                  </a:schemeClr>
                </a:solidFill>
                <a:latin typeface="Copperplate Gothic Bold"/>
                <a:cs typeface="Copperplate Gothic Bold"/>
              </a:rPr>
              <a:t>Rise of Persian</a:t>
            </a:r>
            <a:r>
              <a:rPr lang="en-US" sz="4400" b="1" dirty="0" smtClean="0">
                <a:solidFill>
                  <a:schemeClr val="accent1">
                    <a:lumMod val="75000"/>
                  </a:schemeClr>
                </a:solidFill>
                <a:latin typeface="Copperplate Gothic Bold"/>
                <a:cs typeface="Copperplate Gothic Bold"/>
              </a:rPr>
              <a:t> influence </a:t>
            </a:r>
            <a:r>
              <a:rPr lang="en-US" sz="2800" b="1" dirty="0" smtClean="0">
                <a:solidFill>
                  <a:schemeClr val="accent1">
                    <a:lumMod val="75000"/>
                  </a:schemeClr>
                </a:solidFill>
                <a:latin typeface="Copperplate Gothic Bold"/>
                <a:cs typeface="Copperplate Gothic Bold"/>
              </a:rPr>
              <a:t>(536 </a:t>
            </a:r>
            <a:r>
              <a:rPr lang="en-US" sz="2800" b="1" dirty="0">
                <a:solidFill>
                  <a:schemeClr val="accent1">
                    <a:lumMod val="75000"/>
                  </a:schemeClr>
                </a:solidFill>
                <a:latin typeface="Copperplate Gothic Bold"/>
                <a:cs typeface="Copperplate Gothic Bold"/>
              </a:rPr>
              <a:t>– 332 BCE</a:t>
            </a:r>
            <a:r>
              <a:rPr lang="en-US" sz="2800" b="1" dirty="0" smtClean="0">
                <a:solidFill>
                  <a:schemeClr val="accent1">
                    <a:lumMod val="75000"/>
                  </a:schemeClr>
                </a:solidFill>
                <a:latin typeface="Copperplate Gothic Bold"/>
                <a:cs typeface="Copperplate Gothic Bold"/>
              </a:rPr>
              <a:t>)</a:t>
            </a:r>
          </a:p>
          <a:p>
            <a:pPr marL="457200" indent="-457200">
              <a:buFont typeface="Arial"/>
              <a:buChar char="•"/>
            </a:pPr>
            <a:endParaRPr lang="en-US" sz="12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the Persian King </a:t>
            </a:r>
            <a:r>
              <a:rPr lang="en-US" sz="2800" b="1" dirty="0">
                <a:solidFill>
                  <a:schemeClr val="accent1">
                    <a:lumMod val="75000"/>
                  </a:schemeClr>
                </a:solidFill>
                <a:latin typeface="Copperplate Gothic Bold"/>
                <a:cs typeface="Copperplate Gothic Bold"/>
              </a:rPr>
              <a:t>Cyrus </a:t>
            </a:r>
            <a:r>
              <a:rPr lang="en-US" sz="2800" b="1" dirty="0" smtClean="0">
                <a:solidFill>
                  <a:schemeClr val="accent1">
                    <a:lumMod val="75000"/>
                  </a:schemeClr>
                </a:solidFill>
                <a:latin typeface="Copperplate Gothic Bold"/>
                <a:cs typeface="Copperplate Gothic Bold"/>
              </a:rPr>
              <a:t>commissioned Nehemiah to return to Judah and rebuild temple walls in Jerusalem (536 BCE).  Nehemiah inspirational leader.</a:t>
            </a:r>
          </a:p>
          <a:p>
            <a:pPr marL="457200" indent="-457200">
              <a:buFont typeface="Arial"/>
              <a:buChar char="•"/>
            </a:pPr>
            <a:endParaRPr lang="en-US" sz="12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Prolific books:  Chronicles, Ezra-Nehemiah, Haggai, Zechariah, Malachi, Isaiah, additional Psalms, Proverbs, Esther, Joel, Ecclesiastes</a:t>
            </a:r>
            <a:endParaRPr lang="en-US" sz="2800" b="1" dirty="0">
              <a:solidFill>
                <a:schemeClr val="accent1">
                  <a:lumMod val="75000"/>
                </a:schemeClr>
              </a:solidFill>
              <a:latin typeface="Copperplate Gothic Bold"/>
              <a:cs typeface="Copperplate Gothic Bold"/>
            </a:endParaRPr>
          </a:p>
          <a:p>
            <a:endParaRPr lang="en-US" sz="2400" b="1" dirty="0">
              <a:latin typeface="Copperplate Gothic Bold"/>
              <a:cs typeface="Copperplate Gothic Bold"/>
            </a:endParaRPr>
          </a:p>
        </p:txBody>
      </p:sp>
    </p:spTree>
    <p:extLst>
      <p:ext uri="{BB962C8B-B14F-4D97-AF65-F5344CB8AC3E}">
        <p14:creationId xmlns:p14="http://schemas.microsoft.com/office/powerpoint/2010/main" val="2332527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601" y="107577"/>
            <a:ext cx="8235953" cy="1391023"/>
          </a:xfrm>
        </p:spPr>
        <p:txBody>
          <a:bodyPr/>
          <a:lstStyle/>
          <a:p>
            <a:pPr algn="l"/>
            <a:r>
              <a:rPr lang="en-US" dirty="0" smtClean="0">
                <a:solidFill>
                  <a:schemeClr val="accent1">
                    <a:lumMod val="75000"/>
                  </a:schemeClr>
                </a:solidFill>
              </a:rPr>
              <a:t/>
            </a:r>
            <a:br>
              <a:rPr lang="en-US" dirty="0" smtClean="0">
                <a:solidFill>
                  <a:schemeClr val="accent1">
                    <a:lumMod val="75000"/>
                  </a:schemeClr>
                </a:solidFill>
              </a:rPr>
            </a:br>
            <a:r>
              <a:rPr lang="en-US" dirty="0" err="1" smtClean="0">
                <a:solidFill>
                  <a:schemeClr val="accent1">
                    <a:lumMod val="75000"/>
                  </a:schemeClr>
                </a:solidFill>
                <a:latin typeface="Copperplate Gothic Bold"/>
                <a:cs typeface="Copperplate Gothic Bold"/>
              </a:rPr>
              <a:t>Intertestamental</a:t>
            </a:r>
            <a:endParaRPr lang="en-US" sz="2400" b="1" dirty="0">
              <a:solidFill>
                <a:schemeClr val="accent1">
                  <a:lumMod val="75000"/>
                </a:schemeClr>
              </a:solidFill>
              <a:latin typeface="Copperplate Gothic Bold"/>
              <a:cs typeface="Copperplate Gothic Bold"/>
            </a:endParaRPr>
          </a:p>
        </p:txBody>
      </p:sp>
      <p:sp>
        <p:nvSpPr>
          <p:cNvPr id="3" name="Rectangle 2"/>
          <p:cNvSpPr/>
          <p:nvPr/>
        </p:nvSpPr>
        <p:spPr>
          <a:xfrm>
            <a:off x="152401" y="1651000"/>
            <a:ext cx="8813801" cy="4801314"/>
          </a:xfrm>
          <a:prstGeom prst="rect">
            <a:avLst/>
          </a:prstGeom>
          <a:noFill/>
        </p:spPr>
        <p:txBody>
          <a:bodyPr wrap="square" lIns="91440" tIns="45720" rIns="91440" bIns="45720">
            <a:spAutoFit/>
          </a:bodyPr>
          <a:lstStyle/>
          <a:p>
            <a:pPr marL="571500" indent="-571500">
              <a:buFont typeface="Arial"/>
              <a:buChar char="•"/>
            </a:pPr>
            <a:r>
              <a:rPr lang="en-US" sz="4400" dirty="0">
                <a:solidFill>
                  <a:schemeClr val="accent1">
                    <a:lumMod val="75000"/>
                  </a:schemeClr>
                </a:solidFill>
                <a:latin typeface="Copperplate Gothic Bold"/>
                <a:cs typeface="Copperplate Gothic Bold"/>
              </a:rPr>
              <a:t>rise of the Greek empire </a:t>
            </a:r>
            <a:r>
              <a:rPr lang="en-US" sz="3200" dirty="0">
                <a:solidFill>
                  <a:schemeClr val="accent1">
                    <a:lumMod val="75000"/>
                  </a:schemeClr>
                </a:solidFill>
                <a:latin typeface="Copperplate Gothic Bold"/>
                <a:cs typeface="Copperplate Gothic Bold"/>
              </a:rPr>
              <a:t> </a:t>
            </a:r>
            <a:r>
              <a:rPr lang="en-US" sz="3200" dirty="0" smtClean="0">
                <a:solidFill>
                  <a:schemeClr val="accent1">
                    <a:lumMod val="75000"/>
                  </a:schemeClr>
                </a:solidFill>
                <a:latin typeface="Copperplate Gothic Bold"/>
                <a:cs typeface="Copperplate Gothic Bold"/>
              </a:rPr>
              <a:t>(332 to 166 BCE)</a:t>
            </a:r>
          </a:p>
          <a:p>
            <a:pPr marL="571500" indent="-571500">
              <a:buFont typeface="Arial"/>
              <a:buChar char="•"/>
            </a:pPr>
            <a:endParaRPr lang="en-US" sz="2000" dirty="0">
              <a:solidFill>
                <a:schemeClr val="accent1">
                  <a:lumMod val="75000"/>
                </a:schemeClr>
              </a:solidFill>
              <a:latin typeface="Copperplate Gothic Bold"/>
              <a:cs typeface="Copperplate Gothic Bold"/>
            </a:endParaRPr>
          </a:p>
          <a:p>
            <a:pPr marL="571500" indent="-571500">
              <a:buFont typeface="Arial"/>
              <a:buChar char="•"/>
            </a:pPr>
            <a:r>
              <a:rPr lang="en-US" sz="3200" dirty="0" smtClean="0">
                <a:solidFill>
                  <a:schemeClr val="accent1">
                    <a:lumMod val="75000"/>
                  </a:schemeClr>
                </a:solidFill>
                <a:latin typeface="Copperplate Gothic Bold"/>
                <a:cs typeface="Copperplate Gothic Bold"/>
              </a:rPr>
              <a:t> </a:t>
            </a:r>
            <a:r>
              <a:rPr lang="en-US" sz="3200" dirty="0">
                <a:solidFill>
                  <a:schemeClr val="accent1">
                    <a:lumMod val="75000"/>
                  </a:schemeClr>
                </a:solidFill>
                <a:latin typeface="Copperplate Gothic Bold"/>
                <a:cs typeface="Copperplate Gothic Bold"/>
              </a:rPr>
              <a:t>Greek culture became widespread throughout </a:t>
            </a:r>
            <a:r>
              <a:rPr lang="en-US" sz="3200" dirty="0" smtClean="0">
                <a:solidFill>
                  <a:schemeClr val="accent1">
                    <a:lumMod val="75000"/>
                  </a:schemeClr>
                </a:solidFill>
                <a:latin typeface="Copperplate Gothic Bold"/>
                <a:cs typeface="Copperplate Gothic Bold"/>
              </a:rPr>
              <a:t>Palestine after </a:t>
            </a:r>
            <a:r>
              <a:rPr lang="en-US" sz="3200" dirty="0" err="1" smtClean="0">
                <a:solidFill>
                  <a:schemeClr val="accent1">
                    <a:lumMod val="75000"/>
                  </a:schemeClr>
                </a:solidFill>
                <a:latin typeface="Copperplate Gothic Bold"/>
                <a:cs typeface="Copperplate Gothic Bold"/>
              </a:rPr>
              <a:t>judea</a:t>
            </a:r>
            <a:r>
              <a:rPr lang="en-US" sz="3200" dirty="0" smtClean="0">
                <a:solidFill>
                  <a:schemeClr val="accent1">
                    <a:lumMod val="75000"/>
                  </a:schemeClr>
                </a:solidFill>
                <a:latin typeface="Copperplate Gothic Bold"/>
                <a:cs typeface="Copperplate Gothic Bold"/>
              </a:rPr>
              <a:t> conquered by alexander the great. </a:t>
            </a:r>
          </a:p>
          <a:p>
            <a:endParaRPr lang="en-US" dirty="0">
              <a:solidFill>
                <a:schemeClr val="accent1">
                  <a:lumMod val="75000"/>
                </a:schemeClr>
              </a:solidFill>
              <a:latin typeface="Copperplate Gothic Bold"/>
              <a:cs typeface="Copperplate Gothic Bold"/>
            </a:endParaRPr>
          </a:p>
          <a:p>
            <a:pPr marL="457200" indent="-457200">
              <a:buFont typeface="Arial"/>
              <a:buChar char="•"/>
            </a:pPr>
            <a:r>
              <a:rPr lang="en-US" sz="3200" dirty="0">
                <a:solidFill>
                  <a:schemeClr val="accent1">
                    <a:lumMod val="75000"/>
                  </a:schemeClr>
                </a:solidFill>
                <a:latin typeface="Copperplate Gothic Bold"/>
                <a:cs typeface="Copperplate Gothic Bold"/>
              </a:rPr>
              <a:t>the struggle between faith and the influence of popular culture. </a:t>
            </a:r>
          </a:p>
        </p:txBody>
      </p:sp>
    </p:spTree>
    <p:extLst>
      <p:ext uri="{BB962C8B-B14F-4D97-AF65-F5344CB8AC3E}">
        <p14:creationId xmlns:p14="http://schemas.microsoft.com/office/powerpoint/2010/main" val="15973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3" y="304801"/>
            <a:ext cx="8134351" cy="838200"/>
          </a:xfrm>
        </p:spPr>
        <p:txBody>
          <a:bodyPr/>
          <a:lstStyle/>
          <a:p>
            <a:pPr algn="l"/>
            <a:r>
              <a:rPr lang="en-US" dirty="0" err="1" smtClean="0">
                <a:solidFill>
                  <a:schemeClr val="accent1">
                    <a:lumMod val="75000"/>
                  </a:schemeClr>
                </a:solidFill>
                <a:latin typeface="Copperplate Gothic Bold"/>
                <a:cs typeface="Copperplate Gothic Bold"/>
              </a:rPr>
              <a:t>Intertestamental</a:t>
            </a:r>
            <a:r>
              <a:rPr lang="en-US" dirty="0" smtClean="0">
                <a:solidFill>
                  <a:schemeClr val="accent1">
                    <a:lumMod val="75000"/>
                  </a:schemeClr>
                </a:solidFill>
                <a:latin typeface="Copperplate Gothic Bold"/>
                <a:cs typeface="Copperplate Gothic Bold"/>
              </a:rPr>
              <a:t> </a:t>
            </a:r>
            <a:r>
              <a:rPr lang="en-US" sz="3200" dirty="0" smtClean="0">
                <a:solidFill>
                  <a:schemeClr val="accent1">
                    <a:lumMod val="75000"/>
                  </a:schemeClr>
                </a:solidFill>
                <a:latin typeface="Copperplate Gothic Bold"/>
                <a:cs typeface="Copperplate Gothic Bold"/>
              </a:rPr>
              <a:t>(GREEK)</a:t>
            </a:r>
            <a:endParaRPr lang="en-US" sz="3200" b="1" dirty="0">
              <a:solidFill>
                <a:schemeClr val="accent1">
                  <a:lumMod val="75000"/>
                </a:schemeClr>
              </a:solidFill>
              <a:latin typeface="Copperplate Gothic Bold"/>
              <a:cs typeface="Copperplate Gothic Bold"/>
            </a:endParaRPr>
          </a:p>
        </p:txBody>
      </p:sp>
      <p:sp>
        <p:nvSpPr>
          <p:cNvPr id="3" name="Rectangle 2"/>
          <p:cNvSpPr/>
          <p:nvPr/>
        </p:nvSpPr>
        <p:spPr>
          <a:xfrm>
            <a:off x="228601" y="1183701"/>
            <a:ext cx="8636001" cy="5816978"/>
          </a:xfrm>
          <a:prstGeom prst="rect">
            <a:avLst/>
          </a:prstGeom>
          <a:noFill/>
        </p:spPr>
        <p:txBody>
          <a:bodyPr wrap="square" lIns="91440" tIns="45720" rIns="91440" bIns="45720">
            <a:spAutoFit/>
          </a:bodyPr>
          <a:lstStyle/>
          <a:p>
            <a:pPr marL="457200" indent="-457200">
              <a:buFont typeface="Arial"/>
              <a:buChar char="•"/>
            </a:pPr>
            <a:r>
              <a:rPr lang="en-US" sz="3200" b="1" dirty="0" smtClean="0">
                <a:solidFill>
                  <a:schemeClr val="accent1">
                    <a:lumMod val="75000"/>
                  </a:schemeClr>
                </a:solidFill>
                <a:latin typeface="Copperplate Gothic Bold"/>
                <a:cs typeface="Copperplate Gothic Bold"/>
              </a:rPr>
              <a:t>The </a:t>
            </a:r>
            <a:r>
              <a:rPr lang="en-US" sz="3200" b="1" dirty="0">
                <a:solidFill>
                  <a:schemeClr val="accent1">
                    <a:lumMod val="75000"/>
                  </a:schemeClr>
                </a:solidFill>
                <a:latin typeface="Copperplate Gothic Bold"/>
                <a:cs typeface="Copperplate Gothic Bold"/>
              </a:rPr>
              <a:t>Books in Hebrew Canon </a:t>
            </a:r>
            <a:endParaRPr lang="en-US" sz="3200" dirty="0">
              <a:solidFill>
                <a:schemeClr val="accent1">
                  <a:lumMod val="75000"/>
                </a:schemeClr>
              </a:solidFill>
              <a:latin typeface="Copperplate Gothic Bold"/>
              <a:cs typeface="Copperplate Gothic Bold"/>
            </a:endParaRPr>
          </a:p>
          <a:p>
            <a:pPr marL="1371600" lvl="2" indent="-457200">
              <a:buFont typeface="Arial"/>
              <a:buChar char="•"/>
            </a:pPr>
            <a:r>
              <a:rPr lang="en-US" sz="2800" dirty="0" smtClean="0">
                <a:solidFill>
                  <a:schemeClr val="accent1">
                    <a:lumMod val="75000"/>
                  </a:schemeClr>
                </a:solidFill>
                <a:latin typeface="Copperplate Gothic Bold"/>
                <a:cs typeface="Copperplate Gothic Bold"/>
              </a:rPr>
              <a:t>Ecclesiastes </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Daniel </a:t>
            </a:r>
            <a:endParaRPr lang="en-US" sz="2800" dirty="0">
              <a:solidFill>
                <a:schemeClr val="accent1">
                  <a:lumMod val="75000"/>
                </a:schemeClr>
              </a:solidFill>
              <a:latin typeface="Copperplate Gothic Bold"/>
              <a:cs typeface="Copperplate Gothic Bold"/>
            </a:endParaRPr>
          </a:p>
          <a:p>
            <a:pPr marL="1371600" lvl="2" indent="-457200">
              <a:buFont typeface="Arial"/>
              <a:buChar char="•"/>
            </a:pPr>
            <a:r>
              <a:rPr lang="en-US" sz="2800" dirty="0" smtClean="0">
                <a:solidFill>
                  <a:schemeClr val="accent1">
                    <a:lumMod val="75000"/>
                  </a:schemeClr>
                </a:solidFill>
                <a:latin typeface="Copperplate Gothic Bold"/>
                <a:cs typeface="Copperplate Gothic Bold"/>
              </a:rPr>
              <a:t>Revision </a:t>
            </a:r>
            <a:r>
              <a:rPr lang="en-US" sz="2800" dirty="0">
                <a:solidFill>
                  <a:schemeClr val="accent1">
                    <a:lumMod val="75000"/>
                  </a:schemeClr>
                </a:solidFill>
                <a:latin typeface="Copperplate Gothic Bold"/>
                <a:cs typeface="Copperplate Gothic Bold"/>
              </a:rPr>
              <a:t>to Esther </a:t>
            </a:r>
          </a:p>
          <a:p>
            <a:pPr marL="457200" indent="-457200">
              <a:buFont typeface="Arial"/>
              <a:buChar char="•"/>
            </a:pPr>
            <a:r>
              <a:rPr lang="en-US" sz="3200" b="1" dirty="0">
                <a:solidFill>
                  <a:schemeClr val="accent1">
                    <a:lumMod val="75000"/>
                  </a:schemeClr>
                </a:solidFill>
                <a:latin typeface="Copperplate Gothic Bold"/>
                <a:cs typeface="Copperplate Gothic Bold"/>
              </a:rPr>
              <a:t>The Apocrypha </a:t>
            </a:r>
            <a:endParaRPr lang="en-US" sz="3200" dirty="0">
              <a:solidFill>
                <a:schemeClr val="accent1">
                  <a:lumMod val="75000"/>
                </a:schemeClr>
              </a:solidFill>
              <a:latin typeface="Copperplate Gothic Bold"/>
              <a:cs typeface="Copperplate Gothic Bold"/>
            </a:endParaRPr>
          </a:p>
          <a:p>
            <a:pPr marL="1371600" lvl="2" indent="-457200">
              <a:buFont typeface="Arial"/>
              <a:buChar char="•"/>
            </a:pPr>
            <a:r>
              <a:rPr lang="en-US" sz="2800" dirty="0" err="1">
                <a:solidFill>
                  <a:schemeClr val="accent1">
                    <a:lumMod val="75000"/>
                  </a:schemeClr>
                </a:solidFill>
                <a:latin typeface="Copperplate Gothic Bold"/>
                <a:cs typeface="Copperplate Gothic Bold"/>
              </a:rPr>
              <a:t>Esdras</a:t>
            </a:r>
            <a:r>
              <a:rPr lang="en-US" sz="2800" dirty="0">
                <a:solidFill>
                  <a:schemeClr val="accent1">
                    <a:lumMod val="75000"/>
                  </a:schemeClr>
                </a:solidFill>
                <a:latin typeface="Copperplate Gothic Bold"/>
                <a:cs typeface="Copperplate Gothic Bold"/>
              </a:rPr>
              <a:t> 1 &amp; 2 </a:t>
            </a:r>
            <a:r>
              <a:rPr lang="en-US" sz="2800" dirty="0" err="1" smtClean="0">
                <a:solidFill>
                  <a:schemeClr val="accent1">
                    <a:lumMod val="75000"/>
                  </a:schemeClr>
                </a:solidFill>
                <a:latin typeface="Copperplate Gothic Bold"/>
                <a:cs typeface="Copperplate Gothic Bold"/>
              </a:rPr>
              <a:t>Tobit</a:t>
            </a:r>
            <a:endParaRPr lang="en-US" sz="2800" dirty="0">
              <a:solidFill>
                <a:schemeClr val="accent1">
                  <a:lumMod val="75000"/>
                </a:schemeClr>
              </a:solidFill>
              <a:latin typeface="Copperplate Gothic Bold"/>
              <a:cs typeface="Copperplate Gothic Bold"/>
            </a:endParaRPr>
          </a:p>
          <a:p>
            <a:pPr marL="1371600" lvl="2" indent="-457200">
              <a:buFont typeface="Arial"/>
              <a:buChar char="•"/>
            </a:pPr>
            <a:r>
              <a:rPr lang="en-US" sz="2800" dirty="0" smtClean="0">
                <a:solidFill>
                  <a:schemeClr val="accent1">
                    <a:lumMod val="75000"/>
                  </a:schemeClr>
                </a:solidFill>
                <a:latin typeface="Copperplate Gothic Bold"/>
                <a:cs typeface="Copperplate Gothic Bold"/>
              </a:rPr>
              <a:t>Judith </a:t>
            </a:r>
            <a:endParaRPr lang="en-US" sz="2800" dirty="0">
              <a:solidFill>
                <a:schemeClr val="accent1">
                  <a:lumMod val="75000"/>
                </a:schemeClr>
              </a:solidFill>
              <a:latin typeface="Copperplate Gothic Bold"/>
              <a:cs typeface="Copperplate Gothic Bold"/>
            </a:endParaRPr>
          </a:p>
          <a:p>
            <a:pPr marL="1371600" lvl="2" indent="-457200">
              <a:buFont typeface="Arial"/>
              <a:buChar char="•"/>
            </a:pPr>
            <a:r>
              <a:rPr lang="en-US" sz="2800" dirty="0">
                <a:solidFill>
                  <a:schemeClr val="accent1">
                    <a:lumMod val="75000"/>
                  </a:schemeClr>
                </a:solidFill>
                <a:latin typeface="Copperplate Gothic Bold"/>
                <a:cs typeface="Copperplate Gothic Bold"/>
              </a:rPr>
              <a:t>Wisdom 0f Solomon </a:t>
            </a:r>
            <a:endParaRPr lang="en-US" sz="2800" dirty="0" smtClean="0">
              <a:solidFill>
                <a:schemeClr val="accent1">
                  <a:lumMod val="75000"/>
                </a:schemeClr>
              </a:solidFill>
              <a:latin typeface="Copperplate Gothic Bold"/>
              <a:cs typeface="Copperplate Gothic Bold"/>
            </a:endParaRPr>
          </a:p>
          <a:p>
            <a:pPr marL="1371600" lvl="2" indent="-457200">
              <a:buFont typeface="Arial"/>
              <a:buChar char="•"/>
            </a:pPr>
            <a:r>
              <a:rPr lang="en-US" sz="2800" dirty="0" err="1" smtClean="0">
                <a:solidFill>
                  <a:schemeClr val="accent1">
                    <a:lumMod val="75000"/>
                  </a:schemeClr>
                </a:solidFill>
                <a:latin typeface="Copperplate Gothic Bold"/>
                <a:cs typeface="Copperplate Gothic Bold"/>
              </a:rPr>
              <a:t>Ecclesiasticus</a:t>
            </a:r>
            <a:r>
              <a:rPr lang="en-US" sz="2800" dirty="0" smtClean="0">
                <a:solidFill>
                  <a:schemeClr val="accent1">
                    <a:lumMod val="75000"/>
                  </a:schemeClr>
                </a:solidFill>
                <a:latin typeface="Copperplate Gothic Bold"/>
                <a:cs typeface="Copperplate Gothic Bold"/>
              </a:rPr>
              <a:t> </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Baruch </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Additions </a:t>
            </a:r>
            <a:r>
              <a:rPr lang="en-US" sz="2800" dirty="0">
                <a:solidFill>
                  <a:schemeClr val="accent1">
                    <a:lumMod val="75000"/>
                  </a:schemeClr>
                </a:solidFill>
                <a:latin typeface="Copperplate Gothic Bold"/>
                <a:cs typeface="Copperplate Gothic Bold"/>
              </a:rPr>
              <a:t>to Daniel </a:t>
            </a:r>
            <a:endParaRPr lang="en-US" sz="2800" dirty="0" smtClean="0">
              <a:solidFill>
                <a:schemeClr val="accent1">
                  <a:lumMod val="75000"/>
                </a:schemeClr>
              </a:solidFill>
              <a:latin typeface="Copperplate Gothic Bold"/>
              <a:cs typeface="Copperplate Gothic Bold"/>
            </a:endParaRPr>
          </a:p>
          <a:p>
            <a:pPr marL="1371600" lvl="2" indent="-457200">
              <a:buFont typeface="Arial"/>
              <a:buChar char="•"/>
            </a:pPr>
            <a:r>
              <a:rPr lang="en-US" sz="2800" dirty="0" smtClean="0">
                <a:solidFill>
                  <a:schemeClr val="accent1">
                    <a:lumMod val="75000"/>
                  </a:schemeClr>
                </a:solidFill>
                <a:latin typeface="Copperplate Gothic Bold"/>
                <a:cs typeface="Copperplate Gothic Bold"/>
              </a:rPr>
              <a:t>Manasseh </a:t>
            </a:r>
          </a:p>
          <a:p>
            <a:pPr marL="1371600" lvl="2" indent="-457200">
              <a:buFont typeface="Arial"/>
              <a:buChar char="•"/>
            </a:pPr>
            <a:r>
              <a:rPr lang="en-US" sz="2800" dirty="0" smtClean="0">
                <a:solidFill>
                  <a:schemeClr val="accent1">
                    <a:lumMod val="75000"/>
                  </a:schemeClr>
                </a:solidFill>
                <a:latin typeface="Copperplate Gothic Bold"/>
                <a:cs typeface="Copperplate Gothic Bold"/>
              </a:rPr>
              <a:t>Maccabees </a:t>
            </a:r>
            <a:r>
              <a:rPr lang="en-US" sz="2800" dirty="0">
                <a:solidFill>
                  <a:schemeClr val="accent1">
                    <a:lumMod val="75000"/>
                  </a:schemeClr>
                </a:solidFill>
                <a:latin typeface="Copperplate Gothic Bold"/>
                <a:cs typeface="Copperplate Gothic Bold"/>
              </a:rPr>
              <a:t>1 &amp; 2 </a:t>
            </a:r>
          </a:p>
        </p:txBody>
      </p:sp>
    </p:spTree>
    <p:extLst>
      <p:ext uri="{BB962C8B-B14F-4D97-AF65-F5344CB8AC3E}">
        <p14:creationId xmlns:p14="http://schemas.microsoft.com/office/powerpoint/2010/main" val="4066142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3" y="139701"/>
            <a:ext cx="8134351" cy="838200"/>
          </a:xfrm>
        </p:spPr>
        <p:txBody>
          <a:bodyPr/>
          <a:lstStyle/>
          <a:p>
            <a:pPr algn="l"/>
            <a:r>
              <a:rPr lang="en-US" dirty="0" err="1" smtClean="0">
                <a:solidFill>
                  <a:schemeClr val="accent1">
                    <a:lumMod val="75000"/>
                  </a:schemeClr>
                </a:solidFill>
                <a:latin typeface="Copperplate Gothic Bold"/>
                <a:cs typeface="Copperplate Gothic Bold"/>
              </a:rPr>
              <a:t>Intertestamental</a:t>
            </a:r>
            <a:r>
              <a:rPr lang="en-US" dirty="0" smtClean="0">
                <a:solidFill>
                  <a:schemeClr val="accent1">
                    <a:lumMod val="75000"/>
                  </a:schemeClr>
                </a:solidFill>
                <a:latin typeface="Copperplate Gothic Bold"/>
                <a:cs typeface="Copperplate Gothic Bold"/>
              </a:rPr>
              <a:t> </a:t>
            </a:r>
            <a:r>
              <a:rPr lang="en-US" sz="3200" dirty="0" smtClean="0">
                <a:solidFill>
                  <a:schemeClr val="accent1">
                    <a:lumMod val="75000"/>
                  </a:schemeClr>
                </a:solidFill>
                <a:latin typeface="Copperplate Gothic Bold"/>
                <a:cs typeface="Copperplate Gothic Bold"/>
              </a:rPr>
              <a:t>(GREEK)</a:t>
            </a:r>
            <a:endParaRPr lang="en-US" sz="3200" b="1" dirty="0">
              <a:solidFill>
                <a:schemeClr val="accent1">
                  <a:lumMod val="75000"/>
                </a:schemeClr>
              </a:solidFill>
              <a:latin typeface="Copperplate Gothic Bold"/>
              <a:cs typeface="Copperplate Gothic Bold"/>
            </a:endParaRPr>
          </a:p>
        </p:txBody>
      </p:sp>
      <p:sp>
        <p:nvSpPr>
          <p:cNvPr id="3" name="Rectangle 2"/>
          <p:cNvSpPr/>
          <p:nvPr/>
        </p:nvSpPr>
        <p:spPr>
          <a:xfrm>
            <a:off x="228601" y="1183701"/>
            <a:ext cx="8636001" cy="5601534"/>
          </a:xfrm>
          <a:prstGeom prst="rect">
            <a:avLst/>
          </a:prstGeom>
          <a:noFill/>
        </p:spPr>
        <p:txBody>
          <a:bodyPr wrap="square" lIns="91440" tIns="45720" rIns="91440" bIns="45720">
            <a:spAutoFit/>
          </a:bodyPr>
          <a:lstStyle/>
          <a:p>
            <a:pPr marL="457200" indent="-457200">
              <a:buFont typeface="Arial"/>
              <a:buChar char="•"/>
            </a:pPr>
            <a:r>
              <a:rPr lang="en-US" sz="3200" dirty="0">
                <a:solidFill>
                  <a:schemeClr val="accent1">
                    <a:lumMod val="75000"/>
                  </a:schemeClr>
                </a:solidFill>
                <a:latin typeface="Copperplate Gothic Bold"/>
                <a:cs typeface="Copperplate Gothic Bold"/>
              </a:rPr>
              <a:t>Apocryphal </a:t>
            </a:r>
          </a:p>
          <a:p>
            <a:pPr marL="914400" lvl="1" indent="-457200">
              <a:buFont typeface="Arial"/>
              <a:buChar char="•"/>
            </a:pPr>
            <a:r>
              <a:rPr lang="en-US" sz="2800" dirty="0">
                <a:solidFill>
                  <a:schemeClr val="accent1">
                    <a:lumMod val="75000"/>
                  </a:schemeClr>
                </a:solidFill>
                <a:latin typeface="Copperplate Gothic Bold"/>
                <a:cs typeface="Copperplate Gothic Bold"/>
              </a:rPr>
              <a:t>writing genre, hidden meanings, secret doctrine </a:t>
            </a:r>
          </a:p>
          <a:p>
            <a:endParaRPr lang="en-US" sz="1400" dirty="0" smtClean="0">
              <a:solidFill>
                <a:schemeClr val="accent1">
                  <a:lumMod val="75000"/>
                </a:schemeClr>
              </a:solidFill>
              <a:latin typeface="Copperplate Gothic Bold"/>
              <a:cs typeface="Copperplate Gothic Bold"/>
            </a:endParaRPr>
          </a:p>
          <a:p>
            <a:pPr marL="457200" indent="-457200">
              <a:buFont typeface="Arial"/>
              <a:buChar char="•"/>
            </a:pPr>
            <a:r>
              <a:rPr lang="en-US" sz="3200" dirty="0" smtClean="0">
                <a:solidFill>
                  <a:schemeClr val="accent1">
                    <a:lumMod val="75000"/>
                  </a:schemeClr>
                </a:solidFill>
                <a:latin typeface="Copperplate Gothic Bold"/>
                <a:cs typeface="Copperplate Gothic Bold"/>
              </a:rPr>
              <a:t>Apocrypha </a:t>
            </a:r>
            <a:endParaRPr lang="en-US" sz="3200" dirty="0">
              <a:solidFill>
                <a:schemeClr val="accent1">
                  <a:lumMod val="75000"/>
                </a:schemeClr>
              </a:solidFill>
              <a:latin typeface="Copperplate Gothic Bold"/>
              <a:cs typeface="Copperplate Gothic Bold"/>
            </a:endParaRPr>
          </a:p>
          <a:p>
            <a:pPr marL="914400" lvl="1" indent="-457200">
              <a:buFont typeface="Arial"/>
              <a:buChar char="•"/>
            </a:pPr>
            <a:r>
              <a:rPr lang="en-US" sz="2800" dirty="0">
                <a:solidFill>
                  <a:schemeClr val="accent1">
                    <a:lumMod val="75000"/>
                  </a:schemeClr>
                </a:solidFill>
                <a:latin typeface="Copperplate Gothic Bold"/>
                <a:cs typeface="Copperplate Gothic Bold"/>
              </a:rPr>
              <a:t>books of religious interest </a:t>
            </a:r>
            <a:r>
              <a:rPr lang="en-US" sz="2800" dirty="0" smtClean="0">
                <a:solidFill>
                  <a:schemeClr val="accent1">
                    <a:lumMod val="75000"/>
                  </a:schemeClr>
                </a:solidFill>
                <a:latin typeface="Copperplate Gothic Bold"/>
                <a:cs typeface="Copperplate Gothic Bold"/>
              </a:rPr>
              <a:t>not </a:t>
            </a:r>
            <a:r>
              <a:rPr lang="en-US" sz="2800" dirty="0">
                <a:solidFill>
                  <a:schemeClr val="accent1">
                    <a:lumMod val="75000"/>
                  </a:schemeClr>
                </a:solidFill>
                <a:latin typeface="Copperplate Gothic Bold"/>
                <a:cs typeface="Copperplate Gothic Bold"/>
              </a:rPr>
              <a:t>canon (not </a:t>
            </a:r>
            <a:r>
              <a:rPr lang="en-US" sz="2800" dirty="0" smtClean="0">
                <a:solidFill>
                  <a:schemeClr val="accent1">
                    <a:lumMod val="75000"/>
                  </a:schemeClr>
                </a:solidFill>
                <a:latin typeface="Copperplate Gothic Bold"/>
                <a:cs typeface="Copperplate Gothic Bold"/>
              </a:rPr>
              <a:t>inspired </a:t>
            </a:r>
            <a:r>
              <a:rPr lang="en-US" sz="2800" dirty="0">
                <a:solidFill>
                  <a:schemeClr val="accent1">
                    <a:lumMod val="75000"/>
                  </a:schemeClr>
                </a:solidFill>
                <a:latin typeface="Copperplate Gothic Bold"/>
                <a:cs typeface="Copperplate Gothic Bold"/>
              </a:rPr>
              <a:t>word of God and therefore not contained in an authoritative Bible) = Protestant churches </a:t>
            </a:r>
          </a:p>
          <a:p>
            <a:pPr marL="914400" lvl="1" indent="-457200">
              <a:buFont typeface="Arial"/>
              <a:buChar char="•"/>
            </a:pPr>
            <a:r>
              <a:rPr lang="en-US" sz="2800" dirty="0">
                <a:solidFill>
                  <a:schemeClr val="accent1">
                    <a:lumMod val="75000"/>
                  </a:schemeClr>
                </a:solidFill>
                <a:latin typeface="Copperplate Gothic Bold"/>
                <a:cs typeface="Copperplate Gothic Bold"/>
              </a:rPr>
              <a:t>Books that are canon but not included in O.T. or N.T. = Catholic Church </a:t>
            </a:r>
          </a:p>
        </p:txBody>
      </p:sp>
    </p:spTree>
    <p:extLst>
      <p:ext uri="{BB962C8B-B14F-4D97-AF65-F5344CB8AC3E}">
        <p14:creationId xmlns:p14="http://schemas.microsoft.com/office/powerpoint/2010/main" val="3571139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3" y="139701"/>
            <a:ext cx="8134351" cy="838200"/>
          </a:xfrm>
        </p:spPr>
        <p:txBody>
          <a:bodyPr/>
          <a:lstStyle/>
          <a:p>
            <a:pPr algn="l"/>
            <a:r>
              <a:rPr lang="en-US" dirty="0" err="1" smtClean="0">
                <a:solidFill>
                  <a:schemeClr val="accent1">
                    <a:lumMod val="75000"/>
                  </a:schemeClr>
                </a:solidFill>
                <a:latin typeface="Copperplate Gothic Bold"/>
                <a:cs typeface="Copperplate Gothic Bold"/>
              </a:rPr>
              <a:t>Intertestamental</a:t>
            </a:r>
            <a:r>
              <a:rPr lang="en-US" dirty="0" smtClean="0">
                <a:solidFill>
                  <a:schemeClr val="accent1">
                    <a:lumMod val="75000"/>
                  </a:schemeClr>
                </a:solidFill>
                <a:latin typeface="Copperplate Gothic Bold"/>
                <a:cs typeface="Copperplate Gothic Bold"/>
              </a:rPr>
              <a:t> </a:t>
            </a:r>
            <a:r>
              <a:rPr lang="en-US" sz="3200" dirty="0" smtClean="0">
                <a:solidFill>
                  <a:schemeClr val="accent1">
                    <a:lumMod val="75000"/>
                  </a:schemeClr>
                </a:solidFill>
                <a:latin typeface="Copperplate Gothic Bold"/>
                <a:cs typeface="Copperplate Gothic Bold"/>
              </a:rPr>
              <a:t>(GREEK)</a:t>
            </a:r>
            <a:endParaRPr lang="en-US" sz="3200" b="1" dirty="0">
              <a:solidFill>
                <a:schemeClr val="accent1">
                  <a:lumMod val="75000"/>
                </a:schemeClr>
              </a:solidFill>
              <a:latin typeface="Copperplate Gothic Bold"/>
              <a:cs typeface="Copperplate Gothic Bold"/>
            </a:endParaRPr>
          </a:p>
        </p:txBody>
      </p:sp>
      <p:sp>
        <p:nvSpPr>
          <p:cNvPr id="3" name="Rectangle 2"/>
          <p:cNvSpPr/>
          <p:nvPr/>
        </p:nvSpPr>
        <p:spPr>
          <a:xfrm>
            <a:off x="139700" y="977901"/>
            <a:ext cx="8724901" cy="5570756"/>
          </a:xfrm>
          <a:prstGeom prst="rect">
            <a:avLst/>
          </a:prstGeom>
          <a:noFill/>
        </p:spPr>
        <p:txBody>
          <a:bodyPr wrap="square" lIns="91440" tIns="45720" rIns="91440" bIns="45720">
            <a:spAutoFit/>
          </a:bodyPr>
          <a:lstStyle/>
          <a:p>
            <a:r>
              <a:rPr lang="en-US" sz="4400" dirty="0">
                <a:solidFill>
                  <a:schemeClr val="accent1">
                    <a:lumMod val="75000"/>
                  </a:schemeClr>
                </a:solidFill>
                <a:latin typeface="Copperplate Gothic Bold"/>
                <a:cs typeface="Copperplate Gothic Bold"/>
              </a:rPr>
              <a:t>Daniel </a:t>
            </a:r>
          </a:p>
          <a:p>
            <a:r>
              <a:rPr lang="en-US" sz="2800" dirty="0">
                <a:solidFill>
                  <a:schemeClr val="accent1">
                    <a:lumMod val="75000"/>
                  </a:schemeClr>
                </a:solidFill>
                <a:latin typeface="Apple Chancery"/>
                <a:cs typeface="Apple Chancery"/>
              </a:rPr>
              <a:t>He [God] reveals deep and hidden things; he knows, what is in the darkness, and light dwells with him. Daniel 2:22 </a:t>
            </a:r>
          </a:p>
          <a:p>
            <a:pPr marL="457200" indent="-457200">
              <a:buFont typeface="Arial"/>
              <a:buChar char="•"/>
            </a:pPr>
            <a:r>
              <a:rPr lang="en-US" sz="2800" dirty="0">
                <a:solidFill>
                  <a:schemeClr val="accent1">
                    <a:lumMod val="75000"/>
                  </a:schemeClr>
                </a:solidFill>
                <a:latin typeface="Copperplate Gothic Bold"/>
                <a:cs typeface="Copperplate Gothic Bold"/>
              </a:rPr>
              <a:t>Apocalyptic style (apocryphal</a:t>
            </a:r>
            <a:r>
              <a:rPr lang="en-US" sz="2800" dirty="0" smtClean="0">
                <a:solidFill>
                  <a:schemeClr val="accent1">
                    <a:lumMod val="75000"/>
                  </a:schemeClr>
                </a:solidFill>
                <a:latin typeface="Copperplate Gothic Bold"/>
                <a:cs typeface="Copperplate Gothic Bold"/>
              </a:rPr>
              <a:t>)</a:t>
            </a:r>
            <a:endParaRPr lang="en-US" sz="1600" dirty="0" smtClean="0">
              <a:solidFill>
                <a:schemeClr val="accent1">
                  <a:lumMod val="75000"/>
                </a:schemeClr>
              </a:solidFill>
              <a:latin typeface="Copperplate Gothic Bold"/>
              <a:cs typeface="Copperplate Gothic Bold"/>
            </a:endParaRPr>
          </a:p>
          <a:p>
            <a:r>
              <a:rPr lang="en-US" sz="1600" dirty="0" smtClean="0">
                <a:solidFill>
                  <a:schemeClr val="accent1">
                    <a:lumMod val="75000"/>
                  </a:schemeClr>
                </a:solidFill>
                <a:latin typeface="Copperplate Gothic Bold"/>
                <a:cs typeface="Copperplate Gothic Bold"/>
              </a:rPr>
              <a:t> </a:t>
            </a:r>
            <a:endParaRPr lang="en-US" sz="1600" dirty="0">
              <a:solidFill>
                <a:schemeClr val="accent1">
                  <a:lumMod val="75000"/>
                </a:schemeClr>
              </a:solidFill>
              <a:latin typeface="Copperplate Gothic Bold"/>
              <a:cs typeface="Copperplate Gothic Bold"/>
            </a:endParaRPr>
          </a:p>
          <a:p>
            <a:pPr marL="457200" indent="-457200">
              <a:buFont typeface="Arial"/>
              <a:buChar char="•"/>
            </a:pPr>
            <a:r>
              <a:rPr lang="en-US" sz="2800" dirty="0">
                <a:solidFill>
                  <a:schemeClr val="accent1">
                    <a:lumMod val="75000"/>
                  </a:schemeClr>
                </a:solidFill>
                <a:latin typeface="Copperplate Gothic Bold"/>
                <a:cs typeface="Copperplate Gothic Bold"/>
              </a:rPr>
              <a:t>written by a Jew who was being persecuted by Seleucid ruler, </a:t>
            </a:r>
            <a:r>
              <a:rPr lang="en-US" sz="2800" dirty="0" err="1">
                <a:solidFill>
                  <a:schemeClr val="accent1">
                    <a:lumMod val="75000"/>
                  </a:schemeClr>
                </a:solidFill>
                <a:latin typeface="Copperplate Gothic Bold"/>
                <a:cs typeface="Copperplate Gothic Bold"/>
              </a:rPr>
              <a:t>Antiocus</a:t>
            </a:r>
            <a:r>
              <a:rPr lang="en-US" sz="2800" dirty="0">
                <a:solidFill>
                  <a:schemeClr val="accent1">
                    <a:lumMod val="75000"/>
                  </a:schemeClr>
                </a:solidFill>
                <a:latin typeface="Copperplate Gothic Bold"/>
                <a:cs typeface="Copperplate Gothic Bold"/>
              </a:rPr>
              <a:t> IV 167-164 </a:t>
            </a:r>
            <a:r>
              <a:rPr lang="en-US" sz="2800" dirty="0" smtClean="0">
                <a:solidFill>
                  <a:schemeClr val="accent1">
                    <a:lumMod val="75000"/>
                  </a:schemeClr>
                </a:solidFill>
                <a:latin typeface="Copperplate Gothic Bold"/>
                <a:cs typeface="Copperplate Gothic Bold"/>
              </a:rPr>
              <a:t>BCE</a:t>
            </a:r>
          </a:p>
          <a:p>
            <a:r>
              <a:rPr lang="en-US" sz="1600" dirty="0" smtClean="0">
                <a:solidFill>
                  <a:schemeClr val="accent1">
                    <a:lumMod val="75000"/>
                  </a:schemeClr>
                </a:solidFill>
                <a:latin typeface="Copperplate Gothic Bold"/>
                <a:cs typeface="Copperplate Gothic Bold"/>
              </a:rPr>
              <a:t> </a:t>
            </a:r>
            <a:endParaRPr lang="en-US" sz="1600" dirty="0">
              <a:solidFill>
                <a:schemeClr val="accent1">
                  <a:lumMod val="75000"/>
                </a:schemeClr>
              </a:solidFill>
              <a:latin typeface="Copperplate Gothic Bold"/>
              <a:cs typeface="Copperplate Gothic Bold"/>
            </a:endParaRPr>
          </a:p>
          <a:p>
            <a:pPr marL="457200" indent="-457200">
              <a:buFont typeface="Arial"/>
              <a:buChar char="•"/>
            </a:pPr>
            <a:r>
              <a:rPr lang="en-US" sz="2800" dirty="0" smtClean="0">
                <a:solidFill>
                  <a:schemeClr val="accent1">
                    <a:lumMod val="75000"/>
                  </a:schemeClr>
                </a:solidFill>
                <a:latin typeface="Copperplate Gothic Bold"/>
                <a:cs typeface="Copperplate Gothic Bold"/>
              </a:rPr>
              <a:t>seer </a:t>
            </a:r>
            <a:r>
              <a:rPr lang="en-US" sz="2800" dirty="0">
                <a:solidFill>
                  <a:schemeClr val="accent1">
                    <a:lumMod val="75000"/>
                  </a:schemeClr>
                </a:solidFill>
                <a:latin typeface="Copperplate Gothic Bold"/>
                <a:cs typeface="Copperplate Gothic Bold"/>
              </a:rPr>
              <a:t>with eminent integrity, endowed with </a:t>
            </a:r>
            <a:r>
              <a:rPr lang="en-US" sz="2800" dirty="0" smtClean="0">
                <a:solidFill>
                  <a:schemeClr val="accent1">
                    <a:lumMod val="75000"/>
                  </a:schemeClr>
                </a:solidFill>
                <a:latin typeface="Copperplate Gothic Bold"/>
                <a:cs typeface="Copperplate Gothic Bold"/>
              </a:rPr>
              <a:t>gifts </a:t>
            </a:r>
            <a:r>
              <a:rPr lang="en-US" sz="2800" dirty="0">
                <a:solidFill>
                  <a:schemeClr val="accent1">
                    <a:lumMod val="75000"/>
                  </a:schemeClr>
                </a:solidFill>
                <a:latin typeface="Copperplate Gothic Bold"/>
                <a:cs typeface="Copperplate Gothic Bold"/>
              </a:rPr>
              <a:t>of </a:t>
            </a:r>
            <a:r>
              <a:rPr lang="en-US" sz="2800" dirty="0" smtClean="0">
                <a:solidFill>
                  <a:schemeClr val="accent1">
                    <a:lumMod val="75000"/>
                  </a:schemeClr>
                </a:solidFill>
                <a:latin typeface="Copperplate Gothic Bold"/>
                <a:cs typeface="Copperplate Gothic Bold"/>
              </a:rPr>
              <a:t>dream </a:t>
            </a:r>
            <a:r>
              <a:rPr lang="en-US" sz="2800" dirty="0">
                <a:solidFill>
                  <a:schemeClr val="accent1">
                    <a:lumMod val="75000"/>
                  </a:schemeClr>
                </a:solidFill>
                <a:latin typeface="Copperplate Gothic Bold"/>
                <a:cs typeface="Copperplate Gothic Bold"/>
              </a:rPr>
              <a:t>interpretation and unequaled sagacity: 6 edifying stories &amp; 4 visions </a:t>
            </a:r>
          </a:p>
        </p:txBody>
      </p:sp>
    </p:spTree>
    <p:extLst>
      <p:ext uri="{BB962C8B-B14F-4D97-AF65-F5344CB8AC3E}">
        <p14:creationId xmlns:p14="http://schemas.microsoft.com/office/powerpoint/2010/main" val="21288296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3" y="107578"/>
            <a:ext cx="8134351" cy="1162424"/>
          </a:xfrm>
        </p:spPr>
        <p:txBody>
          <a:bodyPr/>
          <a:lstStyle/>
          <a:p>
            <a:pPr algn="l"/>
            <a:r>
              <a:rPr lang="en-US" dirty="0" err="1" smtClean="0">
                <a:solidFill>
                  <a:schemeClr val="accent1">
                    <a:lumMod val="75000"/>
                  </a:schemeClr>
                </a:solidFill>
                <a:latin typeface="Copperplate Gothic Bold"/>
                <a:cs typeface="Copperplate Gothic Bold"/>
              </a:rPr>
              <a:t>Intertestamental</a:t>
            </a:r>
            <a:r>
              <a:rPr lang="en-US" dirty="0" smtClean="0">
                <a:solidFill>
                  <a:schemeClr val="accent1">
                    <a:lumMod val="75000"/>
                  </a:schemeClr>
                </a:solidFill>
                <a:latin typeface="Copperplate Gothic Bold"/>
                <a:cs typeface="Copperplate Gothic Bold"/>
              </a:rPr>
              <a:t> </a:t>
            </a:r>
            <a:endParaRPr lang="en-US" b="1" dirty="0">
              <a:solidFill>
                <a:schemeClr val="accent1">
                  <a:lumMod val="75000"/>
                </a:schemeClr>
              </a:solidFill>
              <a:latin typeface="Copperplate Gothic Bold"/>
              <a:cs typeface="Copperplate Gothic Bold"/>
            </a:endParaRPr>
          </a:p>
        </p:txBody>
      </p:sp>
      <p:sp>
        <p:nvSpPr>
          <p:cNvPr id="3" name="Rectangle 2"/>
          <p:cNvSpPr/>
          <p:nvPr/>
        </p:nvSpPr>
        <p:spPr>
          <a:xfrm>
            <a:off x="203200" y="1270003"/>
            <a:ext cx="8712203" cy="4893647"/>
          </a:xfrm>
          <a:prstGeom prst="rect">
            <a:avLst/>
          </a:prstGeom>
          <a:noFill/>
        </p:spPr>
        <p:txBody>
          <a:bodyPr wrap="square" lIns="91440" tIns="45720" rIns="91440" bIns="45720">
            <a:spAutoFit/>
          </a:bodyPr>
          <a:lstStyle/>
          <a:p>
            <a:r>
              <a:rPr lang="en-US" sz="4000" b="1" dirty="0" smtClean="0">
                <a:solidFill>
                  <a:schemeClr val="accent1">
                    <a:lumMod val="75000"/>
                  </a:schemeClr>
                </a:solidFill>
                <a:latin typeface="Copperplate Gothic Bold"/>
                <a:cs typeface="Copperplate Gothic Bold"/>
              </a:rPr>
              <a:t>Examples of The Apocrypha </a:t>
            </a:r>
            <a:endParaRPr lang="en-US" sz="4000" dirty="0">
              <a:solidFill>
                <a:schemeClr val="accent1">
                  <a:lumMod val="75000"/>
                </a:schemeClr>
              </a:solidFill>
              <a:latin typeface="Copperplate Gothic Bold"/>
              <a:cs typeface="Copperplate Gothic Bold"/>
            </a:endParaRPr>
          </a:p>
          <a:p>
            <a:pPr marL="571500" indent="-571500">
              <a:buFont typeface="Arial"/>
              <a:buChar char="•"/>
            </a:pPr>
            <a:r>
              <a:rPr lang="en-US" sz="3600" dirty="0" err="1">
                <a:solidFill>
                  <a:schemeClr val="accent1">
                    <a:lumMod val="75000"/>
                  </a:schemeClr>
                </a:solidFill>
                <a:latin typeface="Copperplate Gothic Bold"/>
                <a:cs typeface="Copperplate Gothic Bold"/>
              </a:rPr>
              <a:t>Esdras</a:t>
            </a:r>
            <a:r>
              <a:rPr lang="en-US" sz="3600" dirty="0">
                <a:solidFill>
                  <a:schemeClr val="accent1">
                    <a:lumMod val="75000"/>
                  </a:schemeClr>
                </a:solidFill>
                <a:latin typeface="Copperplate Gothic Bold"/>
                <a:cs typeface="Copperplate Gothic Bold"/>
              </a:rPr>
              <a:t> 1 </a:t>
            </a:r>
            <a:r>
              <a:rPr lang="en-US" sz="3600" dirty="0" smtClean="0">
                <a:solidFill>
                  <a:schemeClr val="accent1">
                    <a:lumMod val="75000"/>
                  </a:schemeClr>
                </a:solidFill>
                <a:latin typeface="Copperplate Gothic Bold"/>
                <a:cs typeface="Copperplate Gothic Bold"/>
              </a:rPr>
              <a:t>(History)</a:t>
            </a:r>
          </a:p>
          <a:p>
            <a:pPr marL="1028700" lvl="1" indent="-571500">
              <a:buFont typeface="Arial"/>
              <a:buChar char="•"/>
            </a:pPr>
            <a:r>
              <a:rPr lang="en-US" sz="3600" dirty="0" err="1" smtClean="0">
                <a:solidFill>
                  <a:schemeClr val="accent1">
                    <a:lumMod val="75000"/>
                  </a:schemeClr>
                </a:solidFill>
                <a:latin typeface="Copperplate Gothic Bold"/>
                <a:cs typeface="Copperplate Gothic Bold"/>
              </a:rPr>
              <a:t>josiah</a:t>
            </a:r>
            <a:r>
              <a:rPr lang="en-US" sz="3600" dirty="0" smtClean="0">
                <a:solidFill>
                  <a:schemeClr val="accent1">
                    <a:lumMod val="75000"/>
                  </a:schemeClr>
                </a:solidFill>
                <a:latin typeface="Copperplate Gothic Bold"/>
                <a:cs typeface="Copperplate Gothic Bold"/>
              </a:rPr>
              <a:t> celebrates </a:t>
            </a:r>
            <a:r>
              <a:rPr lang="en-US" sz="3600" dirty="0" err="1" smtClean="0">
                <a:solidFill>
                  <a:schemeClr val="accent1">
                    <a:lumMod val="75000"/>
                  </a:schemeClr>
                </a:solidFill>
                <a:latin typeface="Copperplate Gothic Bold"/>
                <a:cs typeface="Copperplate Gothic Bold"/>
              </a:rPr>
              <a:t>passover</a:t>
            </a:r>
            <a:r>
              <a:rPr lang="en-US" sz="3600" dirty="0" smtClean="0">
                <a:solidFill>
                  <a:schemeClr val="accent1">
                    <a:lumMod val="75000"/>
                  </a:schemeClr>
                </a:solidFill>
                <a:latin typeface="Copperplate Gothic Bold"/>
                <a:cs typeface="Copperplate Gothic Bold"/>
              </a:rPr>
              <a:t>; </a:t>
            </a:r>
            <a:r>
              <a:rPr lang="en-US" sz="3600" dirty="0" err="1" smtClean="0">
                <a:solidFill>
                  <a:schemeClr val="accent1">
                    <a:lumMod val="75000"/>
                  </a:schemeClr>
                </a:solidFill>
                <a:latin typeface="Copperplate Gothic Bold"/>
                <a:cs typeface="Copperplate Gothic Bold"/>
              </a:rPr>
              <a:t>zerubbabel</a:t>
            </a:r>
            <a:r>
              <a:rPr lang="en-US" sz="3600" dirty="0" smtClean="0">
                <a:solidFill>
                  <a:schemeClr val="accent1">
                    <a:lumMod val="75000"/>
                  </a:schemeClr>
                </a:solidFill>
                <a:latin typeface="Copperplate Gothic Bold"/>
                <a:cs typeface="Copperplate Gothic Bold"/>
              </a:rPr>
              <a:t> rebuilds temple; </a:t>
            </a:r>
            <a:r>
              <a:rPr lang="en-US" sz="3200" dirty="0" smtClean="0">
                <a:solidFill>
                  <a:schemeClr val="accent1">
                    <a:lumMod val="75000"/>
                  </a:schemeClr>
                </a:solidFill>
                <a:latin typeface="Copperplate Gothic Bold"/>
                <a:cs typeface="Copperplate Gothic Bold"/>
              </a:rPr>
              <a:t>Exiles return to </a:t>
            </a:r>
            <a:r>
              <a:rPr lang="en-US" sz="3200" dirty="0" err="1" smtClean="0">
                <a:solidFill>
                  <a:schemeClr val="accent1">
                    <a:lumMod val="75000"/>
                  </a:schemeClr>
                </a:solidFill>
                <a:latin typeface="Copperplate Gothic Bold"/>
                <a:cs typeface="Copperplate Gothic Bold"/>
              </a:rPr>
              <a:t>jerusalem</a:t>
            </a:r>
            <a:r>
              <a:rPr lang="en-US" sz="3200" dirty="0" smtClean="0">
                <a:solidFill>
                  <a:schemeClr val="accent1">
                    <a:lumMod val="75000"/>
                  </a:schemeClr>
                </a:solidFill>
                <a:latin typeface="Copperplate Gothic Bold"/>
                <a:cs typeface="Copperplate Gothic Bold"/>
              </a:rPr>
              <a:t> </a:t>
            </a:r>
            <a:endParaRPr lang="en-US" sz="3200" dirty="0">
              <a:solidFill>
                <a:schemeClr val="accent1">
                  <a:lumMod val="75000"/>
                </a:schemeClr>
              </a:solidFill>
              <a:latin typeface="Copperplate Gothic Bold"/>
              <a:cs typeface="Copperplate Gothic Bold"/>
            </a:endParaRPr>
          </a:p>
          <a:p>
            <a:pPr marL="571500" indent="-571500">
              <a:buFont typeface="Arial"/>
              <a:buChar char="•"/>
            </a:pPr>
            <a:r>
              <a:rPr lang="en-US" sz="3600" dirty="0" err="1">
                <a:solidFill>
                  <a:schemeClr val="accent1">
                    <a:lumMod val="75000"/>
                  </a:schemeClr>
                </a:solidFill>
                <a:latin typeface="Copperplate Gothic Bold"/>
                <a:cs typeface="Copperplate Gothic Bold"/>
              </a:rPr>
              <a:t>Tobit</a:t>
            </a:r>
            <a:r>
              <a:rPr lang="en-US" sz="3600" dirty="0">
                <a:solidFill>
                  <a:schemeClr val="accent1">
                    <a:lumMod val="75000"/>
                  </a:schemeClr>
                </a:solidFill>
                <a:latin typeface="Copperplate Gothic Bold"/>
                <a:cs typeface="Copperplate Gothic Bold"/>
              </a:rPr>
              <a:t> </a:t>
            </a:r>
            <a:r>
              <a:rPr lang="en-US" sz="3600" dirty="0" smtClean="0">
                <a:solidFill>
                  <a:schemeClr val="accent1">
                    <a:lumMod val="75000"/>
                  </a:schemeClr>
                </a:solidFill>
                <a:latin typeface="Copperplate Gothic Bold"/>
                <a:cs typeface="Copperplate Gothic Bold"/>
              </a:rPr>
              <a:t>(Fiction)</a:t>
            </a:r>
            <a:endParaRPr lang="en-US" sz="3600" dirty="0">
              <a:solidFill>
                <a:schemeClr val="accent1">
                  <a:lumMod val="75000"/>
                </a:schemeClr>
              </a:solidFill>
              <a:latin typeface="Copperplate Gothic Bold"/>
              <a:cs typeface="Copperplate Gothic Bold"/>
            </a:endParaRPr>
          </a:p>
          <a:p>
            <a:pPr marL="914400" lvl="1" indent="-457200">
              <a:buFont typeface="Arial"/>
              <a:buChar char="•"/>
            </a:pPr>
            <a:r>
              <a:rPr lang="en-US" sz="3200" dirty="0" smtClean="0">
                <a:solidFill>
                  <a:schemeClr val="accent1">
                    <a:lumMod val="75000"/>
                  </a:schemeClr>
                </a:solidFill>
                <a:latin typeface="Copperplate Gothic Bold"/>
                <a:cs typeface="Copperplate Gothic Bold"/>
              </a:rPr>
              <a:t>devout man blinded by kindness.  His son exorcises his wife’s demons.  </a:t>
            </a:r>
            <a:r>
              <a:rPr lang="en-US" sz="3200" dirty="0" err="1" smtClean="0">
                <a:solidFill>
                  <a:schemeClr val="accent1">
                    <a:lumMod val="75000"/>
                  </a:schemeClr>
                </a:solidFill>
                <a:latin typeface="Copperplate Gothic Bold"/>
                <a:cs typeface="Copperplate Gothic Bold"/>
              </a:rPr>
              <a:t>Tobit</a:t>
            </a:r>
            <a:r>
              <a:rPr lang="en-US" sz="3200" dirty="0" smtClean="0">
                <a:solidFill>
                  <a:schemeClr val="accent1">
                    <a:lumMod val="75000"/>
                  </a:schemeClr>
                </a:solidFill>
                <a:latin typeface="Copperplate Gothic Bold"/>
                <a:cs typeface="Copperplate Gothic Bold"/>
              </a:rPr>
              <a:t> regains his sight.</a:t>
            </a:r>
            <a:endParaRPr lang="en-US" sz="32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2008301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3" y="107578"/>
            <a:ext cx="8134351" cy="1162424"/>
          </a:xfrm>
        </p:spPr>
        <p:txBody>
          <a:bodyPr/>
          <a:lstStyle/>
          <a:p>
            <a:pPr algn="l"/>
            <a:r>
              <a:rPr lang="en-US" dirty="0" err="1" smtClean="0">
                <a:solidFill>
                  <a:schemeClr val="accent1">
                    <a:lumMod val="75000"/>
                  </a:schemeClr>
                </a:solidFill>
                <a:latin typeface="Copperplate Gothic Bold"/>
                <a:cs typeface="Copperplate Gothic Bold"/>
              </a:rPr>
              <a:t>Intertestamental</a:t>
            </a:r>
            <a:r>
              <a:rPr lang="en-US" dirty="0" smtClean="0">
                <a:solidFill>
                  <a:schemeClr val="accent1">
                    <a:lumMod val="75000"/>
                  </a:schemeClr>
                </a:solidFill>
                <a:latin typeface="Copperplate Gothic Bold"/>
                <a:cs typeface="Copperplate Gothic Bold"/>
              </a:rPr>
              <a:t> </a:t>
            </a:r>
            <a:endParaRPr lang="en-US" b="1" dirty="0">
              <a:solidFill>
                <a:schemeClr val="accent1">
                  <a:lumMod val="75000"/>
                </a:schemeClr>
              </a:solidFill>
              <a:latin typeface="Copperplate Gothic Bold"/>
              <a:cs typeface="Copperplate Gothic Bold"/>
            </a:endParaRPr>
          </a:p>
        </p:txBody>
      </p:sp>
      <p:sp>
        <p:nvSpPr>
          <p:cNvPr id="3" name="Rectangle 2"/>
          <p:cNvSpPr/>
          <p:nvPr/>
        </p:nvSpPr>
        <p:spPr>
          <a:xfrm>
            <a:off x="203200" y="1270003"/>
            <a:ext cx="8712203" cy="4031873"/>
          </a:xfrm>
          <a:prstGeom prst="rect">
            <a:avLst/>
          </a:prstGeom>
          <a:noFill/>
        </p:spPr>
        <p:txBody>
          <a:bodyPr wrap="square" lIns="91440" tIns="45720" rIns="91440" bIns="45720">
            <a:spAutoFit/>
          </a:bodyPr>
          <a:lstStyle/>
          <a:p>
            <a:r>
              <a:rPr lang="en-US" sz="4000" b="1" dirty="0" smtClean="0">
                <a:solidFill>
                  <a:schemeClr val="accent1">
                    <a:lumMod val="75000"/>
                  </a:schemeClr>
                </a:solidFill>
                <a:latin typeface="Copperplate Gothic Bold"/>
                <a:cs typeface="Copperplate Gothic Bold"/>
              </a:rPr>
              <a:t>Examples of The Apocrypha </a:t>
            </a:r>
            <a:endParaRPr lang="en-US" sz="4000" dirty="0">
              <a:solidFill>
                <a:schemeClr val="accent1">
                  <a:lumMod val="75000"/>
                </a:schemeClr>
              </a:solidFill>
              <a:latin typeface="Copperplate Gothic Bold"/>
              <a:cs typeface="Copperplate Gothic Bold"/>
            </a:endParaRPr>
          </a:p>
          <a:p>
            <a:pPr marL="571500" indent="-571500">
              <a:buFont typeface="Arial"/>
              <a:buChar char="•"/>
            </a:pPr>
            <a:r>
              <a:rPr lang="en-US" sz="3600" dirty="0" smtClean="0">
                <a:solidFill>
                  <a:schemeClr val="accent1">
                    <a:lumMod val="75000"/>
                  </a:schemeClr>
                </a:solidFill>
                <a:latin typeface="Copperplate Gothic Bold"/>
                <a:cs typeface="Copperplate Gothic Bold"/>
              </a:rPr>
              <a:t>The book of wisdom (wisdom)</a:t>
            </a:r>
            <a:endParaRPr lang="en-US" sz="3200" dirty="0">
              <a:solidFill>
                <a:schemeClr val="accent1">
                  <a:lumMod val="75000"/>
                </a:schemeClr>
              </a:solidFill>
              <a:latin typeface="Copperplate Gothic Bold"/>
              <a:cs typeface="Copperplate Gothic Bold"/>
            </a:endParaRPr>
          </a:p>
          <a:p>
            <a:pPr marL="1028700" lvl="1" indent="-571500">
              <a:buFont typeface="Arial"/>
              <a:buChar char="•"/>
            </a:pPr>
            <a:r>
              <a:rPr lang="en-US" sz="3600" dirty="0" smtClean="0">
                <a:solidFill>
                  <a:schemeClr val="accent1">
                    <a:lumMod val="75000"/>
                  </a:schemeClr>
                </a:solidFill>
                <a:latin typeface="Copperplate Gothic Bold"/>
                <a:cs typeface="Copperplate Gothic Bold"/>
              </a:rPr>
              <a:t>The righteous will triumph because  God has worked through </a:t>
            </a:r>
            <a:r>
              <a:rPr lang="en-US" sz="3600" dirty="0" err="1" smtClean="0">
                <a:solidFill>
                  <a:schemeClr val="accent1">
                    <a:lumMod val="75000"/>
                  </a:schemeClr>
                </a:solidFill>
                <a:latin typeface="Copperplate Gothic Bold"/>
                <a:cs typeface="Copperplate Gothic Bold"/>
              </a:rPr>
              <a:t>israelite</a:t>
            </a:r>
            <a:r>
              <a:rPr lang="en-US" sz="3600" dirty="0" smtClean="0">
                <a:solidFill>
                  <a:schemeClr val="accent1">
                    <a:lumMod val="75000"/>
                  </a:schemeClr>
                </a:solidFill>
                <a:latin typeface="Copperplate Gothic Bold"/>
                <a:cs typeface="Copperplate Gothic Bold"/>
              </a:rPr>
              <a:t> history.  The unrighteous will be punished.  </a:t>
            </a:r>
          </a:p>
        </p:txBody>
      </p:sp>
    </p:spTree>
    <p:extLst>
      <p:ext uri="{BB962C8B-B14F-4D97-AF65-F5344CB8AC3E}">
        <p14:creationId xmlns:p14="http://schemas.microsoft.com/office/powerpoint/2010/main" val="17900554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3" y="107578"/>
            <a:ext cx="8134351" cy="1162424"/>
          </a:xfrm>
        </p:spPr>
        <p:txBody>
          <a:bodyPr/>
          <a:lstStyle/>
          <a:p>
            <a:pPr algn="l"/>
            <a:r>
              <a:rPr lang="en-US" dirty="0" err="1" smtClean="0">
                <a:solidFill>
                  <a:schemeClr val="accent1">
                    <a:lumMod val="75000"/>
                  </a:schemeClr>
                </a:solidFill>
                <a:latin typeface="Copperplate Gothic Bold"/>
                <a:cs typeface="Copperplate Gothic Bold"/>
              </a:rPr>
              <a:t>Intertestamental</a:t>
            </a:r>
            <a:r>
              <a:rPr lang="en-US" dirty="0" smtClean="0">
                <a:solidFill>
                  <a:schemeClr val="accent1">
                    <a:lumMod val="75000"/>
                  </a:schemeClr>
                </a:solidFill>
                <a:latin typeface="Copperplate Gothic Bold"/>
                <a:cs typeface="Copperplate Gothic Bold"/>
              </a:rPr>
              <a:t> </a:t>
            </a:r>
            <a:endParaRPr lang="en-US" b="1" dirty="0">
              <a:solidFill>
                <a:schemeClr val="accent1">
                  <a:lumMod val="75000"/>
                </a:schemeClr>
              </a:solidFill>
              <a:latin typeface="Copperplate Gothic Bold"/>
              <a:cs typeface="Copperplate Gothic Bold"/>
            </a:endParaRPr>
          </a:p>
        </p:txBody>
      </p:sp>
      <p:sp>
        <p:nvSpPr>
          <p:cNvPr id="3" name="Rectangle 2"/>
          <p:cNvSpPr/>
          <p:nvPr/>
        </p:nvSpPr>
        <p:spPr>
          <a:xfrm>
            <a:off x="63503" y="1512721"/>
            <a:ext cx="8851900" cy="5170647"/>
          </a:xfrm>
          <a:prstGeom prst="rect">
            <a:avLst/>
          </a:prstGeom>
          <a:noFill/>
        </p:spPr>
        <p:txBody>
          <a:bodyPr wrap="square" lIns="91440" tIns="45720" rIns="91440" bIns="45720">
            <a:spAutoFit/>
          </a:bodyPr>
          <a:lstStyle/>
          <a:p>
            <a:endParaRPr lang="en-US" b="1" dirty="0">
              <a:solidFill>
                <a:schemeClr val="accent1">
                  <a:lumMod val="75000"/>
                </a:schemeClr>
              </a:solidFill>
            </a:endParaRPr>
          </a:p>
          <a:p>
            <a:pPr marL="457200" indent="-457200">
              <a:buFont typeface="Arial"/>
              <a:buChar char="•"/>
            </a:pPr>
            <a:r>
              <a:rPr lang="en-US" sz="4000" b="1" dirty="0" smtClean="0">
                <a:solidFill>
                  <a:schemeClr val="accent1">
                    <a:lumMod val="75000"/>
                  </a:schemeClr>
                </a:solidFill>
                <a:latin typeface="Copperplate Gothic Bold"/>
                <a:cs typeface="Copperplate Gothic Bold"/>
              </a:rPr>
              <a:t>Jewish </a:t>
            </a:r>
            <a:r>
              <a:rPr lang="en-US" sz="4000" b="1" dirty="0">
                <a:solidFill>
                  <a:schemeClr val="accent1">
                    <a:lumMod val="75000"/>
                  </a:schemeClr>
                </a:solidFill>
                <a:latin typeface="Copperplate Gothic Bold"/>
                <a:cs typeface="Copperplate Gothic Bold"/>
              </a:rPr>
              <a:t>Independence </a:t>
            </a:r>
            <a:r>
              <a:rPr lang="en-US" sz="2800" b="1" dirty="0">
                <a:solidFill>
                  <a:schemeClr val="accent1">
                    <a:lumMod val="75000"/>
                  </a:schemeClr>
                </a:solidFill>
                <a:latin typeface="Copperplate Gothic Bold"/>
                <a:cs typeface="Copperplate Gothic Bold"/>
              </a:rPr>
              <a:t>166-63 </a:t>
            </a:r>
            <a:r>
              <a:rPr lang="en-US" sz="2800" b="1" dirty="0" smtClean="0">
                <a:solidFill>
                  <a:schemeClr val="accent1">
                    <a:lumMod val="75000"/>
                  </a:schemeClr>
                </a:solidFill>
                <a:latin typeface="Copperplate Gothic Bold"/>
                <a:cs typeface="Copperplate Gothic Bold"/>
              </a:rPr>
              <a:t>BCE</a:t>
            </a:r>
          </a:p>
          <a:p>
            <a:pPr marL="457200" indent="-457200">
              <a:buFont typeface="Arial"/>
              <a:buChar char="•"/>
            </a:pPr>
            <a:endParaRPr lang="en-US" sz="28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rPr>
              <a:t>Antiochus – led the Maccabean revolt.  Later battles led to independence </a:t>
            </a:r>
            <a:r>
              <a:rPr lang="en-US" sz="2800" b="1" dirty="0">
                <a:solidFill>
                  <a:schemeClr val="accent1">
                    <a:lumMod val="75000"/>
                  </a:schemeClr>
                </a:solidFill>
              </a:rPr>
              <a:t>of the providence of Judea</a:t>
            </a:r>
            <a:r>
              <a:rPr lang="en-US" sz="2800" b="1" dirty="0" smtClean="0">
                <a:solidFill>
                  <a:schemeClr val="accent1">
                    <a:lumMod val="75000"/>
                  </a:schemeClr>
                </a:solidFill>
              </a:rPr>
              <a:t>.</a:t>
            </a:r>
          </a:p>
          <a:p>
            <a:pPr marL="457200" indent="-457200">
              <a:buFont typeface="Arial"/>
              <a:buChar char="•"/>
            </a:pPr>
            <a:endParaRPr lang="en-US" sz="2800" b="1" dirty="0">
              <a:solidFill>
                <a:schemeClr val="accent1">
                  <a:lumMod val="75000"/>
                </a:schemeClr>
              </a:solidFill>
            </a:endParaRPr>
          </a:p>
          <a:p>
            <a:pPr marL="457200" indent="-457200">
              <a:buFont typeface="Arial"/>
              <a:buChar char="•"/>
            </a:pPr>
            <a:r>
              <a:rPr lang="en-US" sz="2800" b="1" dirty="0" smtClean="0">
                <a:solidFill>
                  <a:schemeClr val="accent1">
                    <a:lumMod val="75000"/>
                  </a:schemeClr>
                </a:solidFill>
              </a:rPr>
              <a:t>Teachings included </a:t>
            </a:r>
            <a:r>
              <a:rPr lang="en-US" sz="2800" b="1" dirty="0">
                <a:solidFill>
                  <a:schemeClr val="accent1">
                    <a:lumMod val="75000"/>
                  </a:schemeClr>
                </a:solidFill>
              </a:rPr>
              <a:t>unity of God, messianic hope and scriptures.  </a:t>
            </a:r>
          </a:p>
          <a:p>
            <a:pPr marL="457200" indent="-457200">
              <a:buFont typeface="Arial"/>
              <a:buChar char="•"/>
            </a:pPr>
            <a:endParaRPr lang="en-US" sz="2800" b="1" dirty="0" smtClean="0">
              <a:solidFill>
                <a:schemeClr val="accent1">
                  <a:lumMod val="75000"/>
                </a:schemeClr>
              </a:solidFill>
            </a:endParaRPr>
          </a:p>
          <a:p>
            <a:endParaRPr lang="en-US" sz="2000" b="1" dirty="0">
              <a:solidFill>
                <a:schemeClr val="accent1">
                  <a:lumMod val="75000"/>
                </a:schemeClr>
              </a:solidFill>
            </a:endParaRPr>
          </a:p>
        </p:txBody>
      </p:sp>
    </p:spTree>
    <p:extLst>
      <p:ext uri="{BB962C8B-B14F-4D97-AF65-F5344CB8AC3E}">
        <p14:creationId xmlns:p14="http://schemas.microsoft.com/office/powerpoint/2010/main" val="2606709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6101" y="355601"/>
            <a:ext cx="8318500" cy="5873402"/>
          </a:xfrm>
          <a:prstGeom prst="rect">
            <a:avLst/>
          </a:prstGeom>
          <a:noFill/>
        </p:spPr>
        <p:txBody>
          <a:bodyPr wrap="square" lIns="91440" tIns="45720" rIns="91440" bIns="45720">
            <a:spAutoFit/>
          </a:bodyPr>
          <a:lstStyle/>
          <a:p>
            <a:pPr algn="ctr"/>
            <a:r>
              <a:rPr lang="en-US" sz="36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Hebrew chronology</a:t>
            </a:r>
          </a:p>
          <a:p>
            <a:pPr algn="ctr">
              <a:lnSpc>
                <a:spcPct val="150000"/>
              </a:lnSpc>
            </a:pPr>
            <a:r>
              <a:rPr lang="en-US" sz="3200" dirty="0" smtClean="0">
                <a:ln w="12700">
                  <a:solidFill>
                    <a:schemeClr val="tx2">
                      <a:satMod val="155000"/>
                    </a:schemeClr>
                  </a:solidFill>
                  <a:prstDash val="solid"/>
                </a:ln>
                <a:solidFill>
                  <a:schemeClr val="accent1">
                    <a:lumMod val="75000"/>
                  </a:schemeClr>
                </a:solidFill>
                <a:latin typeface="Copperplate Gothic Bold"/>
                <a:cs typeface="Copperplate Gothic Bold"/>
              </a:rPr>
              <a:t>Primeval </a:t>
            </a:r>
            <a:r>
              <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rPr>
              <a:t>(up to 1800 </a:t>
            </a:r>
            <a:r>
              <a:rPr lang="en-US" sz="14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bce</a:t>
            </a:r>
            <a:r>
              <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rPr>
              <a:t>)</a:t>
            </a: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Ancestral/Patriarchal </a:t>
            </a:r>
            <a:r>
              <a:rPr lang="en-US" sz="14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(1800 - 1320 </a:t>
            </a:r>
            <a:r>
              <a:rPr lang="en-US" sz="1400" cap="none" spc="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bce</a:t>
            </a:r>
            <a:r>
              <a:rPr lang="en-US" sz="14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t>
            </a: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Exodus/Transition </a:t>
            </a:r>
            <a:r>
              <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rPr>
              <a:t>(1280 – 1250 BCE)</a:t>
            </a:r>
            <a:endPar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Judges </a:t>
            </a:r>
            <a:r>
              <a:rPr lang="en-US" sz="14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(1250 – 1020 BCE)</a:t>
            </a:r>
            <a:endPar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Monarchy/United Kingdom </a:t>
            </a:r>
            <a:r>
              <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rPr>
              <a:t>(1020 – 922 BCE)</a:t>
            </a:r>
            <a:endPar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lnSpc>
                <a:spcPct val="150000"/>
              </a:lnSpc>
            </a:pPr>
            <a:r>
              <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Divided Kingdom </a:t>
            </a:r>
            <a:r>
              <a:rPr lang="en-US" sz="14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t>
            </a:r>
            <a:r>
              <a:rPr lang="en-US" sz="1400" cap="none" spc="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judah</a:t>
            </a:r>
            <a:r>
              <a:rPr lang="en-US" sz="14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 922 – 586 </a:t>
            </a:r>
            <a:r>
              <a:rPr lang="en-US" sz="1400" cap="none" spc="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bce</a:t>
            </a:r>
            <a:r>
              <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rPr>
              <a:t>; </a:t>
            </a:r>
            <a:r>
              <a:rPr lang="en-US" sz="14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israel</a:t>
            </a:r>
            <a:r>
              <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rPr>
              <a:t> 922 – 722 </a:t>
            </a:r>
            <a:r>
              <a:rPr lang="en-US" sz="14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bce</a:t>
            </a:r>
            <a:r>
              <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rPr>
              <a:t>)</a:t>
            </a:r>
            <a:endParaRPr lang="en-US" sz="28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lnSpc>
                <a:spcPct val="150000"/>
              </a:lnSpc>
            </a:pPr>
            <a:r>
              <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rPr>
              <a:t>Exile &amp; Restoration </a:t>
            </a:r>
            <a:r>
              <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rPr>
              <a:t>(587 – 332 </a:t>
            </a:r>
            <a:r>
              <a:rPr lang="en-US" sz="14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bce</a:t>
            </a:r>
            <a:r>
              <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rPr>
              <a:t>)  </a:t>
            </a:r>
            <a:endParaRPr lang="en-US" sz="28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lnSpc>
                <a:spcPct val="150000"/>
              </a:lnSpc>
            </a:pPr>
            <a:r>
              <a:rPr lang="en-US" sz="2800" cap="none" spc="0" dirty="0" smtClean="0">
                <a:ln w="12700">
                  <a:solidFill>
                    <a:schemeClr val="tx2">
                      <a:satMod val="155000"/>
                    </a:schemeClr>
                  </a:solidFill>
                  <a:prstDash val="solid"/>
                </a:ln>
                <a:solidFill>
                  <a:srgbClr val="FF0000"/>
                </a:solidFill>
                <a:latin typeface="Copperplate Gothic Bold"/>
                <a:cs typeface="Copperplate Gothic Bold"/>
              </a:rPr>
              <a:t>Persian/Greek/Roman OCCUPATION</a:t>
            </a:r>
          </a:p>
        </p:txBody>
      </p:sp>
    </p:spTree>
    <p:extLst>
      <p:ext uri="{BB962C8B-B14F-4D97-AF65-F5344CB8AC3E}">
        <p14:creationId xmlns:p14="http://schemas.microsoft.com/office/powerpoint/2010/main" val="360581396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103" y="203201"/>
            <a:ext cx="8426452" cy="1155699"/>
          </a:xfrm>
        </p:spPr>
        <p:txBody>
          <a:bodyPr/>
          <a:lstStyle/>
          <a:p>
            <a:pPr algn="l"/>
            <a:r>
              <a:rPr lang="en-US" dirty="0" err="1" smtClean="0">
                <a:solidFill>
                  <a:schemeClr val="accent1">
                    <a:lumMod val="75000"/>
                  </a:schemeClr>
                </a:solidFill>
                <a:latin typeface="Copperplate Gothic Bold"/>
                <a:cs typeface="Copperplate Gothic Bold"/>
              </a:rPr>
              <a:t>Intertestamental</a:t>
            </a:r>
            <a:r>
              <a:rPr lang="en-US" dirty="0" smtClean="0">
                <a:solidFill>
                  <a:schemeClr val="accent1">
                    <a:lumMod val="75000"/>
                  </a:schemeClr>
                </a:solidFill>
                <a:latin typeface="Copperplate Gothic Bold"/>
                <a:cs typeface="Copperplate Gothic Bold"/>
              </a:rPr>
              <a:t> </a:t>
            </a:r>
            <a:endParaRPr lang="en-US" b="1" dirty="0">
              <a:solidFill>
                <a:schemeClr val="accent1">
                  <a:lumMod val="75000"/>
                </a:schemeClr>
              </a:solidFill>
              <a:latin typeface="Copperplate Gothic Bold"/>
              <a:cs typeface="Copperplate Gothic Bold"/>
            </a:endParaRPr>
          </a:p>
        </p:txBody>
      </p:sp>
      <p:sp>
        <p:nvSpPr>
          <p:cNvPr id="3" name="Rectangle 2"/>
          <p:cNvSpPr/>
          <p:nvPr/>
        </p:nvSpPr>
        <p:spPr>
          <a:xfrm>
            <a:off x="165102" y="1698102"/>
            <a:ext cx="8851900" cy="4832093"/>
          </a:xfrm>
          <a:prstGeom prst="rect">
            <a:avLst/>
          </a:prstGeom>
          <a:noFill/>
        </p:spPr>
        <p:txBody>
          <a:bodyPr wrap="square" lIns="91440" tIns="45720" rIns="91440" bIns="45720">
            <a:spAutoFit/>
          </a:bodyPr>
          <a:lstStyle/>
          <a:p>
            <a:pPr marL="457200" indent="-457200">
              <a:buFont typeface="Arial"/>
              <a:buChar char="•"/>
            </a:pPr>
            <a:r>
              <a:rPr lang="en-US" sz="4400" b="1" dirty="0" smtClean="0">
                <a:solidFill>
                  <a:schemeClr val="accent1">
                    <a:lumMod val="75000"/>
                  </a:schemeClr>
                </a:solidFill>
                <a:latin typeface="Copperplate Gothic Bold"/>
                <a:cs typeface="Copperplate Gothic Bold"/>
              </a:rPr>
              <a:t>Roman occupation--  </a:t>
            </a:r>
            <a:r>
              <a:rPr lang="en-US" sz="3200" b="1" dirty="0" smtClean="0">
                <a:solidFill>
                  <a:schemeClr val="accent1">
                    <a:lumMod val="75000"/>
                  </a:schemeClr>
                </a:solidFill>
                <a:latin typeface="Copperplate Gothic Bold"/>
                <a:cs typeface="Copperplate Gothic Bold"/>
              </a:rPr>
              <a:t>influence </a:t>
            </a:r>
            <a:r>
              <a:rPr lang="en-US" sz="2800" b="1" dirty="0" smtClean="0">
                <a:solidFill>
                  <a:schemeClr val="accent1">
                    <a:lumMod val="75000"/>
                  </a:schemeClr>
                </a:solidFill>
                <a:latin typeface="Copperplate Gothic Bold"/>
                <a:cs typeface="Copperplate Gothic Bold"/>
              </a:rPr>
              <a:t>after conquering Judea in 63 BCE</a:t>
            </a:r>
          </a:p>
          <a:p>
            <a:pPr marL="457200" indent="-457200">
              <a:buFont typeface="Arial"/>
              <a:buChar char="•"/>
            </a:pPr>
            <a:endParaRPr lang="en-US"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Herod the Great (37 – 4 BCE) --  ruthless military commander hired to establish Roman occupation</a:t>
            </a:r>
          </a:p>
          <a:p>
            <a:pPr marL="457200" indent="-457200">
              <a:buFont typeface="Arial"/>
              <a:buChar char="•"/>
            </a:pPr>
            <a:endParaRPr lang="en-US"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Herod Antipas --  son of </a:t>
            </a:r>
            <a:r>
              <a:rPr lang="en-US" sz="2800" b="1" dirty="0" err="1" smtClean="0">
                <a:solidFill>
                  <a:schemeClr val="accent1">
                    <a:lumMod val="75000"/>
                  </a:schemeClr>
                </a:solidFill>
                <a:latin typeface="Copperplate Gothic Bold"/>
                <a:cs typeface="Copperplate Gothic Bold"/>
              </a:rPr>
              <a:t>herod</a:t>
            </a:r>
            <a:r>
              <a:rPr lang="en-US" sz="2800" b="1" dirty="0" smtClean="0">
                <a:solidFill>
                  <a:schemeClr val="accent1">
                    <a:lumMod val="75000"/>
                  </a:schemeClr>
                </a:solidFill>
                <a:latin typeface="Copperplate Gothic Bold"/>
                <a:cs typeface="Copperplate Gothic Bold"/>
              </a:rPr>
              <a:t> the great ruled Galilee at the time of Jesus’s ministry</a:t>
            </a:r>
            <a:endParaRPr lang="en-US" sz="2000" b="1" dirty="0" smtClean="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11904292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800" y="406400"/>
            <a:ext cx="8775700" cy="2070100"/>
          </a:xfrm>
        </p:spPr>
        <p:txBody>
          <a:bodyPr/>
          <a:lstStyle/>
          <a:p>
            <a:r>
              <a:rPr lang="en-US" dirty="0" smtClean="0">
                <a:solidFill>
                  <a:schemeClr val="accent1">
                    <a:lumMod val="75000"/>
                  </a:schemeClr>
                </a:solidFill>
                <a:latin typeface="Copperplate Gothic Bold"/>
                <a:cs typeface="Copperplate Gothic Bold"/>
              </a:rPr>
              <a:t>Where did all The Prophets go during the </a:t>
            </a:r>
            <a:r>
              <a:rPr lang="en-US" dirty="0" err="1" smtClean="0">
                <a:solidFill>
                  <a:schemeClr val="accent1">
                    <a:lumMod val="75000"/>
                  </a:schemeClr>
                </a:solidFill>
                <a:latin typeface="Copperplate Gothic Bold"/>
                <a:cs typeface="Copperplate Gothic Bold"/>
              </a:rPr>
              <a:t>intertestamental</a:t>
            </a:r>
            <a:r>
              <a:rPr lang="en-US" dirty="0" smtClean="0">
                <a:solidFill>
                  <a:schemeClr val="accent1">
                    <a:lumMod val="75000"/>
                  </a:schemeClr>
                </a:solidFill>
                <a:latin typeface="Copperplate Gothic Bold"/>
                <a:cs typeface="Copperplate Gothic Bold"/>
              </a:rPr>
              <a:t> period?</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292100" y="2041002"/>
            <a:ext cx="8851900" cy="3822585"/>
          </a:xfrm>
          <a:prstGeom prst="rect">
            <a:avLst/>
          </a:prstGeom>
          <a:noFill/>
        </p:spPr>
        <p:txBody>
          <a:bodyPr wrap="square" lIns="91440" tIns="45720" rIns="91440" bIns="45720">
            <a:spAutoFit/>
          </a:bodyPr>
          <a:lstStyle/>
          <a:p>
            <a:pPr algn="ctr">
              <a:lnSpc>
                <a:spcPct val="130000"/>
              </a:lnSpc>
            </a:pPr>
            <a:endParaRPr lang="en-US" sz="2800" dirty="0"/>
          </a:p>
          <a:p>
            <a:pPr algn="ctr">
              <a:lnSpc>
                <a:spcPct val="130000"/>
              </a:lnSpc>
            </a:pPr>
            <a:r>
              <a:rPr lang="en-US" sz="4800" dirty="0" smtClean="0">
                <a:solidFill>
                  <a:schemeClr val="accent1">
                    <a:lumMod val="75000"/>
                  </a:schemeClr>
                </a:solidFill>
                <a:latin typeface="Copperplate Gothic Bold"/>
                <a:cs typeface="Copperplate Gothic Bold"/>
              </a:rPr>
              <a:t>ARE WE THE PROPHETS OF OUR TIME ….???</a:t>
            </a:r>
          </a:p>
          <a:p>
            <a:pPr algn="ctr">
              <a:lnSpc>
                <a:spcPct val="130000"/>
              </a:lnSpc>
            </a:pPr>
            <a:r>
              <a:rPr lang="en-US" sz="4400" dirty="0" smtClean="0">
                <a:solidFill>
                  <a:schemeClr val="accent1">
                    <a:lumMod val="75000"/>
                  </a:schemeClr>
                </a:solidFill>
                <a:latin typeface="Copperplate Gothic Bold"/>
                <a:cs typeface="Copperplate Gothic Bold"/>
              </a:rPr>
              <a:t>(Individual presentations)</a:t>
            </a:r>
          </a:p>
          <a:p>
            <a:endParaRPr lang="en-US" sz="2400" dirty="0"/>
          </a:p>
        </p:txBody>
      </p:sp>
    </p:spTree>
    <p:extLst>
      <p:ext uri="{BB962C8B-B14F-4D97-AF65-F5344CB8AC3E}">
        <p14:creationId xmlns:p14="http://schemas.microsoft.com/office/powerpoint/2010/main" val="2419375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0200" y="127000"/>
            <a:ext cx="8483601" cy="2946399"/>
          </a:xfrm>
        </p:spPr>
        <p:txBody>
          <a:bodyPr/>
          <a:lstStyle/>
          <a:p>
            <a:r>
              <a:rPr lang="en-US" sz="3600" dirty="0" smtClean="0">
                <a:solidFill>
                  <a:schemeClr val="accent1">
                    <a:lumMod val="75000"/>
                  </a:schemeClr>
                </a:solidFill>
              </a:rPr>
              <a:t/>
            </a:r>
            <a:br>
              <a:rPr lang="en-US" sz="3600" dirty="0" smtClean="0">
                <a:solidFill>
                  <a:schemeClr val="accent1">
                    <a:lumMod val="75000"/>
                  </a:schemeClr>
                </a:solidFill>
              </a:rPr>
            </a:br>
            <a:r>
              <a:rPr lang="en-US" sz="3600" dirty="0" smtClean="0">
                <a:solidFill>
                  <a:schemeClr val="accent1">
                    <a:lumMod val="75000"/>
                  </a:schemeClr>
                </a:solidFill>
              </a:rPr>
              <a:t/>
            </a:r>
            <a:br>
              <a:rPr lang="en-US" sz="3600" dirty="0" smtClean="0">
                <a:solidFill>
                  <a:schemeClr val="accent1">
                    <a:lumMod val="75000"/>
                  </a:schemeClr>
                </a:solidFill>
              </a:rPr>
            </a:br>
            <a:r>
              <a:rPr lang="en-US" sz="3600" dirty="0">
                <a:solidFill>
                  <a:schemeClr val="accent1">
                    <a:lumMod val="75000"/>
                  </a:schemeClr>
                </a:solidFill>
              </a:rPr>
              <a:t/>
            </a:r>
            <a:br>
              <a:rPr lang="en-US" sz="3600" dirty="0">
                <a:solidFill>
                  <a:schemeClr val="accent1">
                    <a:lumMod val="75000"/>
                  </a:schemeClr>
                </a:solidFill>
              </a:rPr>
            </a:br>
            <a:r>
              <a:rPr lang="en-US" sz="3600" dirty="0" smtClean="0">
                <a:solidFill>
                  <a:schemeClr val="accent1">
                    <a:lumMod val="75000"/>
                  </a:schemeClr>
                </a:solidFill>
              </a:rPr>
              <a:t/>
            </a:r>
            <a:br>
              <a:rPr lang="en-US" sz="3600" dirty="0" smtClean="0">
                <a:solidFill>
                  <a:schemeClr val="accent1">
                    <a:lumMod val="75000"/>
                  </a:schemeClr>
                </a:solidFill>
              </a:rPr>
            </a:br>
            <a:r>
              <a:rPr lang="en-US" sz="3600" dirty="0" smtClean="0">
                <a:solidFill>
                  <a:schemeClr val="accent1">
                    <a:lumMod val="75000"/>
                  </a:schemeClr>
                </a:solidFill>
              </a:rPr>
              <a:t/>
            </a:r>
            <a:br>
              <a:rPr lang="en-US" sz="3600" dirty="0" smtClean="0">
                <a:solidFill>
                  <a:schemeClr val="accent1">
                    <a:lumMod val="75000"/>
                  </a:schemeClr>
                </a:solidFill>
              </a:rPr>
            </a:br>
            <a:r>
              <a:rPr lang="en-US" sz="3600" dirty="0">
                <a:solidFill>
                  <a:schemeClr val="accent1">
                    <a:lumMod val="75000"/>
                  </a:schemeClr>
                </a:solidFill>
              </a:rPr>
              <a:t/>
            </a:r>
            <a:br>
              <a:rPr lang="en-US" sz="3600" dirty="0">
                <a:solidFill>
                  <a:schemeClr val="accent1">
                    <a:lumMod val="75000"/>
                  </a:schemeClr>
                </a:solidFill>
              </a:rPr>
            </a:br>
            <a:r>
              <a:rPr lang="en-US" sz="3600" dirty="0" smtClean="0">
                <a:solidFill>
                  <a:schemeClr val="accent1">
                    <a:lumMod val="75000"/>
                  </a:schemeClr>
                </a:solidFill>
              </a:rPr>
              <a:t/>
            </a:r>
            <a:br>
              <a:rPr lang="en-US" sz="3600" dirty="0" smtClean="0">
                <a:solidFill>
                  <a:schemeClr val="accent1">
                    <a:lumMod val="75000"/>
                  </a:schemeClr>
                </a:solidFill>
              </a:rPr>
            </a:br>
            <a:r>
              <a:rPr lang="en-US" sz="4400" dirty="0" smtClean="0">
                <a:solidFill>
                  <a:schemeClr val="accent1">
                    <a:lumMod val="75000"/>
                  </a:schemeClr>
                </a:solidFill>
                <a:latin typeface="Copperplate Gothic Bold"/>
                <a:cs typeface="Copperplate Gothic Bold"/>
              </a:rPr>
              <a:t>Group Presentations</a:t>
            </a:r>
            <a:br>
              <a:rPr lang="en-US" sz="4400" dirty="0" smtClean="0">
                <a:solidFill>
                  <a:schemeClr val="accent1">
                    <a:lumMod val="75000"/>
                  </a:schemeClr>
                </a:solidFill>
                <a:latin typeface="Copperplate Gothic Bold"/>
                <a:cs typeface="Copperplate Gothic Bold"/>
              </a:rPr>
            </a:br>
            <a:r>
              <a:rPr lang="en-US" sz="3600" dirty="0" smtClean="0">
                <a:solidFill>
                  <a:schemeClr val="accent1">
                    <a:lumMod val="75000"/>
                  </a:schemeClr>
                </a:solidFill>
                <a:latin typeface="Copperplate Gothic Bold"/>
                <a:cs typeface="Copperplate Gothic Bold"/>
              </a:rPr>
              <a:t>featuring characters, stories or writings</a:t>
            </a:r>
            <a:r>
              <a:rPr lang="en-US" sz="2400" dirty="0" smtClean="0">
                <a:solidFill>
                  <a:schemeClr val="accent1">
                    <a:lumMod val="75000"/>
                  </a:schemeClr>
                </a:solidFill>
                <a:latin typeface="Copperplate Gothic Bold"/>
                <a:cs typeface="Copperplate Gothic Bold"/>
              </a:rPr>
              <a:t> </a:t>
            </a:r>
            <a:r>
              <a:rPr lang="en-US" sz="2400" dirty="0">
                <a:solidFill>
                  <a:schemeClr val="accent1">
                    <a:lumMod val="75000"/>
                  </a:schemeClr>
                </a:solidFill>
                <a:latin typeface="Copperplate Gothic Bold"/>
                <a:cs typeface="Copperplate Gothic Bold"/>
              </a:rPr>
              <a:t/>
            </a:r>
            <a:br>
              <a:rPr lang="en-US" sz="2400" dirty="0">
                <a:solidFill>
                  <a:schemeClr val="accent1">
                    <a:lumMod val="75000"/>
                  </a:schemeClr>
                </a:solidFill>
                <a:latin typeface="Copperplate Gothic Bold"/>
                <a:cs typeface="Copperplate Gothic Bold"/>
              </a:rPr>
            </a:br>
            <a:r>
              <a:rPr lang="en-US" sz="3600" dirty="0" smtClean="0">
                <a:solidFill>
                  <a:schemeClr val="accent1">
                    <a:lumMod val="75000"/>
                  </a:schemeClr>
                </a:solidFill>
                <a:latin typeface="Copperplate Gothic Bold"/>
                <a:cs typeface="Copperplate Gothic Bold"/>
              </a:rPr>
              <a:t> </a:t>
            </a:r>
            <a:r>
              <a:rPr lang="en-US" sz="2400" dirty="0" smtClean="0">
                <a:solidFill>
                  <a:schemeClr val="accent1">
                    <a:lumMod val="75000"/>
                  </a:schemeClr>
                </a:solidFill>
                <a:latin typeface="Copperplate Gothic Bold"/>
                <a:cs typeface="Copperplate Gothic Bold"/>
              </a:rPr>
              <a:t>from a </a:t>
            </a:r>
            <a:r>
              <a:rPr lang="en-US" sz="2800" dirty="0" smtClean="0">
                <a:solidFill>
                  <a:schemeClr val="accent1">
                    <a:lumMod val="75000"/>
                  </a:schemeClr>
                </a:solidFill>
                <a:latin typeface="Copperplate Gothic Bold"/>
                <a:cs typeface="Copperplate Gothic Bold"/>
              </a:rPr>
              <a:t>historical</a:t>
            </a:r>
            <a:r>
              <a:rPr lang="en-US" sz="2800" dirty="0">
                <a:solidFill>
                  <a:schemeClr val="accent1">
                    <a:lumMod val="75000"/>
                  </a:schemeClr>
                </a:solidFill>
                <a:latin typeface="Copperplate Gothic Bold"/>
                <a:cs typeface="Copperplate Gothic Bold"/>
              </a:rPr>
              <a:t>/allegorical </a:t>
            </a:r>
            <a:r>
              <a:rPr lang="en-US" sz="2800" dirty="0" smtClean="0">
                <a:solidFill>
                  <a:schemeClr val="accent1">
                    <a:lumMod val="75000"/>
                  </a:schemeClr>
                </a:solidFill>
                <a:latin typeface="Copperplate Gothic Bold"/>
                <a:cs typeface="Copperplate Gothic Bold"/>
              </a:rPr>
              <a:t>approach</a:t>
            </a:r>
            <a:r>
              <a:rPr lang="en-US" sz="3200" dirty="0" smtClean="0">
                <a:solidFill>
                  <a:schemeClr val="accent1">
                    <a:lumMod val="75000"/>
                  </a:schemeClr>
                </a:solidFill>
                <a:latin typeface="Copperplate Gothic Bold"/>
                <a:cs typeface="Copperplate Gothic Bold"/>
              </a:rPr>
              <a:t/>
            </a:r>
            <a:br>
              <a:rPr lang="en-US" sz="3200" dirty="0" smtClean="0">
                <a:solidFill>
                  <a:schemeClr val="accent1">
                    <a:lumMod val="75000"/>
                  </a:schemeClr>
                </a:solidFill>
                <a:latin typeface="Copperplate Gothic Bold"/>
                <a:cs typeface="Copperplate Gothic Bold"/>
              </a:rPr>
            </a:br>
            <a:endParaRPr lang="en-US" sz="1800" dirty="0">
              <a:solidFill>
                <a:schemeClr val="accent1">
                  <a:lumMod val="75000"/>
                </a:schemeClr>
              </a:solidFill>
              <a:latin typeface="Copperplate Gothic Bold"/>
              <a:cs typeface="Copperplate Gothic Bold"/>
            </a:endParaRPr>
          </a:p>
        </p:txBody>
      </p:sp>
      <p:sp>
        <p:nvSpPr>
          <p:cNvPr id="3" name="Rectangle 2"/>
          <p:cNvSpPr/>
          <p:nvPr/>
        </p:nvSpPr>
        <p:spPr>
          <a:xfrm>
            <a:off x="330200" y="2679700"/>
            <a:ext cx="8686801" cy="3788729"/>
          </a:xfrm>
          <a:prstGeom prst="rect">
            <a:avLst/>
          </a:prstGeom>
          <a:noFill/>
        </p:spPr>
        <p:txBody>
          <a:bodyPr wrap="square" lIns="91440" tIns="45720" rIns="91440" bIns="45720">
            <a:spAutoFit/>
          </a:bodyPr>
          <a:lstStyle/>
          <a:p>
            <a:endParaRPr lang="en-US" sz="1200" dirty="0" smtClean="0"/>
          </a:p>
          <a:p>
            <a:pPr marL="457200" indent="-457200">
              <a:lnSpc>
                <a:spcPct val="70000"/>
              </a:lnSpc>
              <a:buFont typeface="Arial"/>
              <a:buChar char="•"/>
            </a:pPr>
            <a:endParaRPr lang="en-US" sz="3200" b="1" dirty="0">
              <a:solidFill>
                <a:schemeClr val="accent1">
                  <a:lumMod val="75000"/>
                </a:schemeClr>
              </a:solidFill>
              <a:latin typeface="Copperplate Gothic Bold"/>
              <a:cs typeface="Copperplate Gothic Bold"/>
            </a:endParaRPr>
          </a:p>
          <a:p>
            <a:pPr marL="457200" indent="-457200">
              <a:lnSpc>
                <a:spcPct val="70000"/>
              </a:lnSpc>
              <a:buFont typeface="Arial"/>
              <a:buChar char="•"/>
            </a:pPr>
            <a:r>
              <a:rPr lang="en-US" sz="3200" b="1" dirty="0" smtClean="0">
                <a:solidFill>
                  <a:schemeClr val="accent1">
                    <a:lumMod val="75000"/>
                  </a:schemeClr>
                </a:solidFill>
                <a:latin typeface="Copperplate Gothic Bold"/>
                <a:cs typeface="Copperplate Gothic Bold"/>
              </a:rPr>
              <a:t>The </a:t>
            </a:r>
            <a:r>
              <a:rPr lang="en-US" sz="3200" b="1" dirty="0" err="1" smtClean="0">
                <a:solidFill>
                  <a:schemeClr val="accent1">
                    <a:lumMod val="75000"/>
                  </a:schemeClr>
                </a:solidFill>
                <a:latin typeface="Copperplate Gothic Bold"/>
                <a:cs typeface="Copperplate Gothic Bold"/>
              </a:rPr>
              <a:t>torah</a:t>
            </a:r>
            <a:r>
              <a:rPr lang="en-US" sz="3200" b="1" dirty="0" smtClean="0">
                <a:solidFill>
                  <a:schemeClr val="accent1">
                    <a:lumMod val="75000"/>
                  </a:schemeClr>
                </a:solidFill>
                <a:latin typeface="Copperplate Gothic Bold"/>
                <a:cs typeface="Copperplate Gothic Bold"/>
              </a:rPr>
              <a:t> (Pentateuch)</a:t>
            </a:r>
            <a:endParaRPr lang="en-US" sz="3200" b="1" dirty="0">
              <a:solidFill>
                <a:schemeClr val="accent1">
                  <a:lumMod val="75000"/>
                </a:schemeClr>
              </a:solidFill>
              <a:latin typeface="Copperplate Gothic Bold"/>
              <a:cs typeface="Copperplate Gothic Bold"/>
            </a:endParaRPr>
          </a:p>
          <a:p>
            <a:pPr marL="457200" indent="-457200">
              <a:lnSpc>
                <a:spcPct val="70000"/>
              </a:lnSpc>
              <a:buFont typeface="Arial"/>
              <a:buChar char="•"/>
            </a:pPr>
            <a:endParaRPr lang="en-US" sz="2800" b="1" dirty="0">
              <a:solidFill>
                <a:schemeClr val="accent1">
                  <a:lumMod val="75000"/>
                </a:schemeClr>
              </a:solidFill>
              <a:latin typeface="Copperplate Gothic Bold"/>
              <a:cs typeface="Copperplate Gothic Bold"/>
            </a:endParaRPr>
          </a:p>
          <a:p>
            <a:pPr marL="457200" indent="-457200">
              <a:lnSpc>
                <a:spcPct val="70000"/>
              </a:lnSpc>
              <a:buFont typeface="Arial"/>
              <a:buChar char="•"/>
            </a:pPr>
            <a:endParaRPr lang="en-US" sz="2800" b="1" dirty="0">
              <a:solidFill>
                <a:schemeClr val="accent1">
                  <a:lumMod val="75000"/>
                </a:schemeClr>
              </a:solidFill>
              <a:latin typeface="Copperplate Gothic Bold"/>
              <a:cs typeface="Copperplate Gothic Bold"/>
            </a:endParaRPr>
          </a:p>
          <a:p>
            <a:pPr marL="457200" indent="-457200">
              <a:lnSpc>
                <a:spcPct val="70000"/>
              </a:lnSpc>
              <a:buFont typeface="Arial"/>
              <a:buChar char="•"/>
            </a:pPr>
            <a:r>
              <a:rPr lang="en-US" sz="3200" b="1" dirty="0" smtClean="0">
                <a:solidFill>
                  <a:schemeClr val="accent1">
                    <a:lumMod val="75000"/>
                  </a:schemeClr>
                </a:solidFill>
                <a:latin typeface="Copperplate Gothic Bold"/>
                <a:cs typeface="Copperplate Gothic Bold"/>
              </a:rPr>
              <a:t>The prophets</a:t>
            </a:r>
            <a:endParaRPr lang="en-US" sz="3200" b="1" dirty="0">
              <a:solidFill>
                <a:schemeClr val="accent1">
                  <a:lumMod val="75000"/>
                </a:schemeClr>
              </a:solidFill>
              <a:latin typeface="Copperplate Gothic Bold"/>
              <a:cs typeface="Copperplate Gothic Bold"/>
            </a:endParaRPr>
          </a:p>
          <a:p>
            <a:pPr>
              <a:lnSpc>
                <a:spcPct val="70000"/>
              </a:lnSpc>
            </a:pPr>
            <a:r>
              <a:rPr lang="en-US" sz="2800" b="1" dirty="0">
                <a:solidFill>
                  <a:schemeClr val="accent1">
                    <a:lumMod val="75000"/>
                  </a:schemeClr>
                </a:solidFill>
                <a:latin typeface="Copperplate Gothic Bold"/>
                <a:cs typeface="Copperplate Gothic Bold"/>
              </a:rPr>
              <a:t> </a:t>
            </a:r>
          </a:p>
          <a:p>
            <a:pPr marL="457200" indent="-457200">
              <a:lnSpc>
                <a:spcPct val="70000"/>
              </a:lnSpc>
              <a:buFont typeface="Arial"/>
              <a:buChar char="•"/>
            </a:pPr>
            <a:endParaRPr lang="en-US" sz="2800" b="1" dirty="0">
              <a:solidFill>
                <a:schemeClr val="accent1">
                  <a:lumMod val="75000"/>
                </a:schemeClr>
              </a:solidFill>
              <a:latin typeface="Copperplate Gothic Bold"/>
              <a:cs typeface="Copperplate Gothic Bold"/>
            </a:endParaRPr>
          </a:p>
          <a:p>
            <a:pPr marL="457200" indent="-457200">
              <a:lnSpc>
                <a:spcPct val="70000"/>
              </a:lnSpc>
              <a:buFont typeface="Arial"/>
              <a:buChar char="•"/>
            </a:pPr>
            <a:r>
              <a:rPr lang="en-US" sz="3200" b="1" dirty="0" smtClean="0">
                <a:solidFill>
                  <a:schemeClr val="accent1">
                    <a:lumMod val="75000"/>
                  </a:schemeClr>
                </a:solidFill>
                <a:latin typeface="Copperplate Gothic Bold"/>
                <a:cs typeface="Copperplate Gothic Bold"/>
              </a:rPr>
              <a:t>The writings</a:t>
            </a:r>
            <a:endParaRPr lang="en-US" sz="3200" b="1" dirty="0">
              <a:solidFill>
                <a:schemeClr val="accent1">
                  <a:lumMod val="75000"/>
                </a:schemeClr>
              </a:solidFill>
              <a:latin typeface="Copperplate Gothic Bold"/>
              <a:cs typeface="Copperplate Gothic Bold"/>
            </a:endParaRPr>
          </a:p>
          <a:p>
            <a:pPr>
              <a:lnSpc>
                <a:spcPct val="70000"/>
              </a:lnSpc>
            </a:pPr>
            <a:endParaRPr lang="en-US" sz="2800" b="1" dirty="0" smtClean="0">
              <a:solidFill>
                <a:schemeClr val="accent1">
                  <a:lumMod val="75000"/>
                </a:schemeClr>
              </a:solidFill>
            </a:endParaRPr>
          </a:p>
          <a:p>
            <a:pPr>
              <a:lnSpc>
                <a:spcPct val="70000"/>
              </a:lnSpc>
            </a:pPr>
            <a:r>
              <a:rPr lang="en-US" sz="2800" b="1" dirty="0" smtClean="0">
                <a:solidFill>
                  <a:schemeClr val="accent1">
                    <a:lumMod val="75000"/>
                  </a:schemeClr>
                </a:solidFill>
              </a:rPr>
              <a:t> </a:t>
            </a:r>
            <a:endParaRPr lang="en-US" sz="2800" b="1" dirty="0">
              <a:solidFill>
                <a:schemeClr val="accent1">
                  <a:lumMod val="75000"/>
                </a:schemeClr>
              </a:solidFill>
            </a:endParaRPr>
          </a:p>
          <a:p>
            <a:pPr>
              <a:lnSpc>
                <a:spcPct val="70000"/>
              </a:lnSpc>
            </a:pPr>
            <a:endParaRPr lang="en-US" sz="2800" b="1" dirty="0">
              <a:solidFill>
                <a:schemeClr val="accent1">
                  <a:lumMod val="75000"/>
                </a:schemeClr>
              </a:solidFill>
            </a:endParaRPr>
          </a:p>
        </p:txBody>
      </p:sp>
    </p:spTree>
    <p:extLst>
      <p:ext uri="{BB962C8B-B14F-4D97-AF65-F5344CB8AC3E}">
        <p14:creationId xmlns:p14="http://schemas.microsoft.com/office/powerpoint/2010/main" val="13007914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66701"/>
            <a:ext cx="8864600" cy="5663089"/>
          </a:xfrm>
          <a:prstGeom prst="rect">
            <a:avLst/>
          </a:prstGeom>
          <a:noFill/>
        </p:spPr>
        <p:txBody>
          <a:bodyPr wrap="square" lIns="91440" tIns="45720" rIns="91440" bIns="45720">
            <a:spAutoFit/>
          </a:bodyPr>
          <a:lstStyle/>
          <a:p>
            <a:pPr algn="ctr"/>
            <a:r>
              <a:rPr lang="en-US" sz="4400" dirty="0" smtClean="0">
                <a:ln w="12700">
                  <a:solidFill>
                    <a:schemeClr val="tx2">
                      <a:satMod val="155000"/>
                    </a:schemeClr>
                  </a:solidFill>
                  <a:prstDash val="solid"/>
                </a:ln>
                <a:solidFill>
                  <a:schemeClr val="accent1">
                    <a:lumMod val="75000"/>
                  </a:schemeClr>
                </a:solidFill>
                <a:latin typeface="Copperplate Gothic Bold"/>
                <a:cs typeface="Copperplate Gothic Bold"/>
              </a:rPr>
              <a:t>YOU DID IT!  </a:t>
            </a:r>
            <a:endParaRPr lang="en-US" sz="20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marL="457200" indent="-457200" algn="just">
              <a:buFont typeface="Arial"/>
              <a:buChar char="•"/>
            </a:pPr>
            <a:endParaRPr lang="en-US" sz="2000" dirty="0">
              <a:solidFill>
                <a:schemeClr val="accent1">
                  <a:lumMod val="75000"/>
                </a:schemeClr>
              </a:solidFill>
              <a:latin typeface="Copperplate Gothic Bold"/>
              <a:cs typeface="Copperplate Gothic Bold"/>
            </a:endParaRPr>
          </a:p>
          <a:p>
            <a:pPr algn="just"/>
            <a:endParaRPr lang="en-US" sz="2800" dirty="0">
              <a:solidFill>
                <a:schemeClr val="accent1">
                  <a:lumMod val="75000"/>
                </a:schemeClr>
              </a:solidFill>
              <a:latin typeface="Copperplate Gothic Bold"/>
              <a:cs typeface="Copperplate Gothic Bold"/>
            </a:endParaRPr>
          </a:p>
          <a:p>
            <a:pPr algn="just"/>
            <a:r>
              <a:rPr lang="en-US" sz="2800" dirty="0">
                <a:solidFill>
                  <a:schemeClr val="accent1">
                    <a:lumMod val="75000"/>
                  </a:schemeClr>
                </a:solidFill>
                <a:latin typeface="Copperplate Gothic Bold"/>
                <a:cs typeface="Copperplate Gothic Bold"/>
              </a:rPr>
              <a:t>This day, I am dissolving from consciousness old and crystallized ideas.  Through the power of god within me, I become aware of new ideas and see my world through new lens.  I am grateful.  So it is.  Amen.</a:t>
            </a:r>
          </a:p>
          <a:p>
            <a:endParaRPr lang="en-US" sz="24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endParaRPr lang="en-US" dirty="0">
              <a:ln w="12700">
                <a:solidFill>
                  <a:schemeClr val="tx2">
                    <a:satMod val="155000"/>
                  </a:schemeClr>
                </a:solidFill>
                <a:prstDash val="solid"/>
              </a:ln>
              <a:solidFill>
                <a:schemeClr val="accent1">
                  <a:lumMod val="75000"/>
                </a:schemeClr>
              </a:solidFill>
              <a:latin typeface="Copperplate Gothic Bold"/>
              <a:cs typeface="Copperplate Gothic Bold"/>
            </a:endParaRPr>
          </a:p>
          <a:p>
            <a:endParaRPr lang="en-US"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endParaRPr lang="en-US" sz="1400" dirty="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endParaRPr lang="en-US" sz="1400" dirty="0" smtClean="0">
              <a:ln w="12700">
                <a:solidFill>
                  <a:schemeClr val="tx2">
                    <a:satMod val="155000"/>
                  </a:schemeClr>
                </a:solidFill>
                <a:prstDash val="solid"/>
              </a:ln>
              <a:solidFill>
                <a:schemeClr val="accent1">
                  <a:lumMod val="75000"/>
                </a:schemeClr>
              </a:solidFill>
              <a:latin typeface="Copperplate Gothic Bold"/>
              <a:cs typeface="Copperplate Gothic Bold"/>
            </a:endParaRPr>
          </a:p>
          <a:p>
            <a:pPr algn="ctr"/>
            <a:endParaRPr lang="en-US" sz="1400" dirty="0">
              <a:ln w="12700">
                <a:solidFill>
                  <a:schemeClr val="tx2">
                    <a:satMod val="155000"/>
                  </a:schemeClr>
                </a:solidFill>
                <a:prstDash val="solid"/>
              </a:ln>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68279176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900" y="351137"/>
            <a:ext cx="8839200" cy="5847754"/>
          </a:xfrm>
          <a:prstGeom prst="rect">
            <a:avLst/>
          </a:prstGeom>
          <a:noFill/>
        </p:spPr>
        <p:txBody>
          <a:bodyPr wrap="square" lIns="91440" tIns="45720" rIns="91440" bIns="45720">
            <a:spAutoFit/>
          </a:bodyPr>
          <a:lstStyle/>
          <a:p>
            <a:pPr algn="ct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pray out TOGETHER  --  </a:t>
            </a:r>
            <a:r>
              <a:rPr lang="en-US" sz="2200" cap="none" spc="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jewish</a:t>
            </a: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 blessing </a:t>
            </a:r>
          </a:p>
          <a:p>
            <a:pPr algn="ct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hear o </a:t>
            </a:r>
            <a:r>
              <a:rPr lang="en-US" sz="2200" cap="none" spc="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israel</a:t>
            </a: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 the lord is our god  the lord is one!  blessed </a:t>
            </a: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is his glorious kingdom for ever and ever.  </a:t>
            </a:r>
          </a:p>
          <a:p>
            <a:pPr algn="ct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and thou shalt love the lord, thy god,</a:t>
            </a:r>
          </a:p>
          <a:p>
            <a:pPr algn="ct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with all thy heart, and with all thy soul, </a:t>
            </a:r>
          </a:p>
          <a:p>
            <a:pPr algn="ct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and with all thy might.</a:t>
            </a:r>
          </a:p>
          <a:p>
            <a:pPr algn="ct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and with these words, which </a:t>
            </a:r>
            <a:r>
              <a:rPr lang="en-US" sz="22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i</a:t>
            </a: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 command thee this day, </a:t>
            </a:r>
          </a:p>
          <a:p>
            <a:pPr algn="ct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shall be </a:t>
            </a:r>
            <a:r>
              <a:rPr lang="en-US" sz="22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engraven</a:t>
            </a: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 on </a:t>
            </a:r>
            <a:r>
              <a:rPr lang="en-US" sz="22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thine</a:t>
            </a: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 heart.  and thou</a:t>
            </a:r>
          </a:p>
          <a:p>
            <a:pPr algn="ct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shalt teach them faithfully unto thy children, </a:t>
            </a:r>
          </a:p>
          <a:p>
            <a:pPr algn="ct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and speak thereof when thou</a:t>
            </a:r>
          </a:p>
          <a:p>
            <a:pPr algn="ctr"/>
            <a:r>
              <a:rPr lang="en-US" sz="22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sittest</a:t>
            </a: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 in thy house, and when thou </a:t>
            </a:r>
            <a:r>
              <a:rPr lang="en-US" sz="22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goest</a:t>
            </a: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 on the way, </a:t>
            </a:r>
          </a:p>
          <a:p>
            <a:pPr algn="ct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and when thou </a:t>
            </a:r>
            <a:r>
              <a:rPr lang="en-US" sz="220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layest</a:t>
            </a: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 down, and</a:t>
            </a:r>
          </a:p>
          <a:p>
            <a:pPr algn="ct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when thou </a:t>
            </a:r>
            <a:r>
              <a:rPr lang="en-US" sz="2200" cap="none" spc="0" dirty="0" err="1" smtClean="0">
                <a:ln w="12700">
                  <a:solidFill>
                    <a:schemeClr val="tx2">
                      <a:satMod val="155000"/>
                    </a:schemeClr>
                  </a:solidFill>
                  <a:prstDash val="solid"/>
                </a:ln>
                <a:solidFill>
                  <a:schemeClr val="accent1">
                    <a:lumMod val="75000"/>
                  </a:schemeClr>
                </a:solidFill>
                <a:latin typeface="Copperplate Gothic Bold"/>
                <a:cs typeface="Copperplate Gothic Bold"/>
              </a:rPr>
              <a:t>riseth</a:t>
            </a: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 up.  and thou shalt bind them </a:t>
            </a:r>
          </a:p>
          <a:p>
            <a:pPr algn="ct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for a token upon thy hand. </a:t>
            </a:r>
          </a:p>
          <a:p>
            <a:pPr algn="ctr"/>
            <a:r>
              <a:rPr lang="en-US" sz="2200" cap="none" spc="0" dirty="0" smtClean="0">
                <a:ln w="12700">
                  <a:solidFill>
                    <a:schemeClr val="tx2">
                      <a:satMod val="155000"/>
                    </a:schemeClr>
                  </a:solidFill>
                  <a:prstDash val="solid"/>
                </a:ln>
                <a:solidFill>
                  <a:schemeClr val="accent1">
                    <a:lumMod val="75000"/>
                  </a:schemeClr>
                </a:solidFill>
                <a:latin typeface="Copperplate Gothic Bold"/>
                <a:cs typeface="Copperplate Gothic Bold"/>
              </a:rPr>
              <a:t>and they shall be as frontiers between thy eyes.  </a:t>
            </a:r>
          </a:p>
          <a:p>
            <a:pPr algn="ctr"/>
            <a:r>
              <a:rPr lang="en-US" sz="2200" dirty="0" smtClean="0">
                <a:ln w="12700">
                  <a:solidFill>
                    <a:schemeClr val="tx2">
                      <a:satMod val="155000"/>
                    </a:schemeClr>
                  </a:solidFill>
                  <a:prstDash val="solid"/>
                </a:ln>
                <a:solidFill>
                  <a:schemeClr val="accent1">
                    <a:lumMod val="75000"/>
                  </a:schemeClr>
                </a:solidFill>
                <a:latin typeface="Copperplate Gothic Bold"/>
                <a:cs typeface="Copperplate Gothic Bold"/>
              </a:rPr>
              <a:t>and thou shalt write them upon the doorposts of thy house and upon thy gates.”  shalom.</a:t>
            </a:r>
          </a:p>
        </p:txBody>
      </p:sp>
    </p:spTree>
    <p:extLst>
      <p:ext uri="{BB962C8B-B14F-4D97-AF65-F5344CB8AC3E}">
        <p14:creationId xmlns:p14="http://schemas.microsoft.com/office/powerpoint/2010/main" val="25275992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875" y="203200"/>
            <a:ext cx="8042276" cy="1498600"/>
          </a:xfrm>
        </p:spPr>
        <p:txBody>
          <a:bodyPr/>
          <a:lstStyle/>
          <a:p>
            <a:pPr>
              <a:lnSpc>
                <a:spcPct val="150000"/>
              </a:lnSpc>
            </a:pP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
            </a:r>
            <a:b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br>
            <a:r>
              <a:rPr lang="en-US" sz="28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
            </a:r>
            <a:br>
              <a:rPr lang="en-US" sz="28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b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
            </a:r>
            <a:b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br>
            <a:r>
              <a:rPr lang="en-US" sz="28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
            </a:r>
            <a:br>
              <a:rPr lang="en-US" sz="28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br>
            <a: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
            </a:r>
            <a:br>
              <a:rPr lang="en-US" sz="280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br>
            <a:r>
              <a:rPr lang="en-US" sz="28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
            </a:r>
            <a:br>
              <a:rPr lang="en-US" sz="2800"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br>
            <a:r>
              <a:rPr lang="en-US" dirty="0" smtClean="0">
                <a:solidFill>
                  <a:schemeClr val="accent1">
                    <a:lumMod val="75000"/>
                  </a:schemeClr>
                </a:solidFill>
                <a:latin typeface="Copperplate Gothic Bold"/>
                <a:cs typeface="Copperplate Gothic Bold"/>
              </a:rPr>
              <a:t>The Writings</a:t>
            </a:r>
            <a:br>
              <a:rPr lang="en-US" dirty="0" smtClean="0">
                <a:solidFill>
                  <a:schemeClr val="accent1">
                    <a:lumMod val="75000"/>
                  </a:schemeClr>
                </a:solidFill>
                <a:latin typeface="Copperplate Gothic Bold"/>
                <a:cs typeface="Copperplate Gothic Bold"/>
              </a:rPr>
            </a:br>
            <a:r>
              <a:rPr lang="en-US" sz="2000" dirty="0" smtClean="0">
                <a:solidFill>
                  <a:schemeClr val="accent1">
                    <a:lumMod val="75000"/>
                  </a:schemeClr>
                </a:solidFill>
                <a:latin typeface="Copperplate Gothic Bold"/>
                <a:cs typeface="Copperplate Gothic Bold"/>
              </a:rPr>
              <a:t>Israel’s wisdom teachings (Non-Historical)</a:t>
            </a:r>
            <a:br>
              <a:rPr lang="en-US" sz="2000" dirty="0" smtClean="0">
                <a:solidFill>
                  <a:schemeClr val="accent1">
                    <a:lumMod val="75000"/>
                  </a:schemeClr>
                </a:solidFill>
                <a:latin typeface="Copperplate Gothic Bold"/>
                <a:cs typeface="Copperplate Gothic Bold"/>
              </a:rPr>
            </a:br>
            <a:r>
              <a:rPr lang="en-US" sz="2000" dirty="0" smtClean="0">
                <a:solidFill>
                  <a:schemeClr val="accent1">
                    <a:lumMod val="75000"/>
                  </a:schemeClr>
                </a:solidFill>
                <a:latin typeface="Copperplate Gothic Bold"/>
                <a:cs typeface="Copperplate Gothic Bold"/>
              </a:rPr>
              <a:t>539 BCE or postexilic period</a:t>
            </a:r>
            <a:endParaRPr lang="en-US" sz="2000" dirty="0">
              <a:solidFill>
                <a:schemeClr val="accent1">
                  <a:lumMod val="75000"/>
                </a:schemeClr>
              </a:solidFill>
              <a:latin typeface="Copperplate Gothic Bold"/>
              <a:cs typeface="Copperplate Gothic Bold"/>
            </a:endParaRPr>
          </a:p>
        </p:txBody>
      </p:sp>
      <p:sp>
        <p:nvSpPr>
          <p:cNvPr id="3" name="Rectangle 2"/>
          <p:cNvSpPr/>
          <p:nvPr/>
        </p:nvSpPr>
        <p:spPr>
          <a:xfrm>
            <a:off x="549276" y="1589295"/>
            <a:ext cx="7693027" cy="3934410"/>
          </a:xfrm>
          <a:prstGeom prst="rect">
            <a:avLst/>
          </a:prstGeom>
          <a:noFill/>
        </p:spPr>
        <p:txBody>
          <a:bodyPr wrap="square" lIns="91440" tIns="45720" rIns="91440" bIns="45720">
            <a:spAutoFit/>
          </a:bodyPr>
          <a:lstStyle/>
          <a:p>
            <a:pPr marL="914400" lvl="1" indent="-457200">
              <a:lnSpc>
                <a:spcPct val="150000"/>
              </a:lnSpc>
              <a:buFont typeface="Arial"/>
              <a:buChar char="•"/>
            </a:pPr>
            <a:r>
              <a:rPr lang="en-US" sz="2800" b="1" dirty="0" smtClean="0">
                <a:solidFill>
                  <a:schemeClr val="accent1">
                    <a:lumMod val="75000"/>
                  </a:schemeClr>
                </a:solidFill>
                <a:latin typeface="Copperplate Gothic Bold"/>
                <a:cs typeface="Copperplate Gothic Bold"/>
              </a:rPr>
              <a:t>Esther and Ruth</a:t>
            </a:r>
          </a:p>
          <a:p>
            <a:pPr marL="914400" lvl="1" indent="-457200">
              <a:lnSpc>
                <a:spcPct val="150000"/>
              </a:lnSpc>
              <a:buFont typeface="Arial"/>
              <a:buChar char="•"/>
            </a:pPr>
            <a:r>
              <a:rPr lang="en-US" sz="2800" b="1" dirty="0" smtClean="0">
                <a:solidFill>
                  <a:schemeClr val="accent1">
                    <a:lumMod val="75000"/>
                  </a:schemeClr>
                </a:solidFill>
                <a:latin typeface="Copperplate Gothic Bold"/>
                <a:cs typeface="Copperplate Gothic Bold"/>
              </a:rPr>
              <a:t>Job (586 BCE)</a:t>
            </a:r>
          </a:p>
          <a:p>
            <a:pPr marL="914400" lvl="1" indent="-457200">
              <a:lnSpc>
                <a:spcPct val="150000"/>
              </a:lnSpc>
              <a:buFont typeface="Arial"/>
              <a:buChar char="•"/>
            </a:pPr>
            <a:r>
              <a:rPr lang="en-US" sz="2800" b="1" dirty="0" smtClean="0">
                <a:solidFill>
                  <a:schemeClr val="accent1">
                    <a:lumMod val="75000"/>
                  </a:schemeClr>
                </a:solidFill>
                <a:latin typeface="Copperplate Gothic Bold"/>
                <a:cs typeface="Copperplate Gothic Bold"/>
              </a:rPr>
              <a:t>Psalms (100 BCE)</a:t>
            </a:r>
            <a:endParaRPr lang="en-US" sz="2800" b="1" dirty="0">
              <a:solidFill>
                <a:schemeClr val="accent1">
                  <a:lumMod val="75000"/>
                </a:schemeClr>
              </a:solidFill>
              <a:latin typeface="Copperplate Gothic Bold"/>
              <a:cs typeface="Copperplate Gothic Bold"/>
            </a:endParaRPr>
          </a:p>
          <a:p>
            <a:pPr marL="914400" lvl="1" indent="-457200">
              <a:lnSpc>
                <a:spcPct val="150000"/>
              </a:lnSpc>
              <a:buFont typeface="Arial"/>
              <a:buChar char="•"/>
            </a:pPr>
            <a:r>
              <a:rPr lang="en-US" sz="2800" b="1" dirty="0" smtClean="0">
                <a:solidFill>
                  <a:schemeClr val="accent1">
                    <a:lumMod val="75000"/>
                  </a:schemeClr>
                </a:solidFill>
                <a:latin typeface="Copperplate Gothic Bold"/>
                <a:cs typeface="Copperplate Gothic Bold"/>
              </a:rPr>
              <a:t>Proverbs (500 BCE)</a:t>
            </a:r>
            <a:endParaRPr lang="en-US" sz="2800" b="1" dirty="0">
              <a:solidFill>
                <a:schemeClr val="accent1">
                  <a:lumMod val="75000"/>
                </a:schemeClr>
              </a:solidFill>
              <a:latin typeface="Copperplate Gothic Bold"/>
              <a:cs typeface="Copperplate Gothic Bold"/>
            </a:endParaRPr>
          </a:p>
          <a:p>
            <a:pPr marL="914400" lvl="1" indent="-457200">
              <a:lnSpc>
                <a:spcPct val="150000"/>
              </a:lnSpc>
              <a:buFont typeface="Arial"/>
              <a:buChar char="•"/>
            </a:pPr>
            <a:r>
              <a:rPr lang="en-US" sz="2800" b="1" dirty="0" smtClean="0">
                <a:solidFill>
                  <a:schemeClr val="accent1">
                    <a:lumMod val="75000"/>
                  </a:schemeClr>
                </a:solidFill>
                <a:latin typeface="Copperplate Gothic Bold"/>
                <a:cs typeface="Copperplate Gothic Bold"/>
              </a:rPr>
              <a:t>Ecclesiastes (200 BCE)</a:t>
            </a:r>
          </a:p>
          <a:p>
            <a:pPr marL="914400" lvl="1" indent="-457200">
              <a:lnSpc>
                <a:spcPct val="150000"/>
              </a:lnSpc>
              <a:buFont typeface="Arial"/>
              <a:buChar char="•"/>
            </a:pPr>
            <a:r>
              <a:rPr lang="en-US" sz="2800" b="1" dirty="0" smtClean="0">
                <a:solidFill>
                  <a:schemeClr val="accent1">
                    <a:lumMod val="75000"/>
                  </a:schemeClr>
                </a:solidFill>
                <a:latin typeface="Copperplate Gothic Bold"/>
                <a:cs typeface="Copperplate Gothic Bold"/>
              </a:rPr>
              <a:t>Song </a:t>
            </a:r>
            <a:r>
              <a:rPr lang="en-US" sz="2800" b="1" dirty="0">
                <a:solidFill>
                  <a:schemeClr val="accent1">
                    <a:lumMod val="75000"/>
                  </a:schemeClr>
                </a:solidFill>
                <a:latin typeface="Copperplate Gothic Bold"/>
                <a:cs typeface="Copperplate Gothic Bold"/>
              </a:rPr>
              <a:t>of Solomon </a:t>
            </a:r>
            <a:r>
              <a:rPr lang="en-US" sz="2800" b="1" dirty="0" smtClean="0">
                <a:solidFill>
                  <a:schemeClr val="accent1">
                    <a:lumMod val="75000"/>
                  </a:schemeClr>
                </a:solidFill>
                <a:latin typeface="Copperplate Gothic Bold"/>
                <a:cs typeface="Copperplate Gothic Bold"/>
              </a:rPr>
              <a:t>--  (539 BCE)</a:t>
            </a:r>
            <a:endParaRPr lang="en-US" sz="2800" b="1"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323030611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0"/>
            <a:ext cx="8042276" cy="1336956"/>
          </a:xfrm>
        </p:spPr>
        <p:txBody>
          <a:bodyPr/>
          <a:lstStyle/>
          <a:p>
            <a:pPr algn="l"/>
            <a:r>
              <a:rPr lang="en-US" dirty="0" smtClean="0">
                <a:solidFill>
                  <a:schemeClr val="accent1">
                    <a:lumMod val="75000"/>
                  </a:schemeClr>
                </a:solidFill>
                <a:latin typeface="Copperplate Gothic Bold"/>
                <a:cs typeface="Copperplate Gothic Bold"/>
              </a:rPr>
              <a:t>The Writings</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549276" y="1589297"/>
            <a:ext cx="7693027" cy="3970318"/>
          </a:xfrm>
          <a:prstGeom prst="rect">
            <a:avLst/>
          </a:prstGeom>
          <a:noFill/>
        </p:spPr>
        <p:txBody>
          <a:bodyPr wrap="square" lIns="91440" tIns="45720" rIns="91440" bIns="45720">
            <a:spAutoFit/>
          </a:bodyPr>
          <a:lstStyle/>
          <a:p>
            <a:r>
              <a:rPr lang="en-US" sz="2800" b="1" dirty="0">
                <a:solidFill>
                  <a:schemeClr val="accent1">
                    <a:lumMod val="75000"/>
                  </a:schemeClr>
                </a:solidFill>
                <a:latin typeface="Copperplate Gothic Bold"/>
                <a:cs typeface="Copperplate Gothic Bold"/>
              </a:rPr>
              <a:t>Esther </a:t>
            </a:r>
          </a:p>
          <a:p>
            <a:endParaRPr lang="en-US" sz="28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a:solidFill>
                  <a:schemeClr val="accent1">
                    <a:lumMod val="75000"/>
                  </a:schemeClr>
                </a:solidFill>
                <a:latin typeface="Copperplate Gothic Bold"/>
                <a:cs typeface="Copperplate Gothic Bold"/>
              </a:rPr>
              <a:t>Jewish </a:t>
            </a:r>
            <a:r>
              <a:rPr lang="en-US" sz="2800" b="1" dirty="0" smtClean="0">
                <a:solidFill>
                  <a:schemeClr val="accent1">
                    <a:lumMod val="75000"/>
                  </a:schemeClr>
                </a:solidFill>
                <a:latin typeface="Copperplate Gothic Bold"/>
                <a:cs typeface="Copperplate Gothic Bold"/>
              </a:rPr>
              <a:t>Queen/heroine </a:t>
            </a:r>
            <a:r>
              <a:rPr lang="en-US" sz="2800" b="1" dirty="0">
                <a:solidFill>
                  <a:schemeClr val="accent1">
                    <a:lumMod val="75000"/>
                  </a:schemeClr>
                </a:solidFill>
                <a:latin typeface="Copperplate Gothic Bold"/>
                <a:cs typeface="Copperplate Gothic Bold"/>
              </a:rPr>
              <a:t>saves her people from a genocidal </a:t>
            </a:r>
            <a:r>
              <a:rPr lang="en-US" sz="2800" b="1" dirty="0" smtClean="0">
                <a:solidFill>
                  <a:schemeClr val="accent1">
                    <a:lumMod val="75000"/>
                  </a:schemeClr>
                </a:solidFill>
                <a:latin typeface="Copperplate Gothic Bold"/>
                <a:cs typeface="Copperplate Gothic Bold"/>
              </a:rPr>
              <a:t>plot</a:t>
            </a:r>
          </a:p>
          <a:p>
            <a:r>
              <a:rPr lang="en-US" sz="2800" b="1" dirty="0" smtClean="0">
                <a:solidFill>
                  <a:schemeClr val="accent1">
                    <a:lumMod val="75000"/>
                  </a:schemeClr>
                </a:solidFill>
                <a:latin typeface="Copperplate Gothic Bold"/>
                <a:cs typeface="Copperplate Gothic Bold"/>
              </a:rPr>
              <a:t> </a:t>
            </a:r>
          </a:p>
          <a:p>
            <a:pPr marL="457200" indent="-457200">
              <a:buFont typeface="Arial"/>
              <a:buChar char="•"/>
            </a:pPr>
            <a:r>
              <a:rPr lang="en-US" sz="2800" b="1" dirty="0">
                <a:solidFill>
                  <a:schemeClr val="accent1">
                    <a:lumMod val="75000"/>
                  </a:schemeClr>
                </a:solidFill>
                <a:latin typeface="Copperplate Gothic Bold"/>
                <a:cs typeface="Copperplate Gothic Bold"/>
              </a:rPr>
              <a:t>Not a single mention of God, laws, miracles, prayers or Jerusalem</a:t>
            </a:r>
          </a:p>
          <a:p>
            <a:r>
              <a:rPr lang="en-US" sz="2800" b="1" dirty="0" smtClean="0">
                <a:solidFill>
                  <a:schemeClr val="accent1">
                    <a:lumMod val="75000"/>
                  </a:schemeClr>
                </a:solidFill>
                <a:latin typeface="Copperplate Gothic Bold"/>
                <a:cs typeface="Copperplate Gothic Bold"/>
              </a:rPr>
              <a:t> </a:t>
            </a:r>
            <a:endParaRPr lang="en-US" sz="2800" b="1" dirty="0">
              <a:solidFill>
                <a:schemeClr val="accent1">
                  <a:lumMod val="75000"/>
                </a:schemeClr>
              </a:solidFill>
              <a:latin typeface="Copperplate Gothic Bold"/>
              <a:cs typeface="Copperplate Gothic Bold"/>
            </a:endParaRPr>
          </a:p>
          <a:p>
            <a:endParaRPr lang="en-US" sz="2800" dirty="0"/>
          </a:p>
        </p:txBody>
      </p:sp>
    </p:spTree>
    <p:extLst>
      <p:ext uri="{BB962C8B-B14F-4D97-AF65-F5344CB8AC3E}">
        <p14:creationId xmlns:p14="http://schemas.microsoft.com/office/powerpoint/2010/main" val="82726341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pPr algn="l"/>
            <a:r>
              <a:rPr lang="en-US" dirty="0" smtClean="0">
                <a:solidFill>
                  <a:schemeClr val="accent1">
                    <a:lumMod val="75000"/>
                  </a:schemeClr>
                </a:solidFill>
                <a:latin typeface="Copperplate Gothic Bold"/>
                <a:cs typeface="Copperplate Gothic Bold"/>
              </a:rPr>
              <a:t>The Writings </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549276" y="1725540"/>
            <a:ext cx="8467725" cy="2492990"/>
          </a:xfrm>
          <a:prstGeom prst="rect">
            <a:avLst/>
          </a:prstGeom>
          <a:noFill/>
        </p:spPr>
        <p:txBody>
          <a:bodyPr wrap="square" lIns="91440" tIns="45720" rIns="91440" bIns="45720">
            <a:spAutoFit/>
          </a:bodyPr>
          <a:lstStyle/>
          <a:p>
            <a:r>
              <a:rPr lang="en-US" sz="3600" b="1" dirty="0" smtClean="0">
                <a:solidFill>
                  <a:schemeClr val="accent1">
                    <a:lumMod val="75000"/>
                  </a:schemeClr>
                </a:solidFill>
                <a:latin typeface="Copperplate Gothic Bold"/>
                <a:cs typeface="Copperplate Gothic Bold"/>
              </a:rPr>
              <a:t>Job</a:t>
            </a:r>
          </a:p>
          <a:p>
            <a:endParaRPr lang="en-US" sz="36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the </a:t>
            </a:r>
            <a:r>
              <a:rPr lang="en-US" sz="2800" b="1" dirty="0">
                <a:solidFill>
                  <a:schemeClr val="accent1">
                    <a:lumMod val="75000"/>
                  </a:schemeClr>
                </a:solidFill>
                <a:latin typeface="Copperplate Gothic Bold"/>
                <a:cs typeface="Copperplate Gothic Bold"/>
              </a:rPr>
              <a:t>righteous </a:t>
            </a:r>
            <a:r>
              <a:rPr lang="en-US" sz="2800" b="1" dirty="0" smtClean="0">
                <a:solidFill>
                  <a:schemeClr val="accent1">
                    <a:lumMod val="75000"/>
                  </a:schemeClr>
                </a:solidFill>
                <a:latin typeface="Copperplate Gothic Bold"/>
                <a:cs typeface="Copperplate Gothic Bold"/>
              </a:rPr>
              <a:t>may suffer</a:t>
            </a:r>
          </a:p>
          <a:p>
            <a:pPr marL="457200" indent="-457200">
              <a:buFont typeface="Arial"/>
              <a:buChar char="•"/>
            </a:pPr>
            <a:endParaRPr lang="en-US" sz="28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mystical </a:t>
            </a:r>
            <a:r>
              <a:rPr lang="en-US" sz="2800" b="1" dirty="0">
                <a:solidFill>
                  <a:schemeClr val="accent1">
                    <a:lumMod val="75000"/>
                  </a:schemeClr>
                </a:solidFill>
                <a:latin typeface="Copperplate Gothic Bold"/>
                <a:cs typeface="Copperplate Gothic Bold"/>
              </a:rPr>
              <a:t>experience of </a:t>
            </a:r>
            <a:r>
              <a:rPr lang="en-US" sz="2800" b="1" dirty="0" smtClean="0">
                <a:solidFill>
                  <a:schemeClr val="accent1">
                    <a:lumMod val="75000"/>
                  </a:schemeClr>
                </a:solidFill>
                <a:latin typeface="Copperplate Gothic Bold"/>
                <a:cs typeface="Copperplate Gothic Bold"/>
              </a:rPr>
              <a:t>God</a:t>
            </a:r>
            <a:endParaRPr lang="en-US" sz="2800"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374421932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pPr algn="l"/>
            <a:r>
              <a:rPr lang="en-US" dirty="0" smtClean="0">
                <a:solidFill>
                  <a:schemeClr val="accent1">
                    <a:lumMod val="75000"/>
                  </a:schemeClr>
                </a:solidFill>
                <a:latin typeface="Copperplate Gothic Bold"/>
                <a:cs typeface="Copperplate Gothic Bold"/>
              </a:rPr>
              <a:t>The Writings </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549276" y="1900072"/>
            <a:ext cx="8162925" cy="3108544"/>
          </a:xfrm>
          <a:prstGeom prst="rect">
            <a:avLst/>
          </a:prstGeom>
          <a:noFill/>
        </p:spPr>
        <p:txBody>
          <a:bodyPr wrap="square" lIns="91440" tIns="45720" rIns="91440" bIns="45720">
            <a:spAutoFit/>
          </a:bodyPr>
          <a:lstStyle/>
          <a:p>
            <a:r>
              <a:rPr lang="en-US" sz="3600" b="1" dirty="0" smtClean="0">
                <a:solidFill>
                  <a:schemeClr val="accent1">
                    <a:lumMod val="75000"/>
                  </a:schemeClr>
                </a:solidFill>
                <a:latin typeface="Copperplate Gothic Bold"/>
                <a:cs typeface="Copperplate Gothic Bold"/>
              </a:rPr>
              <a:t>Psalms</a:t>
            </a:r>
          </a:p>
          <a:p>
            <a:endParaRPr lang="en-US" sz="20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people speaking to God (rather than God </a:t>
            </a:r>
            <a:r>
              <a:rPr lang="en-US" sz="2800" b="1" dirty="0">
                <a:solidFill>
                  <a:schemeClr val="accent1">
                    <a:lumMod val="75000"/>
                  </a:schemeClr>
                </a:solidFill>
                <a:latin typeface="Copperplate Gothic Bold"/>
                <a:cs typeface="Copperplate Gothic Bold"/>
              </a:rPr>
              <a:t>speaking to </a:t>
            </a:r>
            <a:r>
              <a:rPr lang="en-US" sz="2800" b="1" dirty="0" smtClean="0">
                <a:solidFill>
                  <a:schemeClr val="accent1">
                    <a:lumMod val="75000"/>
                  </a:schemeClr>
                </a:solidFill>
                <a:latin typeface="Copperplate Gothic Bold"/>
                <a:cs typeface="Copperplate Gothic Bold"/>
              </a:rPr>
              <a:t>people)</a:t>
            </a:r>
          </a:p>
          <a:p>
            <a:r>
              <a:rPr lang="en-US" sz="2800" b="1" dirty="0" smtClean="0">
                <a:solidFill>
                  <a:schemeClr val="accent1">
                    <a:lumMod val="75000"/>
                  </a:schemeClr>
                </a:solidFill>
                <a:latin typeface="Copperplate Gothic Bold"/>
                <a:cs typeface="Copperplate Gothic Bold"/>
              </a:rPr>
              <a:t> </a:t>
            </a:r>
            <a:endParaRPr lang="en-US" sz="28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a:solidFill>
                  <a:schemeClr val="accent1">
                    <a:lumMod val="75000"/>
                  </a:schemeClr>
                </a:solidFill>
                <a:latin typeface="Copperplate Gothic Bold"/>
                <a:cs typeface="Copperplate Gothic Bold"/>
              </a:rPr>
              <a:t>Compiled in 100 BCE from older collections of </a:t>
            </a:r>
            <a:r>
              <a:rPr lang="en-US" sz="2800" b="1" dirty="0" smtClean="0">
                <a:solidFill>
                  <a:schemeClr val="accent1">
                    <a:lumMod val="75000"/>
                  </a:schemeClr>
                </a:solidFill>
                <a:latin typeface="Copperplate Gothic Bold"/>
                <a:cs typeface="Copperplate Gothic Bold"/>
              </a:rPr>
              <a:t>lyrics</a:t>
            </a:r>
            <a:endParaRPr lang="en-US" sz="2800" b="1"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308205969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3" y="107578"/>
            <a:ext cx="8134351" cy="1048124"/>
          </a:xfrm>
        </p:spPr>
        <p:txBody>
          <a:bodyPr/>
          <a:lstStyle/>
          <a:p>
            <a:pPr algn="l"/>
            <a:r>
              <a:rPr lang="en-US" dirty="0" smtClean="0">
                <a:solidFill>
                  <a:schemeClr val="accent1">
                    <a:lumMod val="75000"/>
                  </a:schemeClr>
                </a:solidFill>
                <a:latin typeface="Copperplate Gothic Bold"/>
                <a:cs typeface="Copperplate Gothic Bold"/>
              </a:rPr>
              <a:t>The Writings </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609601" y="2456598"/>
            <a:ext cx="7594601" cy="3108544"/>
          </a:xfrm>
          <a:prstGeom prst="rect">
            <a:avLst/>
          </a:prstGeom>
          <a:noFill/>
        </p:spPr>
        <p:txBody>
          <a:bodyPr wrap="square" lIns="91440" tIns="45720" rIns="91440" bIns="45720">
            <a:spAutoFit/>
          </a:bodyPr>
          <a:lstStyle/>
          <a:p>
            <a:r>
              <a:rPr lang="en-US" sz="3600" b="1" dirty="0" smtClean="0">
                <a:solidFill>
                  <a:schemeClr val="accent1">
                    <a:lumMod val="75000"/>
                  </a:schemeClr>
                </a:solidFill>
                <a:latin typeface="Copperplate Gothic Bold"/>
                <a:cs typeface="Copperplate Gothic Bold"/>
              </a:rPr>
              <a:t>Proverbs</a:t>
            </a:r>
          </a:p>
          <a:p>
            <a:endParaRPr lang="en-US" sz="10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Community wisdom </a:t>
            </a:r>
          </a:p>
          <a:p>
            <a:pPr marL="457200" indent="-457200">
              <a:buFont typeface="Arial"/>
              <a:buChar char="•"/>
            </a:pPr>
            <a:endParaRPr lang="en-US" sz="2800" b="1" dirty="0" smtClean="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Themes based on insights and experience</a:t>
            </a:r>
          </a:p>
          <a:p>
            <a:r>
              <a:rPr lang="en-US" sz="1000" b="1" dirty="0" smtClean="0">
                <a:solidFill>
                  <a:schemeClr val="accent1">
                    <a:lumMod val="75000"/>
                  </a:schemeClr>
                </a:solidFill>
                <a:latin typeface="Copperplate Gothic Bold"/>
                <a:cs typeface="Copperplate Gothic Bold"/>
              </a:rPr>
              <a:t> </a:t>
            </a:r>
            <a:endParaRPr lang="en-US" sz="1000" b="1" dirty="0">
              <a:solidFill>
                <a:schemeClr val="accent1">
                  <a:lumMod val="75000"/>
                </a:schemeClr>
              </a:solidFill>
              <a:latin typeface="Copperplate Gothic Bold"/>
              <a:cs typeface="Copperplate Gothic Bold"/>
            </a:endParaRPr>
          </a:p>
          <a:p>
            <a:pPr marL="914400" lvl="1" indent="-457200">
              <a:buFont typeface="Arial"/>
              <a:buChar char="•"/>
            </a:pPr>
            <a:endParaRPr lang="en-US" sz="2800" b="1" dirty="0">
              <a:solidFill>
                <a:schemeClr val="accent1">
                  <a:lumMod val="75000"/>
                </a:schemeClr>
              </a:solidFill>
              <a:latin typeface="Copperplate Gothic Bold"/>
              <a:cs typeface="Copperplate Gothic Bold"/>
            </a:endParaRPr>
          </a:p>
        </p:txBody>
      </p:sp>
      <p:sp>
        <p:nvSpPr>
          <p:cNvPr id="4" name="Rectangle 3"/>
          <p:cNvSpPr/>
          <p:nvPr/>
        </p:nvSpPr>
        <p:spPr>
          <a:xfrm>
            <a:off x="355600" y="1384301"/>
            <a:ext cx="7848600" cy="854080"/>
          </a:xfrm>
          <a:prstGeom prst="rect">
            <a:avLst/>
          </a:prstGeom>
          <a:noFill/>
        </p:spPr>
        <p:txBody>
          <a:bodyPr wrap="square" lIns="91440" tIns="45720" rIns="91440" bIns="45720">
            <a:spAutoFit/>
          </a:bodyPr>
          <a:lstStyle/>
          <a:p>
            <a:pPr algn="ctr"/>
            <a:r>
              <a:rPr lang="en-US" sz="2400" b="1" i="1" dirty="0" smtClean="0">
                <a:solidFill>
                  <a:schemeClr val="accent1">
                    <a:lumMod val="75000"/>
                  </a:schemeClr>
                </a:solidFill>
                <a:latin typeface="Times New Roman"/>
                <a:cs typeface="Times New Roman"/>
              </a:rPr>
              <a:t>“</a:t>
            </a:r>
            <a:r>
              <a:rPr lang="en-US" sz="2400" b="1" i="1" dirty="0">
                <a:solidFill>
                  <a:schemeClr val="accent1">
                    <a:lumMod val="75000"/>
                  </a:schemeClr>
                </a:solidFill>
                <a:latin typeface="Times New Roman"/>
                <a:cs typeface="Times New Roman"/>
              </a:rPr>
              <a:t>The way of a fool </a:t>
            </a:r>
            <a:r>
              <a:rPr lang="en-US" sz="2400" b="1" i="1" dirty="0" smtClean="0">
                <a:solidFill>
                  <a:schemeClr val="accent1">
                    <a:lumMod val="75000"/>
                  </a:schemeClr>
                </a:solidFill>
                <a:latin typeface="Times New Roman"/>
                <a:cs typeface="Times New Roman"/>
              </a:rPr>
              <a:t>is </a:t>
            </a:r>
            <a:r>
              <a:rPr lang="en-US" sz="2400" b="1" i="1" dirty="0">
                <a:solidFill>
                  <a:schemeClr val="accent1">
                    <a:lumMod val="75000"/>
                  </a:schemeClr>
                </a:solidFill>
                <a:latin typeface="Times New Roman"/>
                <a:cs typeface="Times New Roman"/>
              </a:rPr>
              <a:t>right in his own </a:t>
            </a:r>
            <a:r>
              <a:rPr lang="en-US" sz="2400" b="1" i="1" dirty="0" smtClean="0">
                <a:solidFill>
                  <a:schemeClr val="accent1">
                    <a:lumMod val="75000"/>
                  </a:schemeClr>
                </a:solidFill>
                <a:latin typeface="Times New Roman"/>
                <a:cs typeface="Times New Roman"/>
              </a:rPr>
              <a:t>eyes</a:t>
            </a:r>
            <a:r>
              <a:rPr lang="en-US" sz="2400" b="1" i="1" dirty="0">
                <a:solidFill>
                  <a:schemeClr val="accent1">
                    <a:lumMod val="75000"/>
                  </a:schemeClr>
                </a:solidFill>
                <a:latin typeface="Times New Roman"/>
                <a:cs typeface="Times New Roman"/>
              </a:rPr>
              <a:t>.</a:t>
            </a:r>
            <a:r>
              <a:rPr lang="en-US" sz="2400" b="1" i="1" dirty="0" smtClean="0">
                <a:solidFill>
                  <a:schemeClr val="accent1">
                    <a:lumMod val="75000"/>
                  </a:schemeClr>
                </a:solidFill>
                <a:latin typeface="Times New Roman"/>
                <a:cs typeface="Times New Roman"/>
              </a:rPr>
              <a:t> </a:t>
            </a:r>
          </a:p>
          <a:p>
            <a:pPr algn="ctr"/>
            <a:r>
              <a:rPr lang="en-US" sz="2400" b="1" i="1" dirty="0" smtClean="0">
                <a:solidFill>
                  <a:schemeClr val="accent1">
                    <a:lumMod val="75000"/>
                  </a:schemeClr>
                </a:solidFill>
                <a:latin typeface="Times New Roman"/>
                <a:cs typeface="Times New Roman"/>
              </a:rPr>
              <a:t>But </a:t>
            </a:r>
            <a:r>
              <a:rPr lang="en-US" sz="2400" b="1" i="1" dirty="0">
                <a:solidFill>
                  <a:schemeClr val="accent1">
                    <a:lumMod val="75000"/>
                  </a:schemeClr>
                </a:solidFill>
                <a:latin typeface="Times New Roman"/>
                <a:cs typeface="Times New Roman"/>
              </a:rPr>
              <a:t>the wise man accepts advice</a:t>
            </a:r>
            <a:r>
              <a:rPr lang="en-US" sz="2400" b="1" i="1" dirty="0" smtClean="0">
                <a:solidFill>
                  <a:schemeClr val="accent1">
                    <a:lumMod val="75000"/>
                  </a:schemeClr>
                </a:solidFill>
                <a:latin typeface="Times New Roman"/>
                <a:cs typeface="Times New Roman"/>
              </a:rPr>
              <a:t>.” </a:t>
            </a:r>
            <a:r>
              <a:rPr lang="en-US" sz="2000" b="1" dirty="0">
                <a:solidFill>
                  <a:schemeClr val="accent1">
                    <a:lumMod val="75000"/>
                  </a:schemeClr>
                </a:solidFill>
                <a:latin typeface="Times New Roman"/>
                <a:cs typeface="Times New Roman"/>
              </a:rPr>
              <a:t>Proverbs 11:29 </a:t>
            </a:r>
          </a:p>
        </p:txBody>
      </p:sp>
    </p:spTree>
    <p:extLst>
      <p:ext uri="{BB962C8B-B14F-4D97-AF65-F5344CB8AC3E}">
        <p14:creationId xmlns:p14="http://schemas.microsoft.com/office/powerpoint/2010/main" val="194720697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3" y="107578"/>
            <a:ext cx="8134351" cy="1048124"/>
          </a:xfrm>
        </p:spPr>
        <p:txBody>
          <a:bodyPr/>
          <a:lstStyle/>
          <a:p>
            <a:pPr algn="l"/>
            <a:r>
              <a:rPr lang="en-US" dirty="0" smtClean="0">
                <a:solidFill>
                  <a:schemeClr val="accent1">
                    <a:lumMod val="75000"/>
                  </a:schemeClr>
                </a:solidFill>
                <a:latin typeface="Copperplate Gothic Bold"/>
                <a:cs typeface="Copperplate Gothic Bold"/>
              </a:rPr>
              <a:t>The Writings </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457202" y="1562670"/>
            <a:ext cx="8280399" cy="4739759"/>
          </a:xfrm>
          <a:prstGeom prst="rect">
            <a:avLst/>
          </a:prstGeom>
          <a:noFill/>
        </p:spPr>
        <p:txBody>
          <a:bodyPr wrap="square" lIns="91440" tIns="45720" rIns="91440" bIns="45720">
            <a:spAutoFit/>
          </a:bodyPr>
          <a:lstStyle/>
          <a:p>
            <a:r>
              <a:rPr lang="en-US" sz="3600" b="1" dirty="0" smtClean="0">
                <a:solidFill>
                  <a:schemeClr val="accent1">
                    <a:lumMod val="75000"/>
                  </a:schemeClr>
                </a:solidFill>
                <a:latin typeface="Copperplate Gothic Bold"/>
                <a:cs typeface="Copperplate Gothic Bold"/>
              </a:rPr>
              <a:t>Ecclesiastes</a:t>
            </a:r>
          </a:p>
          <a:p>
            <a:endParaRPr lang="en-US" sz="14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Pessimism/Optimism</a:t>
            </a:r>
          </a:p>
          <a:p>
            <a:pPr marL="457200" indent="-457200">
              <a:buFont typeface="Arial"/>
              <a:buChar char="•"/>
            </a:pPr>
            <a:endParaRPr lang="en-US" sz="1200" b="1" dirty="0" smtClean="0">
              <a:solidFill>
                <a:schemeClr val="accent1">
                  <a:lumMod val="75000"/>
                </a:schemeClr>
              </a:solidFill>
              <a:latin typeface="Copperplate Gothic Bold"/>
              <a:cs typeface="Copperplate Gothic Bold"/>
            </a:endParaRPr>
          </a:p>
          <a:p>
            <a:pPr marL="457200" indent="-457200">
              <a:buFont typeface="Arial"/>
              <a:buChar char="•"/>
            </a:pPr>
            <a:endParaRPr lang="en-US" sz="12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a:solidFill>
                  <a:schemeClr val="accent1">
                    <a:lumMod val="75000"/>
                  </a:schemeClr>
                </a:solidFill>
                <a:latin typeface="Copperplate Gothic Bold"/>
                <a:cs typeface="Copperplate Gothic Bold"/>
              </a:rPr>
              <a:t>Central message: it doesn’t matter how much we strive to lead righteous lives, we are going to </a:t>
            </a:r>
            <a:r>
              <a:rPr lang="en-US" sz="2800" b="1" dirty="0" smtClean="0">
                <a:solidFill>
                  <a:schemeClr val="accent1">
                    <a:lumMod val="75000"/>
                  </a:schemeClr>
                </a:solidFill>
                <a:latin typeface="Copperplate Gothic Bold"/>
                <a:cs typeface="Copperplate Gothic Bold"/>
              </a:rPr>
              <a:t>die.</a:t>
            </a:r>
            <a:br>
              <a:rPr lang="en-US" sz="2800" b="1" dirty="0" smtClean="0">
                <a:solidFill>
                  <a:schemeClr val="accent1">
                    <a:lumMod val="75000"/>
                  </a:schemeClr>
                </a:solidFill>
                <a:latin typeface="Copperplate Gothic Bold"/>
                <a:cs typeface="Copperplate Gothic Bold"/>
              </a:rPr>
            </a:br>
            <a:endParaRPr lang="en-US" sz="1600" b="1" dirty="0" smtClean="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 </a:t>
            </a:r>
            <a:r>
              <a:rPr lang="en-US" sz="2400" b="1" dirty="0" smtClean="0">
                <a:solidFill>
                  <a:schemeClr val="accent1">
                    <a:lumMod val="75000"/>
                  </a:schemeClr>
                </a:solidFill>
                <a:latin typeface="Copperplate Gothic Bold"/>
                <a:cs typeface="Copperplate Gothic Bold"/>
              </a:rPr>
              <a:t>“Vanity of vanities…all is vanity,” meaning “emptiness,” absurdity,” “meaninglessness” or breath, fog, vapor, insubstantiality...or… futility of “chasing after the wind.”</a:t>
            </a:r>
            <a:endParaRPr lang="en-US" sz="2400" b="1" dirty="0">
              <a:solidFill>
                <a:schemeClr val="accent1">
                  <a:lumMod val="75000"/>
                </a:schemeClr>
              </a:solidFill>
              <a:latin typeface="Copperplate Gothic Bold"/>
              <a:cs typeface="Copperplate Gothic Bold"/>
            </a:endParaRPr>
          </a:p>
        </p:txBody>
      </p:sp>
    </p:spTree>
    <p:extLst>
      <p:ext uri="{BB962C8B-B14F-4D97-AF65-F5344CB8AC3E}">
        <p14:creationId xmlns:p14="http://schemas.microsoft.com/office/powerpoint/2010/main" val="105501362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3" y="0"/>
            <a:ext cx="8134351" cy="1003300"/>
          </a:xfrm>
        </p:spPr>
        <p:txBody>
          <a:bodyPr/>
          <a:lstStyle/>
          <a:p>
            <a:pPr algn="l"/>
            <a:r>
              <a:rPr lang="en-US" dirty="0" smtClean="0">
                <a:solidFill>
                  <a:schemeClr val="accent1">
                    <a:lumMod val="75000"/>
                  </a:schemeClr>
                </a:solidFill>
                <a:latin typeface="Copperplate Gothic Bold"/>
                <a:cs typeface="Copperplate Gothic Bold"/>
              </a:rPr>
              <a:t>The Writings</a:t>
            </a:r>
            <a:endParaRPr lang="en-US" dirty="0">
              <a:solidFill>
                <a:schemeClr val="accent1">
                  <a:lumMod val="75000"/>
                </a:schemeClr>
              </a:solidFill>
              <a:latin typeface="Copperplate Gothic Bold"/>
              <a:cs typeface="Copperplate Gothic Bold"/>
            </a:endParaRPr>
          </a:p>
        </p:txBody>
      </p:sp>
      <p:sp>
        <p:nvSpPr>
          <p:cNvPr id="3" name="Rectangle 2"/>
          <p:cNvSpPr/>
          <p:nvPr/>
        </p:nvSpPr>
        <p:spPr>
          <a:xfrm>
            <a:off x="266702" y="2873354"/>
            <a:ext cx="8585199" cy="3046988"/>
          </a:xfrm>
          <a:prstGeom prst="rect">
            <a:avLst/>
          </a:prstGeom>
          <a:noFill/>
        </p:spPr>
        <p:txBody>
          <a:bodyPr wrap="square" lIns="91440" tIns="45720" rIns="91440" bIns="45720">
            <a:spAutoFit/>
          </a:bodyPr>
          <a:lstStyle/>
          <a:p>
            <a:r>
              <a:rPr lang="en-US" sz="3600" b="1" dirty="0">
                <a:solidFill>
                  <a:schemeClr val="accent1">
                    <a:lumMod val="75000"/>
                  </a:schemeClr>
                </a:solidFill>
                <a:latin typeface="Copperplate Gothic Bold"/>
                <a:cs typeface="Copperplate Gothic Bold"/>
              </a:rPr>
              <a:t>Song of Solomon </a:t>
            </a:r>
            <a:endParaRPr lang="en-US" sz="3600" b="1" dirty="0" smtClean="0">
              <a:solidFill>
                <a:schemeClr val="accent1">
                  <a:lumMod val="75000"/>
                </a:schemeClr>
              </a:solidFill>
              <a:latin typeface="Copperplate Gothic Bold"/>
              <a:cs typeface="Copperplate Gothic Bold"/>
            </a:endParaRPr>
          </a:p>
          <a:p>
            <a:endParaRPr lang="en-US" sz="20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literal-- </a:t>
            </a:r>
            <a:r>
              <a:rPr lang="en-US" sz="2800" b="1" dirty="0">
                <a:solidFill>
                  <a:schemeClr val="accent1">
                    <a:lumMod val="75000"/>
                  </a:schemeClr>
                </a:solidFill>
                <a:latin typeface="Copperplate Gothic Bold"/>
                <a:cs typeface="Copperplate Gothic Bold"/>
              </a:rPr>
              <a:t>Secular work </a:t>
            </a:r>
            <a:endParaRPr lang="en-US" sz="2800" b="1" dirty="0" smtClean="0">
              <a:solidFill>
                <a:schemeClr val="accent1">
                  <a:lumMod val="75000"/>
                </a:schemeClr>
              </a:solidFill>
              <a:latin typeface="Copperplate Gothic Bold"/>
              <a:cs typeface="Copperplate Gothic Bold"/>
            </a:endParaRPr>
          </a:p>
          <a:p>
            <a:pPr marL="457200" indent="-457200">
              <a:buFont typeface="Arial"/>
              <a:buChar char="•"/>
            </a:pPr>
            <a:endParaRPr lang="en-US" sz="12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allegorical -- </a:t>
            </a:r>
            <a:r>
              <a:rPr lang="en-US" sz="2800" b="1" dirty="0">
                <a:solidFill>
                  <a:schemeClr val="accent1">
                    <a:lumMod val="75000"/>
                  </a:schemeClr>
                </a:solidFill>
                <a:latin typeface="Copperplate Gothic Bold"/>
                <a:cs typeface="Copperplate Gothic Bold"/>
              </a:rPr>
              <a:t>love between God &amp; </a:t>
            </a:r>
            <a:r>
              <a:rPr lang="en-US" sz="2800" b="1" dirty="0" smtClean="0">
                <a:solidFill>
                  <a:schemeClr val="accent1">
                    <a:lumMod val="75000"/>
                  </a:schemeClr>
                </a:solidFill>
                <a:latin typeface="Copperplate Gothic Bold"/>
                <a:cs typeface="Copperplate Gothic Bold"/>
              </a:rPr>
              <a:t>Israel</a:t>
            </a:r>
          </a:p>
          <a:p>
            <a:pPr marL="457200" indent="-457200">
              <a:buFont typeface="Arial"/>
              <a:buChar char="•"/>
            </a:pPr>
            <a:endParaRPr lang="en-US" sz="1200" b="1" dirty="0">
              <a:solidFill>
                <a:schemeClr val="accent1">
                  <a:lumMod val="75000"/>
                </a:schemeClr>
              </a:solidFill>
              <a:latin typeface="Copperplate Gothic Bold"/>
              <a:cs typeface="Copperplate Gothic Bold"/>
            </a:endParaRPr>
          </a:p>
          <a:p>
            <a:pPr marL="457200" indent="-457200">
              <a:buFont typeface="Arial"/>
              <a:buChar char="•"/>
            </a:pPr>
            <a:r>
              <a:rPr lang="en-US" sz="2800" b="1" dirty="0" smtClean="0">
                <a:solidFill>
                  <a:schemeClr val="accent1">
                    <a:lumMod val="75000"/>
                  </a:schemeClr>
                </a:solidFill>
                <a:latin typeface="Copperplate Gothic Bold"/>
                <a:cs typeface="Copperplate Gothic Bold"/>
              </a:rPr>
              <a:t>Invites </a:t>
            </a:r>
            <a:r>
              <a:rPr lang="en-US" sz="2800" b="1" dirty="0">
                <a:solidFill>
                  <a:schemeClr val="accent1">
                    <a:lumMod val="75000"/>
                  </a:schemeClr>
                </a:solidFill>
                <a:latin typeface="Copperplate Gothic Bold"/>
                <a:cs typeface="Copperplate Gothic Bold"/>
              </a:rPr>
              <a:t>us </a:t>
            </a:r>
            <a:r>
              <a:rPr lang="en-US" sz="2800" b="1" dirty="0" smtClean="0">
                <a:solidFill>
                  <a:schemeClr val="accent1">
                    <a:lumMod val="75000"/>
                  </a:schemeClr>
                </a:solidFill>
                <a:latin typeface="Copperplate Gothic Bold"/>
                <a:cs typeface="Copperplate Gothic Bold"/>
              </a:rPr>
              <a:t>deeper</a:t>
            </a:r>
          </a:p>
        </p:txBody>
      </p:sp>
      <p:sp>
        <p:nvSpPr>
          <p:cNvPr id="4" name="Rectangle 3"/>
          <p:cNvSpPr/>
          <p:nvPr/>
        </p:nvSpPr>
        <p:spPr>
          <a:xfrm>
            <a:off x="457203" y="1003299"/>
            <a:ext cx="8134352" cy="1938992"/>
          </a:xfrm>
          <a:prstGeom prst="rect">
            <a:avLst/>
          </a:prstGeom>
          <a:noFill/>
        </p:spPr>
        <p:txBody>
          <a:bodyPr wrap="square" lIns="91440" tIns="45720" rIns="91440" bIns="45720">
            <a:spAutoFit/>
          </a:bodyPr>
          <a:lstStyle/>
          <a:p>
            <a:pPr algn="just"/>
            <a:r>
              <a:rPr lang="en-US" sz="2400" cap="none" spc="0"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latin typeface="Apple Chancery"/>
                <a:cs typeface="Apple Chancery"/>
              </a:rPr>
              <a:t>“</a:t>
            </a:r>
            <a:r>
              <a:rPr lang="en-US" sz="2400" b="1" i="1" dirty="0">
                <a:solidFill>
                  <a:schemeClr val="accent1">
                    <a:lumMod val="75000"/>
                  </a:schemeClr>
                </a:solidFill>
                <a:latin typeface="Times New Roman"/>
                <a:cs typeface="Times New Roman"/>
              </a:rPr>
              <a:t>Place me like a seal over your heart, like a seal on your arm; for love is as strong as death, its jealousy unyielding as the grave. It burns like blazing fire, like a mighty </a:t>
            </a:r>
            <a:r>
              <a:rPr lang="en-US" sz="2400" b="1" i="1" dirty="0" smtClean="0">
                <a:solidFill>
                  <a:schemeClr val="accent1">
                    <a:lumMod val="75000"/>
                  </a:schemeClr>
                </a:solidFill>
                <a:latin typeface="Times New Roman"/>
                <a:cs typeface="Times New Roman"/>
              </a:rPr>
              <a:t>flame.  Many </a:t>
            </a:r>
            <a:r>
              <a:rPr lang="en-US" sz="2400" b="1" i="1" dirty="0">
                <a:solidFill>
                  <a:schemeClr val="accent1">
                    <a:lumMod val="75000"/>
                  </a:schemeClr>
                </a:solidFill>
                <a:latin typeface="Times New Roman"/>
                <a:cs typeface="Times New Roman"/>
              </a:rPr>
              <a:t>waters cannot quench love; rivers cannot sweep it </a:t>
            </a:r>
            <a:r>
              <a:rPr lang="en-US" sz="2400" b="1" i="1" dirty="0" smtClean="0">
                <a:solidFill>
                  <a:schemeClr val="accent1">
                    <a:lumMod val="75000"/>
                  </a:schemeClr>
                </a:solidFill>
                <a:latin typeface="Times New Roman"/>
                <a:cs typeface="Times New Roman"/>
              </a:rPr>
              <a:t>away….”</a:t>
            </a:r>
          </a:p>
          <a:p>
            <a:pPr algn="just"/>
            <a:r>
              <a:rPr lang="en-US" sz="2400" b="1" i="1" dirty="0" smtClean="0">
                <a:solidFill>
                  <a:schemeClr val="accent1">
                    <a:lumMod val="75000"/>
                  </a:schemeClr>
                </a:solidFill>
                <a:latin typeface="Times New Roman"/>
                <a:cs typeface="Times New Roman"/>
              </a:rPr>
              <a:t>					Song </a:t>
            </a:r>
            <a:r>
              <a:rPr lang="en-US" sz="2400" b="1" i="1" dirty="0">
                <a:solidFill>
                  <a:schemeClr val="accent1">
                    <a:lumMod val="75000"/>
                  </a:schemeClr>
                </a:solidFill>
                <a:latin typeface="Times New Roman"/>
                <a:cs typeface="Times New Roman"/>
              </a:rPr>
              <a:t>of Songs 8:6-7 </a:t>
            </a:r>
          </a:p>
        </p:txBody>
      </p:sp>
    </p:spTree>
    <p:extLst>
      <p:ext uri="{BB962C8B-B14F-4D97-AF65-F5344CB8AC3E}">
        <p14:creationId xmlns:p14="http://schemas.microsoft.com/office/powerpoint/2010/main" val="205495235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27005</TotalTime>
  <Words>2228</Words>
  <Application>Microsoft Macintosh PowerPoint</Application>
  <PresentationFormat>On-screen Show (4:3)</PresentationFormat>
  <Paragraphs>280</Paragraphs>
  <Slides>24</Slides>
  <Notes>21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Breeze</vt:lpstr>
      <vt:lpstr>      Overview of the Hebrew Scriptures</vt:lpstr>
      <vt:lpstr>PowerPoint Presentation</vt:lpstr>
      <vt:lpstr>      The Writings Israel’s wisdom teachings (Non-Historical) 539 BCE or postexilic period</vt:lpstr>
      <vt:lpstr>The Writings</vt:lpstr>
      <vt:lpstr>The Writings </vt:lpstr>
      <vt:lpstr>The Writings </vt:lpstr>
      <vt:lpstr>The Writings </vt:lpstr>
      <vt:lpstr>The Writings </vt:lpstr>
      <vt:lpstr>The Writings</vt:lpstr>
      <vt:lpstr>PowerPoint Presentation</vt:lpstr>
      <vt:lpstr> Intertestamental  period (530 BCE – 70 AD) Persian/Greek/jewish/Roman</vt:lpstr>
      <vt:lpstr> Intertestamental  </vt:lpstr>
      <vt:lpstr> Intertestamental</vt:lpstr>
      <vt:lpstr>Intertestamental (GREEK)</vt:lpstr>
      <vt:lpstr>Intertestamental (GREEK)</vt:lpstr>
      <vt:lpstr>Intertestamental (GREEK)</vt:lpstr>
      <vt:lpstr>Intertestamental </vt:lpstr>
      <vt:lpstr>Intertestamental </vt:lpstr>
      <vt:lpstr>Intertestamental </vt:lpstr>
      <vt:lpstr>Intertestamental </vt:lpstr>
      <vt:lpstr>Where did all The Prophets go during the intertestamental period?</vt:lpstr>
      <vt:lpstr>       Group Presentations featuring characters, stories or writings   from a historical/allegorical approach </vt:lpstr>
      <vt:lpstr>PowerPoint Presentation</vt:lpstr>
      <vt:lpstr>PowerPoint Presentation</vt:lpstr>
    </vt:vector>
  </TitlesOfParts>
  <Manager/>
  <Company>Unity of Richmond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the Hebrew Scriptures</dc:title>
  <dc:subject/>
  <dc:creator>Victoria Bunch</dc:creator>
  <cp:keywords/>
  <dc:description/>
  <cp:lastModifiedBy>Victoria Bunch</cp:lastModifiedBy>
  <cp:revision>339</cp:revision>
  <cp:lastPrinted>2013-05-07T16:32:24Z</cp:lastPrinted>
  <dcterms:created xsi:type="dcterms:W3CDTF">2012-03-05T22:15:51Z</dcterms:created>
  <dcterms:modified xsi:type="dcterms:W3CDTF">2017-04-30T00:46:21Z</dcterms:modified>
  <cp:category/>
</cp:coreProperties>
</file>